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39" r:id="rId3"/>
    <p:sldId id="335" r:id="rId4"/>
    <p:sldId id="337" r:id="rId5"/>
    <p:sldId id="336" r:id="rId6"/>
    <p:sldId id="341"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1" d="100"/>
          <a:sy n="71" d="100"/>
        </p:scale>
        <p:origin x="6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a:t>
            </a:r>
            <a:r>
              <a:rPr lang="en-US" altLang="ja-JP" sz="2000" b="1" u="sng" dirty="0">
                <a:solidFill>
                  <a:srgbClr val="FF0000"/>
                </a:solidFill>
              </a:rPr>
              <a:t>11</a:t>
            </a:r>
            <a:r>
              <a:rPr lang="ja-JP" altLang="en-US" sz="2000" b="1" u="sng" dirty="0" smtClean="0">
                <a:solidFill>
                  <a:srgbClr val="FF0000"/>
                </a:solidFill>
              </a:rPr>
              <a:t>月</a:t>
            </a:r>
            <a:r>
              <a:rPr lang="ja-JP" altLang="en-US" sz="2000" b="1" u="sng" dirty="0">
                <a:solidFill>
                  <a:srgbClr val="FF0000"/>
                </a:solidFill>
              </a:rPr>
              <a:t>９</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5942652"/>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a:t>
            </a:r>
            <a:r>
              <a:rPr lang="ja-JP" altLang="en-US" b="1" dirty="0" smtClean="0"/>
              <a:t>）の徹底</a:t>
            </a:r>
            <a:endParaRPr lang="en-US" altLang="ja-JP" b="1" dirty="0" smtClean="0"/>
          </a:p>
          <a:p>
            <a:pPr>
              <a:lnSpc>
                <a:spcPts val="1700"/>
              </a:lnSpc>
              <a:defRPr/>
            </a:pPr>
            <a:endParaRPr lang="en-US" altLang="ja-JP" b="1" dirty="0" smtClean="0"/>
          </a:p>
          <a:p>
            <a:pPr>
              <a:lnSpc>
                <a:spcPts val="1700"/>
              </a:lnSpc>
              <a:defRPr/>
            </a:pPr>
            <a:r>
              <a:rPr lang="ja-JP" altLang="en-US" b="1" dirty="0" smtClean="0"/>
              <a:t>○</a:t>
            </a:r>
            <a:r>
              <a:rPr lang="ja-JP" altLang="en-US" b="1" dirty="0"/>
              <a:t>　</a:t>
            </a:r>
            <a:r>
              <a:rPr lang="ja-JP" altLang="en-US" b="1" dirty="0" smtClean="0"/>
              <a:t>早期のワクチン接種</a:t>
            </a:r>
            <a:r>
              <a:rPr lang="ja-JP" altLang="en-US" b="1" dirty="0" smtClean="0">
                <a:solidFill>
                  <a:srgbClr val="FF0000"/>
                </a:solidFill>
              </a:rPr>
              <a:t>（子ども</a:t>
            </a:r>
            <a:r>
              <a:rPr lang="ja-JP" altLang="en-US" b="1" dirty="0">
                <a:solidFill>
                  <a:srgbClr val="FF0000"/>
                </a:solidFill>
              </a:rPr>
              <a:t>のワクチン</a:t>
            </a:r>
            <a:r>
              <a:rPr lang="ja-JP" altLang="en-US" b="1" dirty="0" smtClean="0">
                <a:solidFill>
                  <a:srgbClr val="FF0000"/>
                </a:solidFill>
              </a:rPr>
              <a:t>接種を含む）</a:t>
            </a:r>
            <a:r>
              <a:rPr lang="ja-JP" altLang="en-US" b="1" dirty="0" smtClean="0"/>
              <a:t>を検討すること</a:t>
            </a:r>
            <a:endParaRPr lang="en-US" altLang="ja-JP" b="1" dirty="0" smtClean="0"/>
          </a:p>
          <a:p>
            <a:pPr>
              <a:lnSpc>
                <a:spcPts val="1700"/>
              </a:lnSpc>
              <a:defRPr/>
            </a:pPr>
            <a:r>
              <a:rPr lang="ja-JP" altLang="en-US" sz="1400" b="1" dirty="0"/>
              <a:t>　</a:t>
            </a:r>
            <a:r>
              <a:rPr lang="ja-JP" altLang="en-US" sz="1400" b="1" dirty="0" smtClean="0"/>
              <a:t>　（</a:t>
            </a:r>
            <a:r>
              <a:rPr lang="ja-JP" altLang="en-US" sz="1400" dirty="0"/>
              <a:t>法に基づかない働きかけ）</a:t>
            </a:r>
            <a:endParaRPr lang="en-US" altLang="ja-JP" sz="1400" dirty="0"/>
          </a:p>
          <a:p>
            <a:pPr>
              <a:lnSpc>
                <a:spcPts val="1200"/>
              </a:lnSpc>
              <a:defRPr/>
            </a:pPr>
            <a:endParaRPr lang="en-US" altLang="ja-JP" sz="800" b="1" dirty="0" smtClean="0"/>
          </a:p>
          <a:p>
            <a:pPr>
              <a:lnSpc>
                <a:spcPts val="1700"/>
              </a:lnSpc>
              <a:defRPr/>
            </a:pPr>
            <a:r>
              <a:rPr lang="ja-JP" altLang="en-US" b="1" dirty="0" smtClean="0"/>
              <a:t>○　新型コロナウイルスと季節性インフルエンザとの同時流行に備え、高齢者等</a:t>
            </a:r>
            <a:r>
              <a:rPr lang="en-US" altLang="ja-JP" sz="1400" b="1" dirty="0" smtClean="0"/>
              <a:t>※1</a:t>
            </a:r>
            <a:r>
              <a:rPr lang="ja-JP" altLang="en-US" b="1" dirty="0" smtClean="0"/>
              <a:t>はインフルエンザワクチン</a:t>
            </a:r>
            <a:endParaRPr lang="en-US" altLang="ja-JP" b="1" dirty="0" smtClean="0"/>
          </a:p>
          <a:p>
            <a:pPr>
              <a:lnSpc>
                <a:spcPts val="1700"/>
              </a:lnSpc>
              <a:defRPr/>
            </a:pPr>
            <a:r>
              <a:rPr lang="ja-JP" altLang="en-US" b="1" dirty="0" smtClean="0"/>
              <a:t>　　接種を検討すること</a:t>
            </a:r>
            <a:r>
              <a:rPr lang="ja-JP" altLang="en-US" sz="1400" b="1" dirty="0" smtClean="0"/>
              <a:t>（</a:t>
            </a:r>
            <a:r>
              <a:rPr lang="ja-JP" altLang="en-US" sz="1400" dirty="0" smtClean="0"/>
              <a:t>法に基づかない働きかけ）　</a:t>
            </a:r>
            <a:r>
              <a:rPr lang="en-US" altLang="ja-JP" sz="1200" dirty="0" smtClean="0"/>
              <a:t>※</a:t>
            </a:r>
            <a:r>
              <a:rPr lang="ja-JP" altLang="en-US" sz="1200" dirty="0" smtClean="0"/>
              <a:t>１　予防接種法に基づく定期接種の対象者</a:t>
            </a:r>
            <a:endParaRPr lang="en-US" altLang="ja-JP" b="1" dirty="0" smtClean="0"/>
          </a:p>
          <a:p>
            <a:pPr lvl="0">
              <a:lnSpc>
                <a:spcPts val="1700"/>
              </a:lnSpc>
              <a:defRPr/>
            </a:pPr>
            <a:endParaRPr lang="en-US" altLang="ja-JP" b="1" dirty="0" smtClean="0"/>
          </a:p>
          <a:p>
            <a:pPr lvl="0">
              <a:defRPr/>
            </a:pPr>
            <a:r>
              <a:rPr lang="ja-JP" altLang="en-US" b="1" dirty="0" smtClean="0"/>
              <a:t>○</a:t>
            </a:r>
            <a:r>
              <a:rPr lang="ja-JP" altLang="en-US" b="1" dirty="0"/>
              <a:t>　高齢者の命と健康を守るため、高齢者</a:t>
            </a:r>
            <a:r>
              <a:rPr lang="en-US" altLang="ja-JP" sz="1400" b="1" dirty="0" smtClean="0"/>
              <a:t>※2</a:t>
            </a:r>
            <a:r>
              <a:rPr lang="ja-JP" altLang="en-US" b="1" dirty="0" smtClean="0"/>
              <a:t>及び</a:t>
            </a:r>
            <a:r>
              <a:rPr lang="ja-JP" altLang="en-US" b="1" dirty="0"/>
              <a:t>同居家族等日常的に接する方は、感染リスクが高い場所への</a:t>
            </a:r>
          </a:p>
          <a:p>
            <a:pPr lvl="0">
              <a:defRPr/>
            </a:pPr>
            <a:r>
              <a:rPr lang="ja-JP" altLang="en-US" b="1" dirty="0"/>
              <a:t>　　外出・移動を控えること</a:t>
            </a:r>
            <a:r>
              <a:rPr lang="ja-JP" altLang="en-US" dirty="0"/>
              <a:t>　</a:t>
            </a:r>
            <a:r>
              <a:rPr lang="ja-JP" altLang="en-US" dirty="0" smtClean="0"/>
              <a:t>　　　</a:t>
            </a:r>
            <a:r>
              <a:rPr lang="ja-JP" altLang="en-US" sz="1400" dirty="0"/>
              <a:t>　</a:t>
            </a:r>
            <a:r>
              <a:rPr lang="en-US" altLang="ja-JP" sz="1200" dirty="0" smtClean="0"/>
              <a:t>※2</a:t>
            </a:r>
            <a:r>
              <a:rPr lang="ja-JP" altLang="en-US" sz="1200" dirty="0" smtClean="0"/>
              <a:t>　基礎</a:t>
            </a:r>
            <a:r>
              <a:rPr lang="ja-JP" altLang="en-US" sz="1200" dirty="0"/>
              <a:t>疾患のある方などの重症化リスクの高い方を</a:t>
            </a:r>
            <a:r>
              <a:rPr lang="ja-JP" altLang="en-US" sz="1200" dirty="0" smtClean="0"/>
              <a:t>含む</a:t>
            </a:r>
            <a:endParaRPr lang="en-US" altLang="ja-JP" sz="1200" dirty="0" smtClean="0"/>
          </a:p>
          <a:p>
            <a:pPr lvl="0">
              <a:lnSpc>
                <a:spcPts val="1200"/>
              </a:lnSpc>
              <a:defRPr/>
            </a:pPr>
            <a:endParaRPr lang="en-US" altLang="ja-JP" dirty="0"/>
          </a:p>
          <a:p>
            <a:pPr lvl="0">
              <a:lnSpc>
                <a:spcPts val="2100"/>
              </a:lnSpc>
              <a:defRPr/>
            </a:pPr>
            <a:r>
              <a:rPr lang="ja-JP" altLang="en-US" dirty="0" smtClean="0"/>
              <a:t>○　</a:t>
            </a:r>
            <a:r>
              <a:rPr lang="ja-JP" altLang="en-US" dirty="0"/>
              <a:t>高齢者施設での面会時は、感染防止対策を徹底すること</a:t>
            </a:r>
            <a:r>
              <a:rPr lang="en-US" altLang="ja-JP" dirty="0"/>
              <a:t>(</a:t>
            </a:r>
            <a:r>
              <a:rPr lang="ja-JP" altLang="en-US" dirty="0"/>
              <a:t>オンラインでの面会など高齢者との接触を</a:t>
            </a:r>
            <a:r>
              <a:rPr lang="ja-JP" altLang="en-US" dirty="0" smtClean="0"/>
              <a:t>行</a:t>
            </a:r>
            <a:endParaRPr lang="en-US" altLang="ja-JP" dirty="0" smtClean="0"/>
          </a:p>
          <a:p>
            <a:pPr lvl="0">
              <a:lnSpc>
                <a:spcPts val="2100"/>
              </a:lnSpc>
              <a:defRPr/>
            </a:pPr>
            <a:r>
              <a:rPr lang="ja-JP" altLang="en-US" dirty="0" smtClean="0"/>
              <a:t>　　</a:t>
            </a:r>
            <a:r>
              <a:rPr lang="ja-JP" altLang="en-US" dirty="0" err="1" smtClean="0"/>
              <a:t>わ</a:t>
            </a:r>
            <a:r>
              <a:rPr lang="ja-JP" altLang="en-US" dirty="0" smtClean="0"/>
              <a:t>ない方法も検討すること）</a:t>
            </a:r>
            <a:endParaRPr lang="en-US" altLang="ja-JP" dirty="0" smtClean="0"/>
          </a:p>
          <a:p>
            <a:pPr lvl="0">
              <a:lnSpc>
                <a:spcPts val="1200"/>
              </a:lnSpc>
              <a:defRPr/>
            </a:pPr>
            <a:endParaRPr lang="en-US" altLang="ja-JP" dirty="0" smtClean="0"/>
          </a:p>
          <a:p>
            <a:pPr lvl="0">
              <a:lnSpc>
                <a:spcPts val="2000"/>
              </a:lnSpc>
              <a:defRPr/>
            </a:pPr>
            <a:r>
              <a:rPr lang="ja-JP" altLang="en-US" dirty="0" smtClean="0"/>
              <a:t>○</a:t>
            </a:r>
            <a:r>
              <a:rPr lang="ja-JP" altLang="en-US" dirty="0"/>
              <a:t>　感染対策が徹底されていない飲食店等の利用を控えること</a:t>
            </a:r>
          </a:p>
          <a:p>
            <a:pPr lvl="0">
              <a:lnSpc>
                <a:spcPts val="1200"/>
              </a:lnSpc>
              <a:defRPr/>
            </a:pPr>
            <a:endParaRPr lang="ja-JP" altLang="en-US" dirty="0"/>
          </a:p>
          <a:p>
            <a:pPr lvl="0">
              <a:lnSpc>
                <a:spcPts val="2000"/>
              </a:lnSpc>
              <a:defRPr/>
            </a:pPr>
            <a:r>
              <a:rPr lang="ja-JP" altLang="en-US" dirty="0"/>
              <a:t>○　旅行等、都道府県間の移動は、感染防止対策を徹底するとともに、移動先での感染リスクの高い</a:t>
            </a:r>
          </a:p>
          <a:p>
            <a:pPr lvl="0">
              <a:lnSpc>
                <a:spcPts val="2000"/>
              </a:lnSpc>
              <a:defRPr/>
            </a:pPr>
            <a:r>
              <a:rPr lang="ja-JP" altLang="en-US" dirty="0"/>
              <a:t>　　行動を控える</a:t>
            </a:r>
            <a:r>
              <a:rPr lang="ja-JP" altLang="en-US" dirty="0" smtClean="0"/>
              <a:t>こと</a:t>
            </a:r>
            <a:endParaRPr lang="en-US" altLang="ja-JP" dirty="0" smtClean="0"/>
          </a:p>
          <a:p>
            <a:pPr lvl="0">
              <a:lnSpc>
                <a:spcPts val="1700"/>
              </a:lnSpc>
              <a:defRPr/>
            </a:pPr>
            <a:endParaRPr lang="en-US" altLang="ja-JP" dirty="0" smtClean="0"/>
          </a:p>
          <a:p>
            <a:pPr lvl="0">
              <a:lnSpc>
                <a:spcPts val="2000"/>
              </a:lnSpc>
              <a:defRPr/>
            </a:pPr>
            <a:r>
              <a:rPr lang="ja-JP" altLang="en-US" dirty="0" smtClean="0"/>
              <a:t>○　高齢者</a:t>
            </a:r>
            <a:r>
              <a:rPr lang="en-US" altLang="ja-JP" sz="1400" dirty="0" smtClean="0"/>
              <a:t>※2</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※3</a:t>
            </a:r>
            <a:r>
              <a:rPr lang="ja-JP" altLang="en-US" dirty="0" smtClean="0"/>
              <a:t>の徹底　 </a:t>
            </a:r>
            <a:r>
              <a:rPr lang="en-US" altLang="ja-JP" sz="1200" spc="-150" dirty="0" smtClean="0"/>
              <a:t>※3</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8" y="878755"/>
            <a:ext cx="11635199" cy="24426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39889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861967"/>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u="sng" dirty="0"/>
          </a:p>
          <a:p>
            <a:pPr lvl="0">
              <a:lnSpc>
                <a:spcPts val="2000"/>
              </a:lnSpc>
              <a:defRPr/>
            </a:pPr>
            <a:r>
              <a:rPr lang="ja-JP" altLang="en-US" b="1" dirty="0" smtClean="0">
                <a:solidFill>
                  <a:srgbClr val="FF0000"/>
                </a:solidFill>
              </a:rPr>
              <a:t>○休日等に対応できる臨時発熱外来の設置を進めること</a:t>
            </a:r>
            <a:endParaRPr lang="en-US" altLang="ja-JP" b="1" dirty="0" smtClean="0">
              <a:solidFill>
                <a:srgbClr val="FF0000"/>
              </a:solidFill>
            </a:endParaRPr>
          </a:p>
        </p:txBody>
      </p:sp>
      <p:sp>
        <p:nvSpPr>
          <p:cNvPr id="9" name="正方形/長方形 8"/>
          <p:cNvSpPr/>
          <p:nvPr/>
        </p:nvSpPr>
        <p:spPr>
          <a:xfrm>
            <a:off x="340249" y="2858285"/>
            <a:ext cx="11511345" cy="116238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2933373"/>
            <a:ext cx="11219737" cy="3234219"/>
          </a:xfrm>
          <a:prstGeom prst="rect">
            <a:avLst/>
          </a:prstGeom>
        </p:spPr>
        <p:txBody>
          <a:bodyPr wrap="square">
            <a:spAutoFit/>
          </a:bodyPr>
          <a:lstStyle/>
          <a:p>
            <a:pPr marL="285750" indent="-285750">
              <a:lnSpc>
                <a:spcPts val="25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2000"/>
              </a:lnSpc>
              <a:defRPr/>
            </a:pPr>
            <a:endParaRPr lang="en-US" altLang="ja-JP" b="1" dirty="0"/>
          </a:p>
          <a:p>
            <a:pPr>
              <a:lnSpc>
                <a:spcPts val="2500"/>
              </a:lnSpc>
              <a:defRPr/>
            </a:pPr>
            <a:r>
              <a:rPr lang="ja-JP" altLang="en-US" b="1" dirty="0" smtClean="0">
                <a:solidFill>
                  <a:srgbClr val="FF0000"/>
                </a:solidFill>
              </a:rPr>
              <a:t>○施設</a:t>
            </a:r>
            <a:r>
              <a:rPr lang="ja-JP" altLang="en-US" b="1" dirty="0">
                <a:solidFill>
                  <a:srgbClr val="FF0000"/>
                </a:solidFill>
              </a:rPr>
              <a:t>における基本的な感染防止対策を強化・徹底する</a:t>
            </a:r>
            <a:r>
              <a:rPr lang="ja-JP" altLang="en-US" b="1" dirty="0" smtClean="0">
                <a:solidFill>
                  <a:srgbClr val="FF0000"/>
                </a:solidFill>
              </a:rPr>
              <a:t>こと</a:t>
            </a:r>
            <a:endParaRPr lang="en-US" altLang="ja-JP" b="1" dirty="0">
              <a:solidFill>
                <a:srgbClr val="FF0000"/>
              </a:solidFill>
            </a:endParaRPr>
          </a:p>
          <a:p>
            <a:pPr marL="285750" indent="-285750">
              <a:lnSpc>
                <a:spcPts val="1500"/>
              </a:lnSpc>
              <a:buFont typeface="游ゴシック" panose="020B0400000000000000" pitchFamily="50" charset="-128"/>
              <a:buChar char="○"/>
              <a:defRPr/>
            </a:pPr>
            <a:endParaRPr lang="en-US" altLang="ja-JP" b="1" dirty="0"/>
          </a:p>
          <a:p>
            <a:pPr marL="285750" indent="-285750">
              <a:lnSpc>
                <a:spcPts val="2500"/>
              </a:lnSpc>
              <a:buFont typeface="游ゴシック" panose="020B0400000000000000" pitchFamily="50" charset="-128"/>
              <a:buChar char="○"/>
              <a:defRPr/>
            </a:pPr>
            <a:r>
              <a:rPr lang="ja-JP" altLang="en-US" dirty="0" smtClean="0"/>
              <a:t>面会時を含め、施設での感染防止対策を徹底すること</a:t>
            </a:r>
            <a:r>
              <a:rPr lang="en-US" altLang="ja-JP" dirty="0" smtClean="0"/>
              <a:t>(</a:t>
            </a:r>
            <a:r>
              <a:rPr lang="ja-JP" altLang="en-US" dirty="0" smtClean="0"/>
              <a:t>オンラインでの面会など高齢者との接触を行わない方法も検討すること）</a:t>
            </a:r>
            <a:endParaRPr lang="en-US" altLang="ja-JP" dirty="0" smtClean="0"/>
          </a:p>
          <a:p>
            <a:pPr marL="285750" indent="-285750">
              <a:lnSpc>
                <a:spcPts val="1500"/>
              </a:lnSpc>
              <a:buFont typeface="游ゴシック" panose="020B0400000000000000" pitchFamily="50" charset="-128"/>
              <a:buChar char="○"/>
              <a:defRPr/>
            </a:pPr>
            <a:endParaRPr lang="en-US" altLang="ja-JP" dirty="0"/>
          </a:p>
          <a:p>
            <a:pPr marL="285750" indent="-285750">
              <a:lnSpc>
                <a:spcPts val="20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500"/>
              </a:lnSpc>
              <a:defRPr/>
            </a:pPr>
            <a:endParaRPr lang="en-US" altLang="ja-JP" dirty="0"/>
          </a:p>
          <a:p>
            <a:pPr>
              <a:lnSpc>
                <a:spcPts val="1500"/>
              </a:lnSpc>
              <a:defRPr/>
            </a:pPr>
            <a:endParaRPr lang="en-US" altLang="ja-JP" dirty="0" smtClean="0"/>
          </a:p>
          <a:p>
            <a:pPr marL="285750" indent="-285750">
              <a:lnSpc>
                <a:spcPts val="20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113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3170099"/>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b="1" dirty="0" smtClean="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endParaRPr lang="en-US" altLang="ja-JP" b="1" dirty="0">
              <a:latin typeface="游ゴシック" panose="020F0502020204030204"/>
              <a:ea typeface="游ゴシック" panose="020B0400000000000000" pitchFamily="50" charset="-128"/>
            </a:endParaRPr>
          </a:p>
          <a:p>
            <a:pPr marL="342900" lvl="0" indent="-342900">
              <a:lnSpc>
                <a:spcPts val="2000"/>
              </a:lnSpc>
              <a:buFont typeface="游ゴシック" panose="020B0400000000000000" pitchFamily="50" charset="-128"/>
              <a:buChar char="○"/>
              <a:defRPr/>
            </a:pPr>
            <a:r>
              <a:rPr lang="ja-JP" altLang="en-US" b="1" dirty="0" smtClean="0">
                <a:solidFill>
                  <a:srgbClr val="FF0000"/>
                </a:solidFill>
                <a:latin typeface="游ゴシック" panose="020F0502020204030204"/>
                <a:ea typeface="游ゴシック" panose="020B0400000000000000" pitchFamily="50" charset="-128"/>
              </a:rPr>
              <a:t>市町村における臨時発熱外来への出務等に協力すること</a:t>
            </a:r>
            <a:endParaRPr lang="en-US" altLang="ja-JP" b="1" dirty="0" smtClean="0">
              <a:solidFill>
                <a:srgbClr val="FF0000"/>
              </a:solidFill>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461728"/>
            <a:ext cx="11549775" cy="11896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628925"/>
          </a:xfrm>
          <a:prstGeom prst="rect">
            <a:avLst/>
          </a:prstGeom>
        </p:spPr>
        <p:txBody>
          <a:bodyPr wrap="square">
            <a:spAutoFit/>
          </a:bodyPr>
          <a:lstStyle/>
          <a:p>
            <a:pPr>
              <a:lnSpc>
                <a:spcPts val="2000"/>
              </a:lnSpc>
              <a:defRPr/>
            </a:pPr>
            <a:r>
              <a:rPr lang="ja-JP" altLang="en-US" b="1" dirty="0"/>
              <a:t>○　</a:t>
            </a:r>
            <a:r>
              <a:rPr lang="ja-JP" altLang="en-US" b="1" dirty="0" smtClean="0"/>
              <a:t>早期のワクチン接種を</a:t>
            </a:r>
            <a:r>
              <a:rPr lang="ja-JP" altLang="en-US" b="1" dirty="0"/>
              <a:t>検討するよう周知徹底する</a:t>
            </a:r>
            <a:r>
              <a:rPr lang="ja-JP" altLang="en-US" b="1" dirty="0" smtClean="0"/>
              <a:t>こと</a:t>
            </a:r>
            <a:endParaRPr lang="en-US" altLang="ja-JP" b="1" dirty="0" smtClean="0"/>
          </a:p>
          <a:p>
            <a:pPr>
              <a:lnSpc>
                <a:spcPts val="20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endParaRPr lang="en-US" altLang="ja-JP" sz="1400" dirty="0"/>
          </a:p>
          <a:p>
            <a:pPr>
              <a:lnSpc>
                <a:spcPts val="2000"/>
              </a:lnSpc>
              <a:defRPr/>
            </a:pPr>
            <a:endParaRPr lang="en-US" altLang="ja-JP" dirty="0"/>
          </a:p>
          <a:p>
            <a:pPr>
              <a:lnSpc>
                <a:spcPts val="20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300"/>
              </a:lnSpc>
              <a:defRPr/>
            </a:pPr>
            <a:endParaRPr lang="en-US" altLang="ja-JP" dirty="0" smtClean="0"/>
          </a:p>
          <a:p>
            <a:pPr>
              <a:lnSpc>
                <a:spcPts val="2000"/>
              </a:lnSpc>
              <a:defRPr/>
            </a:pP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3778228"/>
            <a:ext cx="11859992" cy="2967479"/>
          </a:xfrm>
          <a:prstGeom prst="rect">
            <a:avLst/>
          </a:prstGeom>
        </p:spPr>
        <p:txBody>
          <a:bodyPr wrap="square">
            <a:spAutoFit/>
          </a:bodyPr>
          <a:lstStyle/>
          <a:p>
            <a:pPr>
              <a:lnSpc>
                <a:spcPts val="1500"/>
              </a:lnSpc>
              <a:defRPr/>
            </a:pPr>
            <a:r>
              <a:rPr lang="ja-JP" altLang="en-US" b="1" dirty="0"/>
              <a:t>○　</a:t>
            </a:r>
            <a:r>
              <a:rPr lang="ja-JP" altLang="en-US" b="1" dirty="0" smtClean="0"/>
              <a:t>早期</a:t>
            </a:r>
            <a:r>
              <a:rPr lang="ja-JP" altLang="en-US" b="1" dirty="0"/>
              <a:t>のワクチン</a:t>
            </a:r>
            <a:r>
              <a:rPr lang="ja-JP" altLang="en-US" b="1" dirty="0" smtClean="0"/>
              <a:t>接種を</a:t>
            </a:r>
            <a:r>
              <a:rPr lang="ja-JP" altLang="en-US" b="1" dirty="0"/>
              <a:t>検討するよう周知徹底する</a:t>
            </a:r>
            <a:r>
              <a:rPr lang="ja-JP" altLang="en-US" b="1" dirty="0" smtClean="0"/>
              <a:t>こと</a:t>
            </a:r>
            <a:endParaRPr lang="en-US" altLang="ja-JP" b="1" dirty="0" smtClean="0"/>
          </a:p>
          <a:p>
            <a:pPr>
              <a:lnSpc>
                <a:spcPts val="15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305067"/>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690795"/>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24653164"/>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11370</TotalTime>
  <Words>2455</Words>
  <Application>Microsoft Office PowerPoint</Application>
  <PresentationFormat>ワイド画面</PresentationFormat>
  <Paragraphs>244</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浩子</dc:creator>
  <cp:lastModifiedBy>田中　浩子</cp:lastModifiedBy>
  <cp:revision>942</cp:revision>
  <cp:lastPrinted>2022-11-07T04:51:49Z</cp:lastPrinted>
  <dcterms:created xsi:type="dcterms:W3CDTF">2020-04-06T02:06:27Z</dcterms:created>
  <dcterms:modified xsi:type="dcterms:W3CDTF">2022-11-08T06:03:16Z</dcterms:modified>
</cp:coreProperties>
</file>