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24" r:id="rId2"/>
    <p:sldId id="339" r:id="rId3"/>
    <p:sldId id="335" r:id="rId4"/>
    <p:sldId id="337" r:id="rId5"/>
    <p:sldId id="336" r:id="rId6"/>
    <p:sldId id="341" r:id="rId7"/>
    <p:sldId id="329" r:id="rId8"/>
    <p:sldId id="330" r:id="rId9"/>
    <p:sldId id="331" r:id="rId10"/>
    <p:sldId id="322"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5" autoAdjust="0"/>
    <p:restoredTop sz="88510" autoAdjust="0"/>
  </p:normalViewPr>
  <p:slideViewPr>
    <p:cSldViewPr snapToGrid="0">
      <p:cViewPr varScale="1">
        <p:scale>
          <a:sx n="71" d="100"/>
          <a:sy n="71" d="100"/>
        </p:scale>
        <p:origin x="69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2022/11/8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93742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2612125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2022/11/8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資料３－</a:t>
            </a:r>
            <a:r>
              <a:rPr lang="en-US" altLang="ja-JP" sz="2400" b="1" dirty="0" smtClean="0"/>
              <a:t>1</a:t>
            </a:r>
            <a:r>
              <a:rPr lang="ja-JP" altLang="en-US" sz="2400" b="1" dirty="0" smtClean="0"/>
              <a:t>  </a:t>
            </a:r>
            <a:endParaRPr kumimoji="1" lang="ja-JP" altLang="en-US" sz="2400" b="1" dirty="0"/>
          </a:p>
        </p:txBody>
      </p:sp>
      <p:sp>
        <p:nvSpPr>
          <p:cNvPr id="7" name="テキスト ボックス 6"/>
          <p:cNvSpPr txBox="1"/>
          <p:nvPr/>
        </p:nvSpPr>
        <p:spPr>
          <a:xfrm>
            <a:off x="308977" y="130162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solidFill>
                  <a:srgbClr val="FF0000"/>
                </a:solidFill>
              </a:rPr>
              <a:t>令和</a:t>
            </a:r>
            <a:r>
              <a:rPr lang="ja-JP" altLang="en-US" sz="2000" b="1" u="sng" dirty="0" smtClean="0">
                <a:solidFill>
                  <a:srgbClr val="FF0000"/>
                </a:solidFill>
              </a:rPr>
              <a:t>４年</a:t>
            </a:r>
            <a:r>
              <a:rPr lang="en-US" altLang="ja-JP" sz="2000" b="1" u="sng" dirty="0">
                <a:solidFill>
                  <a:srgbClr val="FF0000"/>
                </a:solidFill>
              </a:rPr>
              <a:t>11</a:t>
            </a:r>
            <a:r>
              <a:rPr lang="ja-JP" altLang="en-US" sz="2000" b="1" u="sng" dirty="0" smtClean="0">
                <a:solidFill>
                  <a:srgbClr val="FF0000"/>
                </a:solidFill>
              </a:rPr>
              <a:t>月</a:t>
            </a:r>
            <a:r>
              <a:rPr lang="ja-JP" altLang="en-US" sz="2000" b="1" u="sng" dirty="0">
                <a:solidFill>
                  <a:srgbClr val="FF0000"/>
                </a:solidFill>
              </a:rPr>
              <a:t>９</a:t>
            </a:r>
            <a:r>
              <a:rPr lang="ja-JP" altLang="en-US" sz="2000" b="1" u="sng" dirty="0" smtClean="0">
                <a:solidFill>
                  <a:srgbClr val="FF0000"/>
                </a:solidFill>
              </a:rPr>
              <a:t>日～当面の間</a:t>
            </a:r>
            <a:endParaRPr lang="en-US" altLang="ja-JP" sz="2000" b="1" u="sng" dirty="0" smtClean="0">
              <a:solidFill>
                <a:srgbClr val="FF0000"/>
              </a:solidFill>
            </a:endParaRPr>
          </a:p>
          <a:p>
            <a:pPr lvl="0">
              <a:lnSpc>
                <a:spcPct val="1500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r>
              <a:rPr lang="ja-JP" altLang="en-US" b="1" u="sng" dirty="0" smtClean="0"/>
              <a:t>）</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lang="ja-JP" altLang="en-US" sz="20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a:t>
            </a:r>
            <a:r>
              <a:rPr lang="en-US" altLang="ja-JP" dirty="0" smtClean="0">
                <a:latin typeface="UD デジタル 教科書体 NP-B" panose="02020700000000000000" pitchFamily="18" charset="-128"/>
                <a:ea typeface="UD デジタル 教科書体 NP-B" panose="02020700000000000000" pitchFamily="18" charset="-128"/>
              </a:rPr>
              <a:t>6280</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259976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10854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34723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３　実施</a:t>
            </a:r>
            <a:r>
              <a:rPr lang="ja-JP" altLang="en-US" sz="2000" b="1" dirty="0" smtClean="0"/>
              <a:t>内容</a:t>
            </a:r>
            <a:endParaRPr lang="ja-JP" altLang="en-US" sz="2000" b="1" dirty="0"/>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6" y="961502"/>
            <a:ext cx="11782853" cy="5942652"/>
          </a:xfrm>
          <a:prstGeom prst="rect">
            <a:avLst/>
          </a:prstGeom>
        </p:spPr>
        <p:txBody>
          <a:bodyPr wrap="square">
            <a:spAutoFit/>
          </a:bodyPr>
          <a:lstStyle/>
          <a:p>
            <a:pPr>
              <a:lnSpc>
                <a:spcPts val="2000"/>
              </a:lnSpc>
              <a:defRPr/>
            </a:pPr>
            <a:r>
              <a:rPr lang="ja-JP" altLang="en-US" b="1" dirty="0" smtClean="0"/>
              <a:t>○　感染</a:t>
            </a:r>
            <a:r>
              <a:rPr lang="ja-JP" altLang="en-US" b="1" dirty="0"/>
              <a:t>防止対策（３密の回避、マスク着用、手洗い、こまめな換気等</a:t>
            </a:r>
            <a:r>
              <a:rPr lang="ja-JP" altLang="en-US" b="1" dirty="0" smtClean="0"/>
              <a:t>）の徹底</a:t>
            </a:r>
            <a:endParaRPr lang="en-US" altLang="ja-JP" b="1" dirty="0" smtClean="0"/>
          </a:p>
          <a:p>
            <a:pPr>
              <a:lnSpc>
                <a:spcPts val="1700"/>
              </a:lnSpc>
              <a:defRPr/>
            </a:pPr>
            <a:endParaRPr lang="en-US" altLang="ja-JP" b="1" dirty="0" smtClean="0"/>
          </a:p>
          <a:p>
            <a:pPr>
              <a:lnSpc>
                <a:spcPts val="1700"/>
              </a:lnSpc>
              <a:defRPr/>
            </a:pPr>
            <a:r>
              <a:rPr lang="ja-JP" altLang="en-US" b="1" dirty="0" smtClean="0"/>
              <a:t>○</a:t>
            </a:r>
            <a:r>
              <a:rPr lang="ja-JP" altLang="en-US" b="1" dirty="0"/>
              <a:t>　</a:t>
            </a:r>
            <a:r>
              <a:rPr lang="ja-JP" altLang="en-US" b="1" dirty="0" smtClean="0"/>
              <a:t>早期のワクチン接種</a:t>
            </a:r>
            <a:r>
              <a:rPr lang="ja-JP" altLang="en-US" b="1" dirty="0" smtClean="0">
                <a:solidFill>
                  <a:srgbClr val="FF0000"/>
                </a:solidFill>
              </a:rPr>
              <a:t>（子ども</a:t>
            </a:r>
            <a:r>
              <a:rPr lang="ja-JP" altLang="en-US" b="1" dirty="0">
                <a:solidFill>
                  <a:srgbClr val="FF0000"/>
                </a:solidFill>
              </a:rPr>
              <a:t>のワクチン</a:t>
            </a:r>
            <a:r>
              <a:rPr lang="ja-JP" altLang="en-US" b="1" dirty="0" smtClean="0">
                <a:solidFill>
                  <a:srgbClr val="FF0000"/>
                </a:solidFill>
              </a:rPr>
              <a:t>接種を含む）</a:t>
            </a:r>
            <a:r>
              <a:rPr lang="ja-JP" altLang="en-US" b="1" dirty="0" smtClean="0"/>
              <a:t>を検討すること</a:t>
            </a:r>
            <a:endParaRPr lang="en-US" altLang="ja-JP" b="1" dirty="0" smtClean="0"/>
          </a:p>
          <a:p>
            <a:pPr>
              <a:lnSpc>
                <a:spcPts val="1700"/>
              </a:lnSpc>
              <a:defRPr/>
            </a:pPr>
            <a:r>
              <a:rPr lang="ja-JP" altLang="en-US" sz="1400" b="1" dirty="0"/>
              <a:t>　</a:t>
            </a:r>
            <a:r>
              <a:rPr lang="ja-JP" altLang="en-US" sz="1400" b="1" dirty="0" smtClean="0"/>
              <a:t>　（</a:t>
            </a:r>
            <a:r>
              <a:rPr lang="ja-JP" altLang="en-US" sz="1400" dirty="0"/>
              <a:t>法に基づかない働きかけ）</a:t>
            </a:r>
            <a:endParaRPr lang="en-US" altLang="ja-JP" sz="1400" dirty="0"/>
          </a:p>
          <a:p>
            <a:pPr>
              <a:lnSpc>
                <a:spcPts val="1200"/>
              </a:lnSpc>
              <a:defRPr/>
            </a:pPr>
            <a:endParaRPr lang="en-US" altLang="ja-JP" sz="800" b="1" dirty="0" smtClean="0"/>
          </a:p>
          <a:p>
            <a:pPr>
              <a:lnSpc>
                <a:spcPts val="1700"/>
              </a:lnSpc>
              <a:defRPr/>
            </a:pPr>
            <a:r>
              <a:rPr lang="ja-JP" altLang="en-US" b="1" dirty="0" smtClean="0"/>
              <a:t>○　新型コロナウイルスと季節性インフルエンザとの同時流行に備え、高齢者等</a:t>
            </a:r>
            <a:r>
              <a:rPr lang="en-US" altLang="ja-JP" sz="1400" b="1" dirty="0" smtClean="0"/>
              <a:t>※1</a:t>
            </a:r>
            <a:r>
              <a:rPr lang="ja-JP" altLang="en-US" b="1" dirty="0" smtClean="0"/>
              <a:t>はインフルエンザワクチン</a:t>
            </a:r>
            <a:endParaRPr lang="en-US" altLang="ja-JP" b="1" dirty="0" smtClean="0"/>
          </a:p>
          <a:p>
            <a:pPr>
              <a:lnSpc>
                <a:spcPts val="1700"/>
              </a:lnSpc>
              <a:defRPr/>
            </a:pPr>
            <a:r>
              <a:rPr lang="ja-JP" altLang="en-US" b="1" dirty="0" smtClean="0"/>
              <a:t>　　接種を検討すること</a:t>
            </a:r>
            <a:r>
              <a:rPr lang="ja-JP" altLang="en-US" sz="1400" b="1" dirty="0" smtClean="0"/>
              <a:t>（</a:t>
            </a:r>
            <a:r>
              <a:rPr lang="ja-JP" altLang="en-US" sz="1400" dirty="0" smtClean="0"/>
              <a:t>法に基づかない働きかけ）　</a:t>
            </a:r>
            <a:r>
              <a:rPr lang="en-US" altLang="ja-JP" sz="1200" dirty="0" smtClean="0"/>
              <a:t>※</a:t>
            </a:r>
            <a:r>
              <a:rPr lang="ja-JP" altLang="en-US" sz="1200" dirty="0" smtClean="0"/>
              <a:t>１　予防接種法に基づく定期接種の対象者</a:t>
            </a:r>
            <a:endParaRPr lang="en-US" altLang="ja-JP" b="1" dirty="0" smtClean="0"/>
          </a:p>
          <a:p>
            <a:pPr lvl="0">
              <a:lnSpc>
                <a:spcPts val="1700"/>
              </a:lnSpc>
              <a:defRPr/>
            </a:pPr>
            <a:endParaRPr lang="en-US" altLang="ja-JP" b="1" dirty="0" smtClean="0"/>
          </a:p>
          <a:p>
            <a:pPr lvl="0">
              <a:defRPr/>
            </a:pPr>
            <a:r>
              <a:rPr lang="ja-JP" altLang="en-US" b="1" dirty="0" smtClean="0"/>
              <a:t>○</a:t>
            </a:r>
            <a:r>
              <a:rPr lang="ja-JP" altLang="en-US" b="1" dirty="0"/>
              <a:t>　高齢者の命と健康を守るため、高齢者</a:t>
            </a:r>
            <a:r>
              <a:rPr lang="en-US" altLang="ja-JP" sz="1400" b="1" dirty="0" smtClean="0"/>
              <a:t>※2</a:t>
            </a:r>
            <a:r>
              <a:rPr lang="ja-JP" altLang="en-US" b="1" dirty="0" smtClean="0"/>
              <a:t>及び</a:t>
            </a:r>
            <a:r>
              <a:rPr lang="ja-JP" altLang="en-US" b="1" dirty="0"/>
              <a:t>同居家族等日常的に接する方は、感染リスクが高い場所への</a:t>
            </a:r>
          </a:p>
          <a:p>
            <a:pPr lvl="0">
              <a:defRPr/>
            </a:pPr>
            <a:r>
              <a:rPr lang="ja-JP" altLang="en-US" b="1" dirty="0"/>
              <a:t>　　外出・移動を控えること</a:t>
            </a:r>
            <a:r>
              <a:rPr lang="ja-JP" altLang="en-US" dirty="0"/>
              <a:t>　</a:t>
            </a:r>
            <a:r>
              <a:rPr lang="ja-JP" altLang="en-US" dirty="0" smtClean="0"/>
              <a:t>　　　</a:t>
            </a:r>
            <a:r>
              <a:rPr lang="ja-JP" altLang="en-US" sz="1400" dirty="0"/>
              <a:t>　</a:t>
            </a:r>
            <a:r>
              <a:rPr lang="en-US" altLang="ja-JP" sz="1200" dirty="0" smtClean="0"/>
              <a:t>※2</a:t>
            </a:r>
            <a:r>
              <a:rPr lang="ja-JP" altLang="en-US" sz="1200" dirty="0" smtClean="0"/>
              <a:t>　基礎</a:t>
            </a:r>
            <a:r>
              <a:rPr lang="ja-JP" altLang="en-US" sz="1200" dirty="0"/>
              <a:t>疾患のある方などの重症化リスクの高い方を</a:t>
            </a:r>
            <a:r>
              <a:rPr lang="ja-JP" altLang="en-US" sz="1200" dirty="0" smtClean="0"/>
              <a:t>含む</a:t>
            </a:r>
            <a:endParaRPr lang="en-US" altLang="ja-JP" sz="1200" dirty="0" smtClean="0"/>
          </a:p>
          <a:p>
            <a:pPr lvl="0">
              <a:lnSpc>
                <a:spcPts val="1200"/>
              </a:lnSpc>
              <a:defRPr/>
            </a:pPr>
            <a:endParaRPr lang="en-US" altLang="ja-JP" dirty="0"/>
          </a:p>
          <a:p>
            <a:pPr lvl="0">
              <a:lnSpc>
                <a:spcPts val="2100"/>
              </a:lnSpc>
              <a:defRPr/>
            </a:pPr>
            <a:r>
              <a:rPr lang="ja-JP" altLang="en-US" dirty="0" smtClean="0"/>
              <a:t>○　</a:t>
            </a:r>
            <a:r>
              <a:rPr lang="ja-JP" altLang="en-US" dirty="0"/>
              <a:t>高齢者施設での面会時は、感染防止対策を徹底すること</a:t>
            </a:r>
            <a:r>
              <a:rPr lang="en-US" altLang="ja-JP" dirty="0"/>
              <a:t>(</a:t>
            </a:r>
            <a:r>
              <a:rPr lang="ja-JP" altLang="en-US" dirty="0"/>
              <a:t>オンラインでの面会など高齢者との接触を</a:t>
            </a:r>
            <a:r>
              <a:rPr lang="ja-JP" altLang="en-US" dirty="0" smtClean="0"/>
              <a:t>行</a:t>
            </a:r>
            <a:endParaRPr lang="en-US" altLang="ja-JP" dirty="0" smtClean="0"/>
          </a:p>
          <a:p>
            <a:pPr lvl="0">
              <a:lnSpc>
                <a:spcPts val="2100"/>
              </a:lnSpc>
              <a:defRPr/>
            </a:pPr>
            <a:r>
              <a:rPr lang="ja-JP" altLang="en-US" dirty="0" smtClean="0"/>
              <a:t>　　</a:t>
            </a:r>
            <a:r>
              <a:rPr lang="ja-JP" altLang="en-US" dirty="0" err="1" smtClean="0"/>
              <a:t>わ</a:t>
            </a:r>
            <a:r>
              <a:rPr lang="ja-JP" altLang="en-US" dirty="0" smtClean="0"/>
              <a:t>ない方法も検討すること）</a:t>
            </a:r>
            <a:endParaRPr lang="en-US" altLang="ja-JP" dirty="0" smtClean="0"/>
          </a:p>
          <a:p>
            <a:pPr lvl="0">
              <a:lnSpc>
                <a:spcPts val="1200"/>
              </a:lnSpc>
              <a:defRPr/>
            </a:pPr>
            <a:endParaRPr lang="en-US" altLang="ja-JP" dirty="0" smtClean="0"/>
          </a:p>
          <a:p>
            <a:pPr lvl="0">
              <a:lnSpc>
                <a:spcPts val="2000"/>
              </a:lnSpc>
              <a:defRPr/>
            </a:pPr>
            <a:r>
              <a:rPr lang="ja-JP" altLang="en-US" dirty="0" smtClean="0"/>
              <a:t>○</a:t>
            </a:r>
            <a:r>
              <a:rPr lang="ja-JP" altLang="en-US" dirty="0"/>
              <a:t>　感染対策が徹底されていない飲食店等の利用を控えること</a:t>
            </a:r>
          </a:p>
          <a:p>
            <a:pPr lvl="0">
              <a:lnSpc>
                <a:spcPts val="1200"/>
              </a:lnSpc>
              <a:defRPr/>
            </a:pPr>
            <a:endParaRPr lang="ja-JP" altLang="en-US" dirty="0"/>
          </a:p>
          <a:p>
            <a:pPr lvl="0">
              <a:lnSpc>
                <a:spcPts val="2000"/>
              </a:lnSpc>
              <a:defRPr/>
            </a:pPr>
            <a:r>
              <a:rPr lang="ja-JP" altLang="en-US" dirty="0"/>
              <a:t>○　旅行等、都道府県間の移動は、感染防止対策を徹底するとともに、移動先での感染リスクの高い</a:t>
            </a:r>
          </a:p>
          <a:p>
            <a:pPr lvl="0">
              <a:lnSpc>
                <a:spcPts val="2000"/>
              </a:lnSpc>
              <a:defRPr/>
            </a:pPr>
            <a:r>
              <a:rPr lang="ja-JP" altLang="en-US" dirty="0"/>
              <a:t>　　行動を控える</a:t>
            </a:r>
            <a:r>
              <a:rPr lang="ja-JP" altLang="en-US" dirty="0" smtClean="0"/>
              <a:t>こと</a:t>
            </a:r>
            <a:endParaRPr lang="en-US" altLang="ja-JP" dirty="0" smtClean="0"/>
          </a:p>
          <a:p>
            <a:pPr lvl="0">
              <a:lnSpc>
                <a:spcPts val="1700"/>
              </a:lnSpc>
              <a:defRPr/>
            </a:pPr>
            <a:endParaRPr lang="en-US" altLang="ja-JP" dirty="0" smtClean="0"/>
          </a:p>
          <a:p>
            <a:pPr lvl="0">
              <a:lnSpc>
                <a:spcPts val="2000"/>
              </a:lnSpc>
              <a:defRPr/>
            </a:pPr>
            <a:r>
              <a:rPr lang="ja-JP" altLang="en-US" dirty="0" smtClean="0"/>
              <a:t>○　高齢者</a:t>
            </a:r>
            <a:r>
              <a:rPr lang="en-US" altLang="ja-JP" sz="1400" dirty="0" smtClean="0"/>
              <a:t>※2</a:t>
            </a:r>
            <a:r>
              <a:rPr lang="ja-JP" altLang="en-US" dirty="0" smtClean="0"/>
              <a:t>の</a:t>
            </a:r>
            <a:r>
              <a:rPr lang="ja-JP" altLang="en-US" dirty="0"/>
              <a:t>同居家族が感染した場合、</a:t>
            </a:r>
            <a:r>
              <a:rPr lang="ja-JP" altLang="en-US" dirty="0" smtClean="0"/>
              <a:t>高齢者の</a:t>
            </a:r>
            <a:r>
              <a:rPr lang="ja-JP" altLang="en-US" dirty="0"/>
              <a:t>命を守るため</a:t>
            </a:r>
            <a:r>
              <a:rPr lang="ja-JP" altLang="en-US" dirty="0" smtClean="0"/>
              <a:t>、</a:t>
            </a:r>
            <a:r>
              <a:rPr lang="ja-JP" altLang="en-US" dirty="0"/>
              <a:t>感染対策が取れない方は、</a:t>
            </a:r>
            <a:r>
              <a:rPr lang="ja-JP" altLang="en-US" dirty="0" smtClean="0"/>
              <a:t>積極的に</a:t>
            </a:r>
            <a:endParaRPr lang="en-US" altLang="ja-JP" dirty="0" smtClean="0"/>
          </a:p>
          <a:p>
            <a:pPr lvl="0">
              <a:lnSpc>
                <a:spcPts val="2000"/>
              </a:lnSpc>
              <a:defRPr/>
            </a:pPr>
            <a:r>
              <a:rPr lang="ja-JP" altLang="en-US" dirty="0" smtClean="0"/>
              <a:t>　　宿泊療養</a:t>
            </a:r>
            <a:r>
              <a:rPr lang="ja-JP" altLang="en-US" dirty="0"/>
              <a:t>施設において療養</a:t>
            </a:r>
            <a:r>
              <a:rPr lang="ja-JP" altLang="en-US" dirty="0" smtClean="0"/>
              <a:t>すること</a:t>
            </a:r>
            <a:endParaRPr lang="en-US" altLang="ja-JP" strike="sngStrike" dirty="0" smtClean="0"/>
          </a:p>
          <a:p>
            <a:pPr>
              <a:lnSpc>
                <a:spcPts val="1200"/>
              </a:lnSpc>
              <a:defRPr/>
            </a:pPr>
            <a:endParaRPr lang="en-US" altLang="ja-JP" dirty="0" smtClean="0"/>
          </a:p>
          <a:p>
            <a:pPr>
              <a:lnSpc>
                <a:spcPts val="2000"/>
              </a:lnSpc>
              <a:defRPr/>
            </a:pPr>
            <a:r>
              <a:rPr lang="ja-JP" altLang="en-US" b="1" dirty="0" smtClean="0"/>
              <a:t>○</a:t>
            </a:r>
            <a:r>
              <a:rPr lang="ja-JP" altLang="en-US" b="1" dirty="0"/>
              <a:t>　</a:t>
            </a:r>
            <a:r>
              <a:rPr lang="ja-JP" altLang="en-US" dirty="0"/>
              <a:t>会食を行う際は、以下のルールを遵守すること</a:t>
            </a:r>
            <a:endParaRPr lang="en-US" altLang="ja-JP" dirty="0"/>
          </a:p>
          <a:p>
            <a:pPr lvl="0">
              <a:lnSpc>
                <a:spcPts val="2000"/>
              </a:lnSpc>
              <a:defRPr/>
            </a:pPr>
            <a:r>
              <a:rPr lang="ja-JP" altLang="en-US" dirty="0"/>
              <a:t>　　</a:t>
            </a:r>
            <a:r>
              <a:rPr lang="ja-JP" altLang="en-US" dirty="0" smtClean="0"/>
              <a:t>・</a:t>
            </a:r>
            <a:r>
              <a:rPr lang="ja-JP" altLang="en-US" dirty="0"/>
              <a:t>ゴールドステッカー認証店舗を推奨　</a:t>
            </a:r>
            <a:r>
              <a:rPr lang="ja-JP" altLang="en-US" dirty="0" smtClean="0"/>
              <a:t>・</a:t>
            </a:r>
            <a:r>
              <a:rPr lang="ja-JP" altLang="en-US" dirty="0"/>
              <a:t>マスク会食</a:t>
            </a:r>
            <a:r>
              <a:rPr lang="en-US" altLang="ja-JP" sz="1100" dirty="0" smtClean="0"/>
              <a:t>※3</a:t>
            </a:r>
            <a:r>
              <a:rPr lang="ja-JP" altLang="en-US" dirty="0" smtClean="0"/>
              <a:t>の徹底　 </a:t>
            </a:r>
            <a:r>
              <a:rPr lang="en-US" altLang="ja-JP" sz="1200" spc="-150" dirty="0" smtClean="0"/>
              <a:t>※3</a:t>
            </a:r>
            <a:r>
              <a:rPr lang="ja-JP" altLang="en-US" sz="1200" spc="-150" dirty="0" smtClean="0"/>
              <a:t>　疾患</a:t>
            </a:r>
            <a:r>
              <a:rPr lang="ja-JP" altLang="en-US" sz="1200" spc="-150" dirty="0"/>
              <a:t>等によりマスクの着用が困難な場合などはこの限りでない</a:t>
            </a:r>
            <a:r>
              <a:rPr lang="ja-JP" altLang="en-US" sz="1200" b="1" dirty="0"/>
              <a:t>　　</a:t>
            </a:r>
            <a:endParaRPr lang="en-US" altLang="ja-JP" dirty="0" smtClean="0"/>
          </a:p>
          <a:p>
            <a:pPr lvl="0">
              <a:lnSpc>
                <a:spcPts val="1500"/>
              </a:lnSpc>
              <a:defRPr/>
            </a:pPr>
            <a:endParaRPr lang="en-US" altLang="ja-JP" sz="800" dirty="0"/>
          </a:p>
        </p:txBody>
      </p:sp>
      <p:sp>
        <p:nvSpPr>
          <p:cNvPr id="3" name="正方形/長方形 2"/>
          <p:cNvSpPr/>
          <p:nvPr/>
        </p:nvSpPr>
        <p:spPr>
          <a:xfrm>
            <a:off x="399918" y="878755"/>
            <a:ext cx="11635199" cy="24426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48127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398892"/>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49322"/>
            <a:ext cx="11219737" cy="861967"/>
          </a:xfrm>
          <a:prstGeom prst="rect">
            <a:avLst/>
          </a:prstGeom>
        </p:spPr>
        <p:txBody>
          <a:bodyPr wrap="square">
            <a:spAutoFit/>
          </a:bodyPr>
          <a:lstStyle/>
          <a:p>
            <a:pPr lvl="0">
              <a:lnSpc>
                <a:spcPts val="2000"/>
              </a:lnSpc>
              <a:defRPr/>
            </a:pPr>
            <a:r>
              <a:rPr lang="ja-JP" altLang="en-US" b="1" dirty="0"/>
              <a:t>○高齢者施設の入所者等で希望する方へ</a:t>
            </a:r>
            <a:r>
              <a:rPr lang="ja-JP" altLang="en-US" b="1" dirty="0" smtClean="0"/>
              <a:t>の早期のワクチン接種を促進すること</a:t>
            </a:r>
            <a:endParaRPr lang="en-US" altLang="ja-JP" b="1" dirty="0" smtClean="0"/>
          </a:p>
          <a:p>
            <a:pPr lvl="0">
              <a:lnSpc>
                <a:spcPts val="2000"/>
              </a:lnSpc>
              <a:defRPr/>
            </a:pPr>
            <a:endParaRPr lang="en-US" altLang="ja-JP" b="1" u="sng" dirty="0"/>
          </a:p>
          <a:p>
            <a:pPr lvl="0">
              <a:lnSpc>
                <a:spcPts val="2000"/>
              </a:lnSpc>
              <a:defRPr/>
            </a:pPr>
            <a:r>
              <a:rPr lang="ja-JP" altLang="en-US" b="1" dirty="0" smtClean="0">
                <a:solidFill>
                  <a:srgbClr val="FF0000"/>
                </a:solidFill>
              </a:rPr>
              <a:t>○休日等に対応できる臨時発熱外来の設置を進めること</a:t>
            </a:r>
            <a:endParaRPr lang="en-US" altLang="ja-JP" b="1" dirty="0" smtClean="0">
              <a:solidFill>
                <a:srgbClr val="FF0000"/>
              </a:solidFill>
            </a:endParaRPr>
          </a:p>
        </p:txBody>
      </p:sp>
      <p:sp>
        <p:nvSpPr>
          <p:cNvPr id="9" name="正方形/長方形 8"/>
          <p:cNvSpPr/>
          <p:nvPr/>
        </p:nvSpPr>
        <p:spPr>
          <a:xfrm>
            <a:off x="340249" y="2858285"/>
            <a:ext cx="11511345" cy="116238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a:latin typeface="游ゴシック" panose="020F0502020204030204"/>
                <a:ea typeface="游ゴシック" panose="020B0400000000000000" pitchFamily="50" charset="-128"/>
              </a:rPr>
              <a:t>市町村</a:t>
            </a:r>
            <a:r>
              <a:rPr lang="ja-JP" altLang="en-US" sz="2400" b="1" u="sng" dirty="0" smtClean="0">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86054" y="2933373"/>
            <a:ext cx="11219737" cy="3234219"/>
          </a:xfrm>
          <a:prstGeom prst="rect">
            <a:avLst/>
          </a:prstGeom>
        </p:spPr>
        <p:txBody>
          <a:bodyPr wrap="square">
            <a:spAutoFit/>
          </a:bodyPr>
          <a:lstStyle/>
          <a:p>
            <a:pPr marL="285750" indent="-285750">
              <a:lnSpc>
                <a:spcPts val="2500"/>
              </a:lnSpc>
              <a:buFont typeface="游ゴシック" panose="020B0400000000000000" pitchFamily="50" charset="-128"/>
              <a:buChar char="○"/>
              <a:defRPr/>
            </a:pPr>
            <a:r>
              <a:rPr lang="ja-JP" altLang="en-US" b="1" dirty="0" smtClean="0"/>
              <a:t>早期のワクチン接種に協力すること</a:t>
            </a:r>
            <a:endParaRPr lang="en-US" altLang="ja-JP" b="1" dirty="0" smtClean="0"/>
          </a:p>
          <a:p>
            <a:pPr>
              <a:lnSpc>
                <a:spcPts val="2000"/>
              </a:lnSpc>
              <a:defRPr/>
            </a:pPr>
            <a:endParaRPr lang="en-US" altLang="ja-JP" b="1" dirty="0"/>
          </a:p>
          <a:p>
            <a:pPr>
              <a:lnSpc>
                <a:spcPts val="2500"/>
              </a:lnSpc>
              <a:defRPr/>
            </a:pPr>
            <a:r>
              <a:rPr lang="ja-JP" altLang="en-US" b="1" dirty="0" smtClean="0">
                <a:solidFill>
                  <a:srgbClr val="FF0000"/>
                </a:solidFill>
              </a:rPr>
              <a:t>○施設</a:t>
            </a:r>
            <a:r>
              <a:rPr lang="ja-JP" altLang="en-US" b="1" dirty="0">
                <a:solidFill>
                  <a:srgbClr val="FF0000"/>
                </a:solidFill>
              </a:rPr>
              <a:t>における基本的な感染防止対策を強化・徹底する</a:t>
            </a:r>
            <a:r>
              <a:rPr lang="ja-JP" altLang="en-US" b="1" dirty="0" smtClean="0">
                <a:solidFill>
                  <a:srgbClr val="FF0000"/>
                </a:solidFill>
              </a:rPr>
              <a:t>こと</a:t>
            </a:r>
            <a:endParaRPr lang="en-US" altLang="ja-JP" b="1" dirty="0">
              <a:solidFill>
                <a:srgbClr val="FF0000"/>
              </a:solidFill>
            </a:endParaRPr>
          </a:p>
          <a:p>
            <a:pPr marL="285750" indent="-285750">
              <a:lnSpc>
                <a:spcPts val="1500"/>
              </a:lnSpc>
              <a:buFont typeface="游ゴシック" panose="020B0400000000000000" pitchFamily="50" charset="-128"/>
              <a:buChar char="○"/>
              <a:defRPr/>
            </a:pPr>
            <a:endParaRPr lang="en-US" altLang="ja-JP" b="1" dirty="0"/>
          </a:p>
          <a:p>
            <a:pPr marL="285750" indent="-285750">
              <a:lnSpc>
                <a:spcPts val="2500"/>
              </a:lnSpc>
              <a:buFont typeface="游ゴシック" panose="020B0400000000000000" pitchFamily="50" charset="-128"/>
              <a:buChar char="○"/>
              <a:defRPr/>
            </a:pPr>
            <a:r>
              <a:rPr lang="ja-JP" altLang="en-US" dirty="0" smtClean="0"/>
              <a:t>面会時を含め、施設での感染防止対策を徹底すること</a:t>
            </a:r>
            <a:r>
              <a:rPr lang="en-US" altLang="ja-JP" dirty="0" smtClean="0"/>
              <a:t>(</a:t>
            </a:r>
            <a:r>
              <a:rPr lang="ja-JP" altLang="en-US" dirty="0" smtClean="0"/>
              <a:t>オンラインでの面会など高齢者との接触を行わない方法も検討すること）</a:t>
            </a:r>
            <a:endParaRPr lang="en-US" altLang="ja-JP" dirty="0" smtClean="0"/>
          </a:p>
          <a:p>
            <a:pPr marL="285750" indent="-285750">
              <a:lnSpc>
                <a:spcPts val="1500"/>
              </a:lnSpc>
              <a:buFont typeface="游ゴシック" panose="020B0400000000000000" pitchFamily="50" charset="-128"/>
              <a:buChar char="○"/>
              <a:defRPr/>
            </a:pPr>
            <a:endParaRPr lang="en-US" altLang="ja-JP" dirty="0"/>
          </a:p>
          <a:p>
            <a:pPr marL="285750" indent="-285750">
              <a:lnSpc>
                <a:spcPts val="2000"/>
              </a:lnSpc>
              <a:buFont typeface="游ゴシック" panose="020B0400000000000000" pitchFamily="50" charset="-128"/>
              <a:buChar char="○"/>
              <a:defRPr/>
            </a:pPr>
            <a:r>
              <a:rPr lang="ja-JP" altLang="en-US" dirty="0" smtClean="0"/>
              <a:t>入居系・居住系施設の従事者等への頻回検査（３日に１回）を実施すること</a:t>
            </a:r>
            <a:endParaRPr lang="en-US" altLang="ja-JP" dirty="0"/>
          </a:p>
          <a:p>
            <a:pPr>
              <a:lnSpc>
                <a:spcPts val="1500"/>
              </a:lnSpc>
              <a:defRPr/>
            </a:pPr>
            <a:endParaRPr lang="en-US" altLang="ja-JP" dirty="0"/>
          </a:p>
          <a:p>
            <a:pPr>
              <a:lnSpc>
                <a:spcPts val="1500"/>
              </a:lnSpc>
              <a:defRPr/>
            </a:pPr>
            <a:endParaRPr lang="en-US" altLang="ja-JP" dirty="0" smtClean="0"/>
          </a:p>
          <a:p>
            <a:pPr marL="285750" indent="-285750">
              <a:lnSpc>
                <a:spcPts val="2000"/>
              </a:lnSpc>
              <a:buFont typeface="游ゴシック" panose="020B0400000000000000" pitchFamily="50" charset="-128"/>
              <a:buChar char="○"/>
              <a:defRPr/>
            </a:pPr>
            <a:r>
              <a:rPr lang="ja-JP" altLang="en-US" dirty="0" smtClean="0"/>
              <a:t>施設</a:t>
            </a:r>
            <a:r>
              <a:rPr lang="ja-JP" altLang="en-US" dirty="0"/>
              <a:t>で陽性者や疑似症患者が発生した場合には、施設管理者は配置医師や連携医療機関、往診医療機関等と連携し速やかな</a:t>
            </a:r>
            <a:r>
              <a:rPr lang="ja-JP" altLang="en-US" dirty="0" smtClean="0"/>
              <a:t>治療に協力すること</a:t>
            </a:r>
            <a:endParaRPr lang="en-US" altLang="ja-JP" dirty="0" smtClean="0"/>
          </a:p>
        </p:txBody>
      </p:sp>
      <p:sp>
        <p:nvSpPr>
          <p:cNvPr id="15" name="正方形/長方形 14"/>
          <p:cNvSpPr/>
          <p:nvPr/>
        </p:nvSpPr>
        <p:spPr>
          <a:xfrm>
            <a:off x="340249" y="946527"/>
            <a:ext cx="11511345" cy="113985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243266" y="923886"/>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27601" y="1640973"/>
            <a:ext cx="11330419" cy="3170099"/>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a:t>
            </a:r>
            <a:r>
              <a:rPr lang="ja-JP" altLang="en-US" b="1" dirty="0"/>
              <a:t>早期のワクチンの接種</a:t>
            </a:r>
            <a:r>
              <a:rPr lang="ja-JP" altLang="en-US" b="1" dirty="0" smtClean="0">
                <a:latin typeface="游ゴシック" panose="020F0502020204030204"/>
                <a:ea typeface="游ゴシック" panose="020B0400000000000000" pitchFamily="50" charset="-128"/>
              </a:rPr>
              <a:t>に協力すること</a:t>
            </a:r>
            <a:endParaRPr lang="en-US" altLang="ja-JP" b="1" dirty="0" smtClean="0">
              <a:latin typeface="游ゴシック" panose="020F0502020204030204"/>
              <a:ea typeface="游ゴシック" panose="020B0400000000000000" pitchFamily="50" charset="-128"/>
            </a:endParaRPr>
          </a:p>
          <a:p>
            <a:pPr marL="342900" lvl="0" indent="-342900">
              <a:lnSpc>
                <a:spcPts val="2000"/>
              </a:lnSpc>
              <a:buFont typeface="游ゴシック" panose="020B0400000000000000" pitchFamily="50" charset="-128"/>
              <a:buChar char="○"/>
              <a:defRPr/>
            </a:pPr>
            <a:endParaRPr lang="en-US" altLang="ja-JP" b="1" dirty="0">
              <a:latin typeface="游ゴシック" panose="020F0502020204030204"/>
              <a:ea typeface="游ゴシック" panose="020B0400000000000000" pitchFamily="50" charset="-128"/>
            </a:endParaRPr>
          </a:p>
          <a:p>
            <a:pPr marL="342900" lvl="0" indent="-342900">
              <a:lnSpc>
                <a:spcPts val="2000"/>
              </a:lnSpc>
              <a:buFont typeface="游ゴシック" panose="020B0400000000000000" pitchFamily="50" charset="-128"/>
              <a:buChar char="○"/>
              <a:defRPr/>
            </a:pPr>
            <a:r>
              <a:rPr lang="ja-JP" altLang="en-US" b="1" dirty="0" smtClean="0">
                <a:solidFill>
                  <a:srgbClr val="FF0000"/>
                </a:solidFill>
                <a:latin typeface="游ゴシック" panose="020F0502020204030204"/>
                <a:ea typeface="游ゴシック" panose="020B0400000000000000" pitchFamily="50" charset="-128"/>
              </a:rPr>
              <a:t>市町村における臨時発熱外来への出務等に協力すること</a:t>
            </a:r>
            <a:endParaRPr lang="en-US" altLang="ja-JP" b="1" dirty="0" smtClean="0">
              <a:solidFill>
                <a:srgbClr val="FF0000"/>
              </a:solidFill>
              <a:latin typeface="游ゴシック" panose="020F0502020204030204"/>
              <a:ea typeface="游ゴシック" panose="020B0400000000000000" pitchFamily="50" charset="-128"/>
            </a:endParaRPr>
          </a:p>
          <a:p>
            <a:pPr lvl="0">
              <a:lnSpc>
                <a:spcPts val="2000"/>
              </a:lnSpc>
              <a:defRPr/>
            </a:pPr>
            <a:endParaRPr lang="en-US" altLang="ja-JP" b="1" dirty="0" smtClean="0">
              <a:latin typeface="游ゴシック" panose="020F0502020204030204"/>
              <a:ea typeface="游ゴシック" panose="020B0400000000000000" pitchFamily="50" charset="-128"/>
            </a:endParaRPr>
          </a:p>
          <a:p>
            <a:pPr lvl="0">
              <a:lnSpc>
                <a:spcPts val="2000"/>
              </a:lnSpc>
              <a:defRPr/>
            </a:pPr>
            <a:endParaRPr lang="en-US" altLang="ja-JP" b="1" dirty="0" smtClean="0">
              <a:latin typeface="游ゴシック" panose="020F0502020204030204"/>
              <a:ea typeface="游ゴシック" panose="020B0400000000000000" pitchFamily="50" charset="-128"/>
            </a:endParaRPr>
          </a:p>
          <a:p>
            <a:pPr marL="342900" indent="-342900">
              <a:lnSpc>
                <a:spcPts val="2000"/>
              </a:lnSpc>
              <a:buFont typeface="游ゴシック" panose="020B0400000000000000" pitchFamily="50" charset="-128"/>
              <a:buChar char="○"/>
              <a:defRPr/>
            </a:pPr>
            <a:r>
              <a:rPr lang="ja-JP" altLang="en-US" dirty="0" smtClean="0"/>
              <a:t>基本的</a:t>
            </a:r>
            <a:r>
              <a:rPr lang="ja-JP" altLang="en-US" dirty="0"/>
              <a:t>な感染防止対策を強化・徹底するとともに、自院入院患者が陽性と判明した場合は、当該医療機関で原疾患とあわせコロナ治療を継続すること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rPr>
              <a:t>な医療機関や往診医療機関は、</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427601" y="1461728"/>
            <a:ext cx="11549775" cy="118961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185207"/>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3" y="661471"/>
            <a:ext cx="11772933" cy="2628925"/>
          </a:xfrm>
          <a:prstGeom prst="rect">
            <a:avLst/>
          </a:prstGeom>
        </p:spPr>
        <p:txBody>
          <a:bodyPr wrap="square">
            <a:spAutoFit/>
          </a:bodyPr>
          <a:lstStyle/>
          <a:p>
            <a:pPr>
              <a:lnSpc>
                <a:spcPts val="2000"/>
              </a:lnSpc>
              <a:defRPr/>
            </a:pPr>
            <a:r>
              <a:rPr lang="ja-JP" altLang="en-US" b="1" dirty="0"/>
              <a:t>○　</a:t>
            </a:r>
            <a:r>
              <a:rPr lang="ja-JP" altLang="en-US" b="1" dirty="0" smtClean="0"/>
              <a:t>早期のワクチン接種を</a:t>
            </a:r>
            <a:r>
              <a:rPr lang="ja-JP" altLang="en-US" b="1" dirty="0"/>
              <a:t>検討するよう周知徹底する</a:t>
            </a:r>
            <a:r>
              <a:rPr lang="ja-JP" altLang="en-US" b="1" dirty="0" smtClean="0"/>
              <a:t>こと</a:t>
            </a:r>
            <a:endParaRPr lang="en-US" altLang="ja-JP" b="1" dirty="0" smtClean="0"/>
          </a:p>
          <a:p>
            <a:pPr>
              <a:lnSpc>
                <a:spcPts val="2000"/>
              </a:lnSpc>
              <a:defRPr/>
            </a:pPr>
            <a:r>
              <a:rPr lang="ja-JP" altLang="en-US" sz="1400" b="1" dirty="0"/>
              <a:t>　</a:t>
            </a:r>
            <a:r>
              <a:rPr lang="ja-JP" altLang="en-US" sz="1400" b="1" dirty="0" smtClean="0"/>
              <a:t>　 </a:t>
            </a:r>
            <a:r>
              <a:rPr lang="ja-JP" altLang="en-US" sz="1400" dirty="0" smtClean="0"/>
              <a:t>（</a:t>
            </a:r>
            <a:r>
              <a:rPr lang="ja-JP" altLang="en-US" sz="1400" dirty="0"/>
              <a:t>法に基づかない働きかけ）</a:t>
            </a:r>
            <a:endParaRPr lang="en-US" altLang="ja-JP" sz="1400" dirty="0"/>
          </a:p>
          <a:p>
            <a:pPr>
              <a:lnSpc>
                <a:spcPts val="2000"/>
              </a:lnSpc>
              <a:defRPr/>
            </a:pPr>
            <a:endParaRPr lang="en-US" altLang="ja-JP" dirty="0"/>
          </a:p>
          <a:p>
            <a:pPr>
              <a:lnSpc>
                <a:spcPts val="2000"/>
              </a:lnSpc>
              <a:defRPr/>
            </a:pPr>
            <a:r>
              <a:rPr lang="ja-JP" altLang="en-US" dirty="0" smtClean="0"/>
              <a:t>○</a:t>
            </a:r>
            <a:r>
              <a:rPr lang="ja-JP" altLang="en-US" dirty="0"/>
              <a:t>　発熱等の症状がある学生は、登校や活動参加を控えるよう、周知徹底する</a:t>
            </a:r>
            <a:r>
              <a:rPr lang="ja-JP" altLang="en-US" dirty="0" smtClean="0"/>
              <a:t>こと</a:t>
            </a:r>
            <a:endParaRPr lang="ja-JP" altLang="en-US" dirty="0"/>
          </a:p>
          <a:p>
            <a:pPr>
              <a:defRPr/>
            </a:pPr>
            <a:r>
              <a:rPr lang="ja-JP" altLang="en-US" dirty="0"/>
              <a:t>○　学生に対し、感染リスクの高い以下の行動について感染防止対策を徹底すること</a:t>
            </a:r>
          </a:p>
          <a:p>
            <a:pPr>
              <a:defRPr/>
            </a:pPr>
            <a:r>
              <a:rPr lang="ja-JP" altLang="en-US" dirty="0"/>
              <a:t>　　　・　旅行や、自宅・友人宅での飲み会</a:t>
            </a:r>
          </a:p>
          <a:p>
            <a:pPr>
              <a:defRPr/>
            </a:pPr>
            <a:r>
              <a:rPr lang="ja-JP" altLang="en-US" dirty="0"/>
              <a:t>　　　・　部活動や課外活動における感染リスクの高い活動（合宿等）や前後の</a:t>
            </a:r>
            <a:r>
              <a:rPr lang="ja-JP" altLang="en-US" dirty="0" smtClean="0"/>
              <a:t>会食</a:t>
            </a:r>
            <a:endParaRPr lang="en-US" altLang="ja-JP" dirty="0" smtClean="0"/>
          </a:p>
          <a:p>
            <a:pPr>
              <a:lnSpc>
                <a:spcPts val="1300"/>
              </a:lnSpc>
              <a:defRPr/>
            </a:pPr>
            <a:endParaRPr lang="en-US" altLang="ja-JP" dirty="0" smtClean="0"/>
          </a:p>
          <a:p>
            <a:pPr>
              <a:lnSpc>
                <a:spcPts val="2000"/>
              </a:lnSpc>
              <a:defRPr/>
            </a:pPr>
            <a:r>
              <a:rPr lang="ja-JP" altLang="en-US" dirty="0"/>
              <a:t>○　</a:t>
            </a:r>
            <a:r>
              <a:rPr lang="ja-JP" altLang="en-US" dirty="0" smtClean="0"/>
              <a:t>療養証明・陰性証明の</a:t>
            </a:r>
            <a:r>
              <a:rPr lang="ja-JP" altLang="en-US" dirty="0"/>
              <a:t>提出を求めない</a:t>
            </a:r>
            <a:r>
              <a:rPr lang="ja-JP" altLang="en-US" dirty="0" smtClean="0"/>
              <a:t>こと</a:t>
            </a:r>
            <a:endParaRPr lang="en-US" altLang="ja-JP" b="1" strike="sngStrike" dirty="0" smtClean="0">
              <a:solidFill>
                <a:schemeClr val="accent5"/>
              </a:solidFill>
            </a:endParaRPr>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621068"/>
            <a:ext cx="11806900" cy="6220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32008" y="3778228"/>
            <a:ext cx="11859992" cy="2967479"/>
          </a:xfrm>
          <a:prstGeom prst="rect">
            <a:avLst/>
          </a:prstGeom>
        </p:spPr>
        <p:txBody>
          <a:bodyPr wrap="square">
            <a:spAutoFit/>
          </a:bodyPr>
          <a:lstStyle/>
          <a:p>
            <a:pPr>
              <a:lnSpc>
                <a:spcPts val="1500"/>
              </a:lnSpc>
              <a:defRPr/>
            </a:pPr>
            <a:r>
              <a:rPr lang="ja-JP" altLang="en-US" b="1" dirty="0"/>
              <a:t>○　</a:t>
            </a:r>
            <a:r>
              <a:rPr lang="ja-JP" altLang="en-US" b="1" dirty="0" smtClean="0"/>
              <a:t>早期</a:t>
            </a:r>
            <a:r>
              <a:rPr lang="ja-JP" altLang="en-US" b="1" dirty="0"/>
              <a:t>のワクチン</a:t>
            </a:r>
            <a:r>
              <a:rPr lang="ja-JP" altLang="en-US" b="1" dirty="0" smtClean="0"/>
              <a:t>接種を</a:t>
            </a:r>
            <a:r>
              <a:rPr lang="ja-JP" altLang="en-US" b="1" dirty="0"/>
              <a:t>検討するよう周知徹底する</a:t>
            </a:r>
            <a:r>
              <a:rPr lang="ja-JP" altLang="en-US" b="1" dirty="0" smtClean="0"/>
              <a:t>こと</a:t>
            </a:r>
            <a:endParaRPr lang="en-US" altLang="ja-JP" b="1" dirty="0" smtClean="0"/>
          </a:p>
          <a:p>
            <a:pPr>
              <a:lnSpc>
                <a:spcPts val="1500"/>
              </a:lnSpc>
              <a:defRPr/>
            </a:pPr>
            <a:r>
              <a:rPr lang="ja-JP" altLang="en-US" sz="1400" b="1" dirty="0"/>
              <a:t>　</a:t>
            </a:r>
            <a:r>
              <a:rPr lang="ja-JP" altLang="en-US" sz="1400" b="1" dirty="0" smtClean="0"/>
              <a:t>　 </a:t>
            </a:r>
            <a:r>
              <a:rPr lang="ja-JP" altLang="en-US" sz="1400" dirty="0" smtClean="0"/>
              <a:t>（</a:t>
            </a:r>
            <a:r>
              <a:rPr lang="ja-JP" altLang="en-US" sz="1400" dirty="0"/>
              <a:t>法に基づかない働きかけ</a:t>
            </a:r>
            <a:r>
              <a:rPr lang="ja-JP" altLang="en-US" sz="1400" dirty="0" smtClean="0"/>
              <a:t>）</a:t>
            </a:r>
            <a:endParaRPr lang="en-US" altLang="ja-JP" sz="1400" dirty="0" smtClean="0"/>
          </a:p>
          <a:p>
            <a:pPr>
              <a:lnSpc>
                <a:spcPts val="1500"/>
              </a:lnSpc>
              <a:defRPr/>
            </a:pPr>
            <a:endParaRPr lang="en-US" altLang="ja-JP" sz="1400"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提出を求めないよう周知徹底すること</a:t>
            </a:r>
          </a:p>
          <a:p>
            <a:pPr>
              <a:lnSpc>
                <a:spcPts val="1600"/>
              </a:lnSpc>
              <a:defRPr/>
            </a:pPr>
            <a:endParaRPr lang="en-US" altLang="ja-JP" sz="1400" dirty="0">
              <a:solidFill>
                <a:srgbClr val="FF0000"/>
              </a:solidFill>
            </a:endParaRPr>
          </a:p>
          <a:p>
            <a:pPr>
              <a:lnSpc>
                <a:spcPts val="1500"/>
              </a:lnSpc>
              <a:defRPr/>
            </a:pPr>
            <a:r>
              <a:rPr lang="ja-JP" altLang="en-US" b="1" dirty="0" smtClean="0"/>
              <a:t>○</a:t>
            </a:r>
            <a:r>
              <a:rPr lang="ja-JP" altLang="en-US" b="1" spc="-100" dirty="0"/>
              <a:t>　</a:t>
            </a:r>
            <a:r>
              <a:rPr lang="ja-JP" altLang="en-US" spc="-100" dirty="0" smtClean="0"/>
              <a:t>在宅勤務（テレワーク）の活用</a:t>
            </a:r>
            <a:r>
              <a:rPr lang="ja-JP" altLang="en-US" spc="-100" dirty="0"/>
              <a:t>、</a:t>
            </a:r>
            <a:r>
              <a:rPr lang="ja-JP" altLang="en-US" spc="-100" dirty="0" smtClean="0"/>
              <a:t>時差出勤、自転車通勤等、人との接触を低減する取組みを進めること</a:t>
            </a:r>
            <a:endParaRPr lang="en-US" altLang="ja-JP" spc="-100" dirty="0" smtClean="0"/>
          </a:p>
          <a:p>
            <a:pPr>
              <a:lnSpc>
                <a:spcPts val="1500"/>
              </a:lnSpc>
              <a:defRPr/>
            </a:pPr>
            <a:endParaRPr lang="en-US" altLang="ja-JP" spc="-100" dirty="0"/>
          </a:p>
          <a:p>
            <a:pPr>
              <a:lnSpc>
                <a:spcPts val="1500"/>
              </a:lnSpc>
              <a:defRPr/>
            </a:pPr>
            <a:r>
              <a:rPr lang="ja-JP" altLang="en-US" spc="-100" dirty="0" smtClean="0"/>
              <a:t>○　休憩室、喫煙所、更衣室などでマスクを外した会話を控えること</a:t>
            </a:r>
            <a:endParaRPr lang="en-US" altLang="ja-JP" spc="-100" dirty="0" smtClean="0"/>
          </a:p>
          <a:p>
            <a:pPr>
              <a:lnSpc>
                <a:spcPts val="1500"/>
              </a:lnSpc>
              <a:defRPr/>
            </a:pPr>
            <a:endParaRPr lang="en-US" altLang="ja-JP" spc="-100" dirty="0" smtClean="0"/>
          </a:p>
          <a:p>
            <a:pPr>
              <a:defRPr/>
            </a:pPr>
            <a:r>
              <a:rPr lang="ja-JP" altLang="en-US" spc="-100" dirty="0" smtClean="0"/>
              <a:t>○　高齢者や基礎疾患を有する方等、重症化リスクのある従業者、妊娠している従業者、同居家族に該当者がいる</a:t>
            </a:r>
            <a:endParaRPr lang="en-US" altLang="ja-JP" spc="-100" dirty="0" smtClean="0"/>
          </a:p>
          <a:p>
            <a:pPr>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305067"/>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7" name="正方形/長方形 16"/>
          <p:cNvSpPr/>
          <p:nvPr/>
        </p:nvSpPr>
        <p:spPr>
          <a:xfrm>
            <a:off x="286226" y="3690795"/>
            <a:ext cx="11806900" cy="6220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383522"/>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96143"/>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554523"/>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159430"/>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45061" y="2893812"/>
            <a:ext cx="12104382" cy="3670236"/>
          </a:xfrm>
          <a:prstGeom prst="rect">
            <a:avLst/>
          </a:prstGeom>
          <a:noFill/>
          <a:ln w="19050">
            <a:noFill/>
          </a:ln>
        </p:spPr>
        <p:txBody>
          <a:bodyPr wrap="square" rtlCol="0">
            <a:spAutoFit/>
          </a:bodyPr>
          <a:lstStyle/>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300"/>
              </a:lnSpc>
            </a:pP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a:t>
            </a:r>
            <a:r>
              <a:rPr lang="ja-JP" altLang="en-US" sz="1600" b="1" dirty="0" smtClean="0"/>
              <a:t>◆</a:t>
            </a:r>
            <a:r>
              <a:rPr lang="ja-JP" altLang="en-US" sz="1600" b="1" dirty="0"/>
              <a:t>　</a:t>
            </a:r>
            <a:r>
              <a:rPr lang="ja-JP" altLang="en-US" sz="1600" b="1" dirty="0" smtClean="0"/>
              <a:t>イベントの参加者は、イベント前後</a:t>
            </a:r>
            <a:r>
              <a:rPr lang="ja-JP" altLang="en-US" sz="1600" b="1" dirty="0"/>
              <a:t>の活動における基本的な感染対策の</a:t>
            </a:r>
            <a:r>
              <a:rPr lang="ja-JP" altLang="en-US" sz="1600" b="1" dirty="0" smtClean="0"/>
              <a:t>徹底を行うこと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a:t>
            </a:r>
            <a:r>
              <a:rPr lang="ja-JP" altLang="en-US" sz="1400" b="1" dirty="0" smtClean="0"/>
              <a:t>（最低</a:t>
            </a:r>
            <a:r>
              <a:rPr lang="ja-JP" altLang="en-US" sz="1400" b="1" dirty="0"/>
              <a:t>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a:t>
            </a:r>
            <a:r>
              <a:rPr lang="ja-JP" altLang="en-US" sz="1400" b="1" dirty="0" smtClean="0"/>
              <a:t>基本的に</a:t>
            </a:r>
            <a:r>
              <a:rPr kumimoji="1" lang="ja-JP" altLang="en-US" sz="1400" b="1" dirty="0" smtClean="0"/>
              <a:t>「大声なし」の担保が前提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５　</a:t>
            </a:r>
            <a:r>
              <a:rPr lang="ja-JP" altLang="en-US" sz="1400" b="1" spc="-100" dirty="0" smtClean="0"/>
              <a:t>同一イベントにおいて、「大声あり」、「大声なし」のエリアを明確に区分して開催する場合、それぞれ</a:t>
            </a:r>
            <a:r>
              <a:rPr lang="en-US" altLang="ja-JP" sz="1400" b="1" spc="-100" dirty="0" smtClean="0"/>
              <a:t>50</a:t>
            </a:r>
            <a:r>
              <a:rPr lang="ja-JP" altLang="en-US" sz="1400" b="1" spc="-100" dirty="0" smtClean="0"/>
              <a:t>％（大声あり）、</a:t>
            </a:r>
            <a:r>
              <a:rPr lang="en-US" altLang="ja-JP" sz="1400" b="1" spc="-100" dirty="0" smtClean="0"/>
              <a:t>100</a:t>
            </a:r>
            <a:r>
              <a:rPr lang="ja-JP" altLang="en-US" sz="1400" b="1" spc="-100" dirty="0" smtClean="0"/>
              <a:t>％（大声なし）</a:t>
            </a:r>
            <a:endParaRPr kumimoji="1" lang="en-US" altLang="ja-JP" sz="1400" b="1" spc="-100"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７</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016188"/>
            <a:ext cx="11629623" cy="562665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224653164"/>
              </p:ext>
            </p:extLst>
          </p:nvPr>
        </p:nvGraphicFramePr>
        <p:xfrm>
          <a:off x="573275" y="1166799"/>
          <a:ext cx="11215313" cy="1576402"/>
        </p:xfrm>
        <a:graphic>
          <a:graphicData uri="http://schemas.openxmlformats.org/drawingml/2006/table">
            <a:tbl>
              <a:tblPr firstRow="1" bandRow="1">
                <a:tableStyleId>{5940675A-B579-460E-94D1-54222C63F5DA}</a:tableStyleId>
              </a:tblPr>
              <a:tblGrid>
                <a:gridCol w="1816533">
                  <a:extLst>
                    <a:ext uri="{9D8B030D-6E8A-4147-A177-3AD203B41FA5}">
                      <a16:colId xmlns:a16="http://schemas.microsoft.com/office/drawing/2014/main" val="3236061322"/>
                    </a:ext>
                  </a:extLst>
                </a:gridCol>
                <a:gridCol w="4726321">
                  <a:extLst>
                    <a:ext uri="{9D8B030D-6E8A-4147-A177-3AD203B41FA5}">
                      <a16:colId xmlns:a16="http://schemas.microsoft.com/office/drawing/2014/main" val="923517487"/>
                    </a:ext>
                  </a:extLst>
                </a:gridCol>
                <a:gridCol w="4672459">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a:t>
                      </a:r>
                      <a:r>
                        <a:rPr kumimoji="1" lang="en-US" altLang="ja-JP" sz="1600" b="1" dirty="0" smtClean="0">
                          <a:solidFill>
                            <a:schemeClr val="tx1"/>
                          </a:solidFill>
                        </a:rPr>
                        <a:t>50</a:t>
                      </a:r>
                      <a:r>
                        <a:rPr kumimoji="1" lang="ja-JP" altLang="en-US" sz="1600" b="1" dirty="0" smtClean="0">
                          <a:solidFill>
                            <a:schemeClr val="tx1"/>
                          </a:solidFill>
                        </a:rPr>
                        <a:t>％の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347690"/>
                  </a:ext>
                </a:extLst>
              </a:tr>
              <a:tr h="425899">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100</a:t>
                      </a:r>
                      <a:r>
                        <a:rPr kumimoji="1" lang="ja-JP" altLang="en-US" sz="1600" b="1" dirty="0" smtClean="0">
                          <a:solidFill>
                            <a:schemeClr val="tx1"/>
                          </a:solidFill>
                        </a:rPr>
                        <a:t>％</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４　</a:t>
                      </a:r>
                      <a:r>
                        <a:rPr kumimoji="1" lang="en-US" altLang="ja-JP" sz="1400" b="1" strike="noStrike" dirty="0" smtClean="0">
                          <a:solidFill>
                            <a:schemeClr val="tx1"/>
                          </a:solidFill>
                        </a:rPr>
                        <a:t>※</a:t>
                      </a:r>
                      <a:r>
                        <a:rPr kumimoji="1" lang="ja-JP" altLang="en-US" sz="1400" b="1" strike="noStrike" dirty="0" smtClean="0">
                          <a:solidFill>
                            <a:schemeClr val="tx1"/>
                          </a:solidFill>
                        </a:rPr>
                        <a:t>５</a:t>
                      </a:r>
                      <a:endParaRPr kumimoji="1" lang="en-US" altLang="ja-JP" sz="1400" b="1" strike="noStrike"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solidFill>
                            <a:schemeClr val="tx1"/>
                          </a:solidFill>
                        </a:rPr>
                        <a:t>50</a:t>
                      </a:r>
                      <a:r>
                        <a:rPr kumimoji="1" lang="ja-JP" altLang="en-US" sz="1600" b="1" dirty="0" smtClean="0">
                          <a:solidFill>
                            <a:schemeClr val="tx1"/>
                          </a:solidFill>
                        </a:rPr>
                        <a:t>％</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５　</a:t>
                      </a:r>
                      <a:r>
                        <a:rPr kumimoji="1" lang="en-US" altLang="ja-JP" sz="1400" b="1" strike="noStrike" dirty="0" smtClean="0">
                          <a:solidFill>
                            <a:schemeClr val="tx1"/>
                          </a:solidFill>
                        </a:rPr>
                        <a:t>※</a:t>
                      </a:r>
                      <a:r>
                        <a:rPr kumimoji="1" lang="ja-JP" altLang="en-US" sz="1400" b="1" strike="noStrike" dirty="0" smtClean="0">
                          <a:solidFill>
                            <a:schemeClr val="tx1"/>
                          </a:solidFill>
                        </a:rPr>
                        <a:t>６</a:t>
                      </a:r>
                      <a:endParaRPr kumimoji="1" lang="en-US" altLang="ja-JP" sz="1400" b="1" strike="noStrike"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1405374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08176"/>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3984257"/>
            <a:ext cx="12134348" cy="1104148"/>
          </a:xfrm>
          <a:prstGeom prst="rect">
            <a:avLst/>
          </a:prstGeom>
        </p:spPr>
        <p:txBody>
          <a:bodyPr wrap="square">
            <a:spAutoFit/>
          </a:bodyPr>
          <a:lstStyle/>
          <a:p>
            <a:pPr lvl="0">
              <a:lnSpc>
                <a:spcPts val="2000"/>
              </a:lnSpc>
              <a:defRPr/>
            </a:pPr>
            <a:r>
              <a:rPr lang="ja-JP" altLang="en-US" sz="1600" b="1" dirty="0" smtClean="0"/>
              <a:t>○利用者に対し、マスク会食の徹底を求めること</a:t>
            </a:r>
            <a:endParaRPr lang="en-US" altLang="ja-JP" sz="1600" b="1" dirty="0" smtClean="0"/>
          </a:p>
          <a:p>
            <a:pPr lvl="0">
              <a:lnSpc>
                <a:spcPts val="2000"/>
              </a:lnSpc>
              <a:defRPr/>
            </a:pPr>
            <a:endParaRPr lang="en-US" altLang="ja-JP" sz="1600" b="1" dirty="0"/>
          </a:p>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523347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59922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11370</TotalTime>
  <Words>2455</Words>
  <Application>Microsoft Office PowerPoint</Application>
  <PresentationFormat>ワイド画面</PresentationFormat>
  <Paragraphs>244</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田中　浩子</dc:creator>
  <cp:lastModifiedBy>田中　浩子</cp:lastModifiedBy>
  <cp:revision>942</cp:revision>
  <cp:lastPrinted>2022-11-07T04:51:49Z</cp:lastPrinted>
  <dcterms:created xsi:type="dcterms:W3CDTF">2020-04-06T02:06:27Z</dcterms:created>
  <dcterms:modified xsi:type="dcterms:W3CDTF">2022-11-08T06:03:16Z</dcterms:modified>
</cp:coreProperties>
</file>