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9" r:id="rId2"/>
    <p:sldId id="270" r:id="rId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9999"/>
    <a:srgbClr val="FF9933"/>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53" autoAdjust="0"/>
    <p:restoredTop sz="92639" autoAdjust="0"/>
  </p:normalViewPr>
  <p:slideViewPr>
    <p:cSldViewPr snapToGrid="0">
      <p:cViewPr varScale="1">
        <p:scale>
          <a:sx n="71" d="100"/>
          <a:sy n="71" d="100"/>
        </p:scale>
        <p:origin x="624" y="6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DEB1B45-5C22-4CEE-8323-970FED29B128}" type="datetimeFigureOut">
              <a:rPr kumimoji="1" lang="ja-JP" altLang="en-US" smtClean="0"/>
              <a:t>2022/11/8</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756C24B-3581-4302-A2F9-B8782FBC7802}" type="slidenum">
              <a:rPr kumimoji="1" lang="ja-JP" altLang="en-US" smtClean="0"/>
              <a:t>‹#›</a:t>
            </a:fld>
            <a:endParaRPr kumimoji="1" lang="ja-JP" altLang="en-US"/>
          </a:p>
        </p:txBody>
      </p:sp>
    </p:spTree>
    <p:extLst>
      <p:ext uri="{BB962C8B-B14F-4D97-AF65-F5344CB8AC3E}">
        <p14:creationId xmlns:p14="http://schemas.microsoft.com/office/powerpoint/2010/main" val="17617487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1</a:t>
            </a:fld>
            <a:endParaRPr kumimoji="1" lang="ja-JP" altLang="en-US"/>
          </a:p>
        </p:txBody>
      </p:sp>
    </p:spTree>
    <p:extLst>
      <p:ext uri="{BB962C8B-B14F-4D97-AF65-F5344CB8AC3E}">
        <p14:creationId xmlns:p14="http://schemas.microsoft.com/office/powerpoint/2010/main" val="30117224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2</a:t>
            </a:fld>
            <a:endParaRPr kumimoji="1" lang="ja-JP" altLang="en-US"/>
          </a:p>
        </p:txBody>
      </p:sp>
    </p:spTree>
    <p:extLst>
      <p:ext uri="{BB962C8B-B14F-4D97-AF65-F5344CB8AC3E}">
        <p14:creationId xmlns:p14="http://schemas.microsoft.com/office/powerpoint/2010/main" val="36845735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79F0BC2-6C0F-4DFC-90CE-CC6C5AA34635}" type="datetime1">
              <a:rPr kumimoji="1" lang="ja-JP" altLang="en-US" smtClean="0"/>
              <a:t>2022/11/8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164231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D1F2A0E-D0EF-4A58-BD75-56434BA56490}" type="datetime1">
              <a:rPr kumimoji="1" lang="ja-JP" altLang="en-US" smtClean="0"/>
              <a:t>2022/11/8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75099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A73F144-5A6F-4C69-B57B-237BCEF89E4F}" type="datetime1">
              <a:rPr kumimoji="1" lang="ja-JP" altLang="en-US" smtClean="0"/>
              <a:t>2022/11/8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178431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5F92968-3AAD-4639-AB6C-C1D89E312425}" type="datetime1">
              <a:rPr kumimoji="1" lang="ja-JP" altLang="en-US" smtClean="0"/>
              <a:t>2022/11/8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68052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AA1A592-3928-49E4-A791-0BBF40EA1C5F}" type="datetime1">
              <a:rPr kumimoji="1" lang="ja-JP" altLang="en-US" smtClean="0"/>
              <a:t>2022/11/8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00026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CC3302B-D854-45A5-B45C-06B33223A715}" type="datetime1">
              <a:rPr kumimoji="1" lang="ja-JP" altLang="en-US" smtClean="0"/>
              <a:t>2022/11/8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2797140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C9F1CA8-DB69-4CF6-A0D8-171507DF8EDC}" type="datetime1">
              <a:rPr kumimoji="1" lang="ja-JP" altLang="en-US" smtClean="0"/>
              <a:t>2022/11/8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586513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0EFD104-362C-4B9D-AA8F-04CECB899D86}" type="datetime1">
              <a:rPr kumimoji="1" lang="ja-JP" altLang="en-US" smtClean="0"/>
              <a:t>2022/11/8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6609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3AABACE-A5C8-41B9-811F-83831181E20E}" type="datetime1">
              <a:rPr kumimoji="1" lang="ja-JP" altLang="en-US" smtClean="0"/>
              <a:t>2022/11/8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319930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FC5529-7BAE-4920-B9A5-1B2B5C8DB297}" type="datetime1">
              <a:rPr kumimoji="1" lang="ja-JP" altLang="en-US" smtClean="0"/>
              <a:t>2022/11/8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70818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E32994D-8268-44FE-97FA-730E4BED3EBF}" type="datetime1">
              <a:rPr kumimoji="1" lang="ja-JP" altLang="en-US" smtClean="0"/>
              <a:t>2022/11/8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9397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D79E30-17B9-4BDA-B8CC-3964B5C6232A}" type="datetime1">
              <a:rPr kumimoji="1" lang="ja-JP" altLang="en-US" smtClean="0"/>
              <a:t>2022/11/8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055292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04C0A2DF-00CC-BADE-517B-D1DB964CA0F5}"/>
              </a:ext>
            </a:extLst>
          </p:cNvPr>
          <p:cNvSpPr txBox="1"/>
          <p:nvPr/>
        </p:nvSpPr>
        <p:spPr>
          <a:xfrm>
            <a:off x="49306" y="5850856"/>
            <a:ext cx="12192000" cy="984885"/>
          </a:xfrm>
          <a:prstGeom prst="rect">
            <a:avLst/>
          </a:prstGeom>
          <a:noFill/>
          <a:ln>
            <a:noFill/>
          </a:ln>
        </p:spPr>
        <p:txBody>
          <a:bodyPr wrap="square" rtlCol="0">
            <a:spAutoFit/>
          </a:bodyPr>
          <a:lstStyle/>
          <a:p>
            <a:endParaRPr kumimoji="1"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　</a:t>
            </a:r>
            <a:r>
              <a:rPr lang="ja-JP" altLang="en-US" sz="1400" dirty="0">
                <a:latin typeface="Meiryo UI" panose="020B0604030504040204" pitchFamily="50" charset="-128"/>
                <a:ea typeface="Meiryo UI" panose="020B0604030504040204" pitchFamily="50" charset="-128"/>
              </a:rPr>
              <a:t>病床（重症病床及び軽症中等症病床）使用率は、</a:t>
            </a:r>
            <a:r>
              <a:rPr lang="en-US" altLang="ja-JP" sz="1400" dirty="0">
                <a:latin typeface="Meiryo UI" panose="020B0604030504040204" pitchFamily="50" charset="-128"/>
                <a:ea typeface="Meiryo UI" panose="020B0604030504040204" pitchFamily="50" charset="-128"/>
              </a:rPr>
              <a:t>10</a:t>
            </a:r>
            <a:r>
              <a:rPr lang="ja-JP" altLang="en-US" sz="1400" dirty="0">
                <a:latin typeface="Meiryo UI" panose="020B0604030504040204" pitchFamily="50" charset="-128"/>
                <a:ea typeface="Meiryo UI" panose="020B0604030504040204" pitchFamily="50" charset="-128"/>
              </a:rPr>
              <a:t>月下旬以降増加し、</a:t>
            </a:r>
            <a:r>
              <a:rPr lang="en-US" altLang="ja-JP" sz="1400" b="1" dirty="0">
                <a:latin typeface="Meiryo UI" panose="020B0604030504040204" pitchFamily="50" charset="-128"/>
                <a:ea typeface="Meiryo UI" panose="020B0604030504040204" pitchFamily="50" charset="-128"/>
              </a:rPr>
              <a:t>11</a:t>
            </a:r>
            <a:r>
              <a:rPr lang="ja-JP" altLang="en-US" sz="1400" b="1" dirty="0">
                <a:latin typeface="Meiryo UI" panose="020B0604030504040204" pitchFamily="50" charset="-128"/>
                <a:ea typeface="Meiryo UI" panose="020B0604030504040204" pitchFamily="50" charset="-128"/>
              </a:rPr>
              <a:t>月６日、大阪モデルにおける「警戒」（黄信号点灯）への移行目安である</a:t>
            </a:r>
            <a:r>
              <a:rPr lang="en-US" altLang="ja-JP" sz="1400" b="1" dirty="0">
                <a:latin typeface="Meiryo UI" panose="020B0604030504040204" pitchFamily="50" charset="-128"/>
                <a:ea typeface="Meiryo UI" panose="020B0604030504040204" pitchFamily="50" charset="-128"/>
              </a:rPr>
              <a:t>20</a:t>
            </a:r>
            <a:r>
              <a:rPr lang="ja-JP" altLang="en-US" sz="1400" b="1" dirty="0">
                <a:latin typeface="Meiryo UI" panose="020B0604030504040204" pitchFamily="50" charset="-128"/>
                <a:ea typeface="Meiryo UI" panose="020B0604030504040204" pitchFamily="50" charset="-128"/>
              </a:rPr>
              <a:t>％</a:t>
            </a:r>
            <a:endParaRPr lang="en-US" altLang="ja-JP" sz="1400" b="1"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を超過</a:t>
            </a:r>
            <a:r>
              <a:rPr lang="ja-JP" altLang="en-US" sz="1400"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宿泊療養施設居室使用率も増加</a:t>
            </a:r>
            <a:r>
              <a:rPr lang="ja-JP" altLang="en-US" sz="1400" dirty="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　第七波（</a:t>
            </a:r>
            <a:r>
              <a:rPr lang="en-US" altLang="ja-JP" sz="1400" dirty="0">
                <a:latin typeface="Meiryo UI" panose="020B0604030504040204" pitchFamily="50" charset="-128"/>
                <a:ea typeface="Meiryo UI" panose="020B0604030504040204" pitchFamily="50" charset="-128"/>
              </a:rPr>
              <a:t>10</a:t>
            </a:r>
            <a:r>
              <a:rPr lang="ja-JP" altLang="en-US" sz="1400" dirty="0">
                <a:latin typeface="Meiryo UI" panose="020B0604030504040204" pitchFamily="50" charset="-128"/>
                <a:ea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rPr>
              <a:t>30</a:t>
            </a:r>
            <a:r>
              <a:rPr lang="ja-JP" altLang="en-US" sz="1400" dirty="0">
                <a:latin typeface="Meiryo UI" panose="020B0604030504040204" pitchFamily="50" charset="-128"/>
                <a:ea typeface="Meiryo UI" panose="020B0604030504040204" pitchFamily="50" charset="-128"/>
              </a:rPr>
              <a:t>日判明時点）の重症化率・死亡率は、第六波を下回った状態が続いている。</a:t>
            </a:r>
            <a:endParaRPr lang="en-US" altLang="ja-JP" sz="1400" dirty="0">
              <a:latin typeface="Meiryo UI" panose="020B0604030504040204" pitchFamily="50" charset="-128"/>
              <a:ea typeface="Meiryo UI" panose="020B0604030504040204" pitchFamily="50" charset="-128"/>
            </a:endParaRPr>
          </a:p>
        </p:txBody>
      </p:sp>
      <p:sp>
        <p:nvSpPr>
          <p:cNvPr id="6" name="正方形/長方形 5"/>
          <p:cNvSpPr/>
          <p:nvPr/>
        </p:nvSpPr>
        <p:spPr>
          <a:xfrm>
            <a:off x="0" y="-1844"/>
            <a:ext cx="12192000" cy="401089"/>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latin typeface="UD デジタル 教科書体 NK-B" panose="02020700000000000000" pitchFamily="18" charset="-128"/>
                <a:ea typeface="UD デジタル 教科書体 NK-B" panose="02020700000000000000" pitchFamily="18" charset="-128"/>
              </a:rPr>
              <a:t>感染・療養状況等について</a:t>
            </a:r>
          </a:p>
        </p:txBody>
      </p:sp>
      <p:sp>
        <p:nvSpPr>
          <p:cNvPr id="2" name="テキスト ボックス 1"/>
          <p:cNvSpPr txBox="1"/>
          <p:nvPr/>
        </p:nvSpPr>
        <p:spPr>
          <a:xfrm>
            <a:off x="-55417" y="486926"/>
            <a:ext cx="12483530" cy="2462213"/>
          </a:xfrm>
          <a:prstGeom prst="rect">
            <a:avLst/>
          </a:prstGeom>
          <a:noFill/>
          <a:ln>
            <a:noFill/>
          </a:ln>
        </p:spPr>
        <p:txBody>
          <a:bodyPr wrap="square" rtlCol="0">
            <a:spAutoFit/>
          </a:bodyPr>
          <a:lstStyle/>
          <a:p>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10</a:t>
            </a:r>
            <a:r>
              <a:rPr lang="ja-JP" altLang="en-US" sz="1400" dirty="0">
                <a:latin typeface="Meiryo UI" panose="020B0604030504040204" pitchFamily="50" charset="-128"/>
                <a:ea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rPr>
              <a:t>16</a:t>
            </a:r>
            <a:r>
              <a:rPr lang="ja-JP" altLang="en-US" sz="1400" dirty="0">
                <a:latin typeface="Meiryo UI" panose="020B0604030504040204" pitchFamily="50" charset="-128"/>
                <a:ea typeface="Meiryo UI" panose="020B0604030504040204" pitchFamily="50" charset="-128"/>
              </a:rPr>
              <a:t>日以降、</a:t>
            </a:r>
            <a:r>
              <a:rPr lang="ja-JP" altLang="en-US" sz="1400" b="1" dirty="0">
                <a:latin typeface="Meiryo UI" panose="020B0604030504040204" pitchFamily="50" charset="-128"/>
                <a:ea typeface="Meiryo UI" panose="020B0604030504040204" pitchFamily="50" charset="-128"/>
              </a:rPr>
              <a:t>新規陽性者数前週増加比は概ね１を超過した状態</a:t>
            </a:r>
            <a:r>
              <a:rPr lang="ja-JP" altLang="en-US" sz="1400" dirty="0">
                <a:latin typeface="Meiryo UI" panose="020B0604030504040204" pitchFamily="50" charset="-128"/>
                <a:ea typeface="Meiryo UI" panose="020B0604030504040204" pitchFamily="50" charset="-128"/>
              </a:rPr>
              <a:t>が続き、また、</a:t>
            </a:r>
            <a:r>
              <a:rPr lang="en-US" altLang="ja-JP" sz="1400" b="1" dirty="0">
                <a:latin typeface="Meiryo UI" panose="020B0604030504040204" pitchFamily="50" charset="-128"/>
                <a:ea typeface="Meiryo UI" panose="020B0604030504040204" pitchFamily="50" charset="-128"/>
              </a:rPr>
              <a:t>26</a:t>
            </a:r>
            <a:r>
              <a:rPr lang="ja-JP" altLang="en-US" sz="1400" b="1" dirty="0">
                <a:latin typeface="Meiryo UI" panose="020B0604030504040204" pitchFamily="50" charset="-128"/>
                <a:ea typeface="Meiryo UI" panose="020B0604030504040204" pitchFamily="50" charset="-128"/>
              </a:rPr>
              <a:t>日以降、前週同曜日増加比も</a:t>
            </a:r>
            <a:r>
              <a:rPr lang="en-US" altLang="ja-JP" sz="1400" b="1" dirty="0">
                <a:latin typeface="Meiryo UI" panose="020B0604030504040204" pitchFamily="50" charset="-128"/>
                <a:ea typeface="Meiryo UI" panose="020B0604030504040204" pitchFamily="50" charset="-128"/>
              </a:rPr>
              <a:t>1</a:t>
            </a:r>
            <a:r>
              <a:rPr lang="ja-JP" altLang="en-US" sz="1400" b="1" dirty="0">
                <a:latin typeface="Meiryo UI" panose="020B0604030504040204" pitchFamily="50" charset="-128"/>
                <a:ea typeface="Meiryo UI" panose="020B0604030504040204" pitchFamily="50" charset="-128"/>
              </a:rPr>
              <a:t>を超過</a:t>
            </a:r>
            <a:r>
              <a:rPr lang="ja-JP" altLang="en-US" sz="1400" dirty="0">
                <a:latin typeface="Meiryo UI" panose="020B0604030504040204" pitchFamily="50" charset="-128"/>
                <a:ea typeface="Meiryo UI" panose="020B0604030504040204" pitchFamily="50" charset="-128"/>
              </a:rPr>
              <a:t>。</a:t>
            </a:r>
          </a:p>
          <a:p>
            <a:r>
              <a:rPr lang="ja-JP" altLang="en-US" sz="1400"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感染拡大兆候探知の指標となる</a:t>
            </a:r>
            <a:r>
              <a:rPr lang="en-US" altLang="ja-JP" sz="1400" b="1" dirty="0">
                <a:latin typeface="Meiryo UI" panose="020B0604030504040204" pitchFamily="50" charset="-128"/>
                <a:ea typeface="Meiryo UI" panose="020B0604030504040204" pitchFamily="50" charset="-128"/>
              </a:rPr>
              <a:t>20</a:t>
            </a:r>
            <a:r>
              <a:rPr lang="ja-JP" altLang="en-US" sz="1400" b="1" dirty="0">
                <a:latin typeface="Meiryo UI" panose="020B0604030504040204" pitchFamily="50" charset="-128"/>
                <a:ea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rPr>
              <a:t>30</a:t>
            </a:r>
            <a:r>
              <a:rPr lang="ja-JP" altLang="en-US" sz="1400" b="1" dirty="0">
                <a:latin typeface="Meiryo UI" panose="020B0604030504040204" pitchFamily="50" charset="-128"/>
                <a:ea typeface="Meiryo UI" panose="020B0604030504040204" pitchFamily="50" charset="-128"/>
              </a:rPr>
              <a:t>代の新規陽性者数</a:t>
            </a:r>
            <a:r>
              <a:rPr lang="en-US" altLang="ja-JP" sz="1400" b="1" dirty="0">
                <a:latin typeface="Meiryo UI" panose="020B0604030504040204" pitchFamily="50" charset="-128"/>
                <a:ea typeface="Meiryo UI" panose="020B0604030504040204" pitchFamily="50" charset="-128"/>
              </a:rPr>
              <a:t>7</a:t>
            </a:r>
            <a:r>
              <a:rPr lang="ja-JP" altLang="en-US" sz="1400" b="1" dirty="0">
                <a:latin typeface="Meiryo UI" panose="020B0604030504040204" pitchFamily="50" charset="-128"/>
                <a:ea typeface="Meiryo UI" panose="020B0604030504040204" pitchFamily="50" charset="-128"/>
              </a:rPr>
              <a:t>日間移動平均前日比も</a:t>
            </a:r>
            <a:r>
              <a:rPr lang="en-US" altLang="ja-JP" sz="1400" b="1" dirty="0">
                <a:latin typeface="Meiryo UI" panose="020B0604030504040204" pitchFamily="50" charset="-128"/>
                <a:ea typeface="Meiryo UI" panose="020B0604030504040204" pitchFamily="50" charset="-128"/>
              </a:rPr>
              <a:t>1</a:t>
            </a:r>
            <a:r>
              <a:rPr lang="ja-JP" altLang="en-US" sz="1400" b="1" dirty="0">
                <a:latin typeface="Meiryo UI" panose="020B0604030504040204" pitchFamily="50" charset="-128"/>
                <a:ea typeface="Meiryo UI" panose="020B0604030504040204" pitchFamily="50" charset="-128"/>
              </a:rPr>
              <a:t>を超過した状態が続いている。</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陽性率は</a:t>
            </a:r>
            <a:r>
              <a:rPr lang="en-US" altLang="ja-JP" sz="1400" b="1" dirty="0">
                <a:latin typeface="Meiryo UI" panose="020B0604030504040204" pitchFamily="50" charset="-128"/>
                <a:ea typeface="Meiryo UI" panose="020B0604030504040204" pitchFamily="50" charset="-128"/>
              </a:rPr>
              <a:t>10</a:t>
            </a:r>
            <a:r>
              <a:rPr lang="ja-JP" altLang="en-US" sz="1400" b="1" dirty="0">
                <a:latin typeface="Meiryo UI" panose="020B0604030504040204" pitchFamily="50" charset="-128"/>
                <a:ea typeface="Meiryo UI" panose="020B0604030504040204" pitchFamily="50" charset="-128"/>
              </a:rPr>
              <a:t>月下旬より増加が続き、</a:t>
            </a:r>
            <a:r>
              <a:rPr lang="en-US" altLang="ja-JP" sz="1400" b="1" dirty="0" smtClean="0">
                <a:latin typeface="Meiryo UI" panose="020B0604030504040204" pitchFamily="50" charset="-128"/>
                <a:ea typeface="Meiryo UI" panose="020B0604030504040204" pitchFamily="50" charset="-128"/>
              </a:rPr>
              <a:t>18.8</a:t>
            </a:r>
            <a:r>
              <a:rPr lang="ja-JP" altLang="en-US" sz="1400" b="1"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11/7</a:t>
            </a:r>
            <a:r>
              <a:rPr lang="ja-JP" altLang="en-US" sz="1400" dirty="0" smtClean="0">
                <a:latin typeface="Meiryo UI" panose="020B0604030504040204" pitchFamily="50" charset="-128"/>
                <a:ea typeface="Meiryo UI" panose="020B0604030504040204" pitchFamily="50" charset="-128"/>
              </a:rPr>
              <a:t>時点</a:t>
            </a:r>
            <a:r>
              <a:rPr lang="ja-JP" altLang="en-US" sz="1400"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陽性者登録センターにおける自己検査登録者数も増加傾向</a:t>
            </a:r>
            <a:r>
              <a:rPr lang="ja-JP" altLang="en-US" sz="1400" dirty="0">
                <a:latin typeface="Meiryo UI" panose="020B0604030504040204" pitchFamily="50" charset="-128"/>
                <a:ea typeface="Meiryo UI" panose="020B0604030504040204" pitchFamily="50" charset="-128"/>
              </a:rPr>
              <a:t>にある。</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（他府県においても、北海道や首都圏が府より先行して感染拡大が続いている）</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　オミクロン株の亜系統が複数確認されており、一部の国では検出数の増加（</a:t>
            </a:r>
            <a:r>
              <a:rPr lang="en-US" altLang="ja-JP" sz="1400" dirty="0">
                <a:latin typeface="Meiryo UI" panose="020B0604030504040204" pitchFamily="50" charset="-128"/>
                <a:ea typeface="Meiryo UI" panose="020B0604030504040204" pitchFamily="50" charset="-128"/>
              </a:rPr>
              <a:t>BQ.1.1</a:t>
            </a:r>
            <a:r>
              <a:rPr lang="ja-JP" altLang="en-US" sz="1400" dirty="0">
                <a:latin typeface="Meiryo UI" panose="020B0604030504040204" pitchFamily="50" charset="-128"/>
                <a:ea typeface="Meiryo UI" panose="020B0604030504040204" pitchFamily="50" charset="-128"/>
              </a:rPr>
              <a:t>系統：</a:t>
            </a:r>
            <a:r>
              <a:rPr lang="ja-JP" altLang="en-US" sz="1400" dirty="0" smtClean="0">
                <a:latin typeface="Meiryo UI" panose="020B0604030504040204" pitchFamily="50" charset="-128"/>
                <a:ea typeface="Meiryo UI" panose="020B0604030504040204" pitchFamily="50" charset="-128"/>
              </a:rPr>
              <a:t>欧州・アメリカ、</a:t>
            </a:r>
            <a:r>
              <a:rPr lang="en-US" altLang="ja-JP" sz="1400" dirty="0">
                <a:latin typeface="Meiryo UI" panose="020B0604030504040204" pitchFamily="50" charset="-128"/>
                <a:ea typeface="Meiryo UI" panose="020B0604030504040204" pitchFamily="50" charset="-128"/>
              </a:rPr>
              <a:t>XBB</a:t>
            </a:r>
            <a:r>
              <a:rPr lang="ja-JP" altLang="en-US" sz="1400" dirty="0">
                <a:latin typeface="Meiryo UI" panose="020B0604030504040204" pitchFamily="50" charset="-128"/>
                <a:ea typeface="Meiryo UI" panose="020B0604030504040204" pitchFamily="50" charset="-128"/>
              </a:rPr>
              <a:t>系統：</a:t>
            </a:r>
            <a:r>
              <a:rPr lang="ja-JP" altLang="en-US" sz="1400" dirty="0" smtClean="0">
                <a:latin typeface="Meiryo UI" panose="020B0604030504040204" pitchFamily="50" charset="-128"/>
                <a:ea typeface="Meiryo UI" panose="020B0604030504040204" pitchFamily="50" charset="-128"/>
              </a:rPr>
              <a:t>シンガポール・インド</a:t>
            </a:r>
            <a:r>
              <a:rPr lang="ja-JP" altLang="en-US" sz="1400" dirty="0">
                <a:latin typeface="Meiryo UI" panose="020B0604030504040204" pitchFamily="50" charset="-128"/>
                <a:ea typeface="Meiryo UI" panose="020B0604030504040204" pitchFamily="50" charset="-128"/>
              </a:rPr>
              <a:t>　等）が見られるが</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rPr>
              <a:t>　　　府では、ゲノム</a:t>
            </a:r>
            <a:r>
              <a:rPr lang="ja-JP" altLang="en-US" sz="1400" b="1" dirty="0">
                <a:latin typeface="Meiryo UI" panose="020B0604030504040204" pitchFamily="50" charset="-128"/>
                <a:ea typeface="Meiryo UI" panose="020B0604030504040204" pitchFamily="50" charset="-128"/>
              </a:rPr>
              <a:t>解析上、亜系統の増加はあまり見られない</a:t>
            </a:r>
            <a:r>
              <a:rPr lang="ja-JP" altLang="en-US" sz="1100" dirty="0">
                <a:latin typeface="Meiryo UI" panose="020B0604030504040204" pitchFamily="50" charset="-128"/>
                <a:ea typeface="Meiryo UI" panose="020B0604030504040204" pitchFamily="50" charset="-128"/>
              </a:rPr>
              <a:t>（ただし、ゲノム解析は、陽性判明から結果判明までタイムラグ有）</a:t>
            </a:r>
            <a:r>
              <a:rPr lang="ja-JP" altLang="en-US" sz="1400" dirty="0">
                <a:latin typeface="Meiryo UI" panose="020B0604030504040204" pitchFamily="50" charset="-128"/>
                <a:ea typeface="Meiryo UI" panose="020B0604030504040204" pitchFamily="50" charset="-128"/>
              </a:rPr>
              <a:t>。また、</a:t>
            </a:r>
            <a:r>
              <a:rPr lang="ja-JP" altLang="en-US" sz="1400" b="1" dirty="0">
                <a:latin typeface="Meiryo UI" panose="020B0604030504040204" pitchFamily="50" charset="-128"/>
                <a:ea typeface="Meiryo UI" panose="020B0604030504040204" pitchFamily="50" charset="-128"/>
              </a:rPr>
              <a:t>他国では</a:t>
            </a:r>
            <a:r>
              <a:rPr lang="en-US" altLang="ja-JP" sz="1400" b="1" dirty="0">
                <a:latin typeface="Meiryo UI" panose="020B0604030504040204" pitchFamily="50" charset="-128"/>
                <a:ea typeface="Meiryo UI" panose="020B0604030504040204" pitchFamily="50" charset="-128"/>
              </a:rPr>
              <a:t>BA.5</a:t>
            </a:r>
            <a:r>
              <a:rPr lang="ja-JP" altLang="en-US" sz="1400" b="1" dirty="0">
                <a:latin typeface="Meiryo UI" panose="020B0604030504040204" pitchFamily="50" charset="-128"/>
                <a:ea typeface="Meiryo UI" panose="020B0604030504040204" pitchFamily="50" charset="-128"/>
              </a:rPr>
              <a:t>系統での再拡大も見られる。</a:t>
            </a:r>
            <a:endParaRPr lang="en-US" altLang="ja-JP" sz="1400" b="1"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　</a:t>
            </a:r>
            <a:r>
              <a:rPr lang="ja-JP" altLang="en-US" sz="1400" b="1" dirty="0">
                <a:latin typeface="Meiryo UI" panose="020B0604030504040204" pitchFamily="50" charset="-128"/>
                <a:ea typeface="Meiryo UI" panose="020B0604030504040204" pitchFamily="50" charset="-128"/>
              </a:rPr>
              <a:t>人流は、年末年始並みの高水準を維持した状態</a:t>
            </a:r>
            <a:r>
              <a:rPr lang="ja-JP" altLang="en-US" sz="1400" dirty="0">
                <a:latin typeface="Meiryo UI" panose="020B0604030504040204" pitchFamily="50" charset="-128"/>
                <a:ea typeface="Meiryo UI" panose="020B0604030504040204" pitchFamily="50" charset="-128"/>
              </a:rPr>
              <a:t>が続いている。</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　ワクチンの３回目接種の割合は、</a:t>
            </a:r>
            <a:r>
              <a:rPr lang="ja-JP" altLang="en-US" sz="1400" b="1" dirty="0">
                <a:latin typeface="Meiryo UI" panose="020B0604030504040204" pitchFamily="50" charset="-128"/>
                <a:ea typeface="Meiryo UI" panose="020B0604030504040204" pitchFamily="50" charset="-128"/>
              </a:rPr>
              <a:t>全年齢で</a:t>
            </a:r>
            <a:r>
              <a:rPr lang="ja-JP" altLang="en-US" sz="1400" b="1" dirty="0" smtClean="0">
                <a:latin typeface="Meiryo UI" panose="020B0604030504040204" pitchFamily="50" charset="-128"/>
                <a:ea typeface="Meiryo UI" panose="020B0604030504040204" pitchFamily="50" charset="-128"/>
              </a:rPr>
              <a:t>は約６割</a:t>
            </a:r>
            <a:r>
              <a:rPr lang="ja-JP" altLang="en-US" sz="1400" dirty="0" smtClean="0">
                <a:latin typeface="Meiryo UI" panose="020B0604030504040204" pitchFamily="50" charset="-128"/>
                <a:ea typeface="Meiryo UI" panose="020B0604030504040204" pitchFamily="50" charset="-128"/>
              </a:rPr>
              <a:t>で</a:t>
            </a:r>
            <a:r>
              <a:rPr lang="ja-JP" altLang="en-US" sz="1400" dirty="0">
                <a:latin typeface="Meiryo UI" panose="020B0604030504040204" pitchFamily="50" charset="-128"/>
                <a:ea typeface="Meiryo UI" panose="020B0604030504040204" pitchFamily="50" charset="-128"/>
              </a:rPr>
              <a:t>あり、</a:t>
            </a:r>
            <a:r>
              <a:rPr lang="en-US" altLang="ja-JP" sz="1400" b="1" dirty="0">
                <a:latin typeface="Meiryo UI" panose="020B0604030504040204" pitchFamily="50" charset="-128"/>
                <a:ea typeface="Meiryo UI" panose="020B0604030504040204" pitchFamily="50" charset="-128"/>
              </a:rPr>
              <a:t>30</a:t>
            </a:r>
            <a:r>
              <a:rPr lang="ja-JP" altLang="en-US" sz="1400" b="1" dirty="0">
                <a:latin typeface="Meiryo UI" panose="020B0604030504040204" pitchFamily="50" charset="-128"/>
                <a:ea typeface="Meiryo UI" panose="020B0604030504040204" pitchFamily="50" charset="-128"/>
              </a:rPr>
              <a:t>代以下では５割を下回っている。４回目接種は</a:t>
            </a:r>
            <a:r>
              <a:rPr lang="en-US" altLang="ja-JP" sz="1400" b="1" dirty="0">
                <a:latin typeface="Meiryo UI" panose="020B0604030504040204" pitchFamily="50" charset="-128"/>
                <a:ea typeface="Meiryo UI" panose="020B0604030504040204" pitchFamily="50" charset="-128"/>
              </a:rPr>
              <a:t>65</a:t>
            </a:r>
            <a:r>
              <a:rPr lang="ja-JP" altLang="en-US" sz="1400" b="1" dirty="0">
                <a:latin typeface="Meiryo UI" panose="020B0604030504040204" pitchFamily="50" charset="-128"/>
                <a:ea typeface="Meiryo UI" panose="020B0604030504040204" pitchFamily="50" charset="-128"/>
              </a:rPr>
              <a:t>歳以上で</a:t>
            </a:r>
            <a:r>
              <a:rPr lang="en-US" altLang="ja-JP" sz="1400" b="1" dirty="0" smtClean="0">
                <a:latin typeface="Meiryo UI" panose="020B0604030504040204" pitchFamily="50" charset="-128"/>
                <a:ea typeface="Meiryo UI" panose="020B0604030504040204" pitchFamily="50" charset="-128"/>
              </a:rPr>
              <a:t>74.7</a:t>
            </a:r>
            <a:r>
              <a:rPr lang="ja-JP" altLang="en-US" sz="1400" b="1" dirty="0" smtClean="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オミクロン株対応ワクチン</a:t>
            </a:r>
            <a:endParaRPr lang="en-US" altLang="ja-JP" sz="1400" b="1" dirty="0" smtClean="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rPr>
              <a:t>　　 接種は全年齢で</a:t>
            </a:r>
            <a:r>
              <a:rPr lang="en-US" altLang="ja-JP" sz="1400" b="1" dirty="0" smtClean="0">
                <a:latin typeface="Meiryo UI" panose="020B0604030504040204" pitchFamily="50" charset="-128"/>
                <a:ea typeface="Meiryo UI" panose="020B0604030504040204" pitchFamily="50" charset="-128"/>
              </a:rPr>
              <a:t>4.7%</a:t>
            </a:r>
            <a:r>
              <a:rPr lang="ja-JP" altLang="en-US" sz="1400" b="1" dirty="0" err="1" smtClean="0">
                <a:latin typeface="Meiryo UI" panose="020B0604030504040204" pitchFamily="50" charset="-128"/>
                <a:ea typeface="Meiryo UI" panose="020B0604030504040204" pitchFamily="50" charset="-128"/>
              </a:rPr>
              <a:t>。</a:t>
            </a:r>
            <a:endParaRPr lang="en-US" altLang="ja-JP" sz="1400" b="1"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　なお、現時点において、</a:t>
            </a:r>
            <a:r>
              <a:rPr lang="ja-JP" altLang="en-US" sz="1400" b="1" dirty="0">
                <a:latin typeface="Meiryo UI" panose="020B0604030504040204" pitchFamily="50" charset="-128"/>
                <a:ea typeface="Meiryo UI" panose="020B0604030504040204" pitchFamily="50" charset="-128"/>
              </a:rPr>
              <a:t>府における季節性インフルエンザの流行は確認されていない</a:t>
            </a:r>
            <a:r>
              <a:rPr lang="ja-JP" altLang="en-US" sz="1400" dirty="0">
                <a:latin typeface="Meiryo UI" panose="020B0604030504040204" pitchFamily="50" charset="-128"/>
                <a:ea typeface="Meiryo UI" panose="020B0604030504040204" pitchFamily="50" charset="-128"/>
              </a:rPr>
              <a:t>。</a:t>
            </a:r>
          </a:p>
        </p:txBody>
      </p:sp>
      <p:sp>
        <p:nvSpPr>
          <p:cNvPr id="7" name="テキスト ボックス 6">
            <a:extLst>
              <a:ext uri="{FF2B5EF4-FFF2-40B4-BE49-F238E27FC236}">
                <a16:creationId xmlns:a16="http://schemas.microsoft.com/office/drawing/2014/main" id="{9A396F46-6F5F-483F-BC68-432494F2ED7F}"/>
              </a:ext>
            </a:extLst>
          </p:cNvPr>
          <p:cNvSpPr txBox="1"/>
          <p:nvPr/>
        </p:nvSpPr>
        <p:spPr>
          <a:xfrm>
            <a:off x="10636407" y="25758"/>
            <a:ext cx="1348220" cy="338554"/>
          </a:xfrm>
          <a:prstGeom prst="rect">
            <a:avLst/>
          </a:prstGeom>
          <a:solidFill>
            <a:schemeClr val="bg1"/>
          </a:solidFill>
          <a:ln>
            <a:solidFill>
              <a:schemeClr val="tx1"/>
            </a:solidFill>
          </a:ln>
        </p:spPr>
        <p:txBody>
          <a:bodyPr wrap="square" rtlCol="0">
            <a:spAutoFit/>
          </a:bodyPr>
          <a:lstStyle/>
          <a:p>
            <a:pPr algn="ctr"/>
            <a:r>
              <a:rPr kumimoji="1" lang="ja-JP" altLang="en-US" sz="1600" dirty="0">
                <a:latin typeface="Meiryo UI" panose="020B0604030504040204" pitchFamily="50" charset="-128"/>
                <a:ea typeface="Meiryo UI" panose="020B0604030504040204" pitchFamily="50" charset="-128"/>
              </a:rPr>
              <a:t>資料１－３</a:t>
            </a:r>
            <a:endParaRPr kumimoji="1" lang="en-US" altLang="ja-JP" sz="1600" dirty="0">
              <a:latin typeface="Meiryo UI" panose="020B0604030504040204" pitchFamily="50" charset="-128"/>
              <a:ea typeface="Meiryo UI" panose="020B0604030504040204" pitchFamily="50" charset="-128"/>
            </a:endParaRPr>
          </a:p>
        </p:txBody>
      </p:sp>
      <p:sp>
        <p:nvSpPr>
          <p:cNvPr id="8" name="角丸四角形 7"/>
          <p:cNvSpPr/>
          <p:nvPr/>
        </p:nvSpPr>
        <p:spPr>
          <a:xfrm>
            <a:off x="55417" y="426953"/>
            <a:ext cx="1173020" cy="275011"/>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Meiryo UI" panose="020B0604030504040204" pitchFamily="50" charset="-128"/>
                <a:ea typeface="Meiryo UI" panose="020B0604030504040204" pitchFamily="50" charset="-128"/>
              </a:rPr>
              <a:t>感染状況</a:t>
            </a:r>
            <a:endParaRPr lang="en-US" altLang="ja-JP" sz="1400" b="1" dirty="0">
              <a:latin typeface="Meiryo UI" panose="020B0604030504040204" pitchFamily="50" charset="-128"/>
              <a:ea typeface="Meiryo UI" panose="020B0604030504040204" pitchFamily="50" charset="-128"/>
            </a:endParaRPr>
          </a:p>
        </p:txBody>
      </p:sp>
      <p:sp>
        <p:nvSpPr>
          <p:cNvPr id="9" name="スライド番号プレースホルダー 4"/>
          <p:cNvSpPr>
            <a:spLocks noGrp="1"/>
          </p:cNvSpPr>
          <p:nvPr>
            <p:ph type="sldNum" sz="quarter" idx="12"/>
          </p:nvPr>
        </p:nvSpPr>
        <p:spPr>
          <a:xfrm>
            <a:off x="9367838" y="6468625"/>
            <a:ext cx="2743200" cy="365125"/>
          </a:xfrm>
        </p:spPr>
        <p:txBody>
          <a:bodyPr/>
          <a:lstStyle/>
          <a:p>
            <a:fld id="{F216AE56-EAD3-4706-B860-3EC2C2952B40}" type="slidenum">
              <a:rPr kumimoji="1" lang="ja-JP" altLang="en-US" sz="2000" smtClean="0">
                <a:solidFill>
                  <a:schemeClr val="tx1"/>
                </a:solidFill>
              </a:rPr>
              <a:t>1</a:t>
            </a:fld>
            <a:endParaRPr kumimoji="1" lang="ja-JP" altLang="en-US" sz="2000" dirty="0">
              <a:solidFill>
                <a:schemeClr val="tx1"/>
              </a:solidFill>
            </a:endParaRPr>
          </a:p>
        </p:txBody>
      </p:sp>
      <p:sp>
        <p:nvSpPr>
          <p:cNvPr id="10" name="角丸四角形 7">
            <a:extLst>
              <a:ext uri="{FF2B5EF4-FFF2-40B4-BE49-F238E27FC236}">
                <a16:creationId xmlns:a16="http://schemas.microsoft.com/office/drawing/2014/main" id="{D32FE039-E740-4113-BCF7-4DE29A2DFEBC}"/>
              </a:ext>
            </a:extLst>
          </p:cNvPr>
          <p:cNvSpPr/>
          <p:nvPr/>
        </p:nvSpPr>
        <p:spPr>
          <a:xfrm>
            <a:off x="154309" y="5849348"/>
            <a:ext cx="1396856" cy="275012"/>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Meiryo UI" panose="020B0604030504040204" pitchFamily="50" charset="-128"/>
                <a:ea typeface="Meiryo UI" panose="020B0604030504040204" pitchFamily="50" charset="-128"/>
              </a:rPr>
              <a:t>入院・療養状況</a:t>
            </a:r>
            <a:endParaRPr lang="en-US" altLang="ja-JP" sz="1400" b="1" dirty="0">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2C8014BD-7FFD-4753-9359-80EE26C34E34}"/>
              </a:ext>
            </a:extLst>
          </p:cNvPr>
          <p:cNvSpPr txBox="1"/>
          <p:nvPr/>
        </p:nvSpPr>
        <p:spPr>
          <a:xfrm>
            <a:off x="403412" y="2912088"/>
            <a:ext cx="11483788" cy="2862322"/>
          </a:xfrm>
          <a:prstGeom prst="rect">
            <a:avLst/>
          </a:prstGeom>
          <a:noFill/>
          <a:ln>
            <a:solidFill>
              <a:schemeClr val="tx1"/>
            </a:solidFill>
            <a:prstDash val="sysDash"/>
          </a:ln>
        </p:spPr>
        <p:txBody>
          <a:bodyPr wrap="square" rtlCol="0">
            <a:spAutoFit/>
          </a:bodyPr>
          <a:lstStyle/>
          <a:p>
            <a:r>
              <a:rPr lang="ja-JP" altLang="en-US" sz="1200" dirty="0">
                <a:latin typeface="Meiryo UI" panose="020B0604030504040204" pitchFamily="50" charset="-128"/>
                <a:ea typeface="Meiryo UI" panose="020B0604030504040204" pitchFamily="50" charset="-128"/>
              </a:rPr>
              <a:t>＜アドバイザリーボード専門家意見</a:t>
            </a:r>
            <a:r>
              <a:rPr lang="ja-JP" altLang="en-US" sz="1050" dirty="0">
                <a:latin typeface="Meiryo UI" panose="020B0604030504040204" pitchFamily="50" charset="-128"/>
                <a:ea typeface="Meiryo UI" panose="020B0604030504040204" pitchFamily="50" charset="-128"/>
              </a:rPr>
              <a:t>（第</a:t>
            </a:r>
            <a:r>
              <a:rPr lang="en-US" altLang="ja-JP" sz="1050" dirty="0">
                <a:latin typeface="Meiryo UI" panose="020B0604030504040204" pitchFamily="50" charset="-128"/>
                <a:ea typeface="Meiryo UI" panose="020B0604030504040204" pitchFamily="50" charset="-128"/>
              </a:rPr>
              <a:t>101</a:t>
            </a:r>
            <a:r>
              <a:rPr lang="ja-JP" altLang="en-US" sz="1050" dirty="0">
                <a:latin typeface="Meiryo UI" panose="020B0604030504040204" pitchFamily="50" charset="-128"/>
                <a:ea typeface="Meiryo UI" panose="020B0604030504040204" pitchFamily="50" charset="-128"/>
              </a:rPr>
              <a:t>回押谷先生・鈴木先生・西浦先生・脇田先生提出資料</a:t>
            </a:r>
            <a:r>
              <a:rPr lang="en-US" altLang="ja-JP" sz="1050" dirty="0">
                <a:latin typeface="Meiryo UI" panose="020B0604030504040204" pitchFamily="50" charset="-128"/>
                <a:ea typeface="Meiryo UI" panose="020B0604030504040204" pitchFamily="50" charset="-128"/>
              </a:rPr>
              <a:t>3</a:t>
            </a:r>
            <a:r>
              <a:rPr lang="ja-JP" altLang="en-US" sz="1050" dirty="0">
                <a:latin typeface="Meiryo UI" panose="020B0604030504040204" pitchFamily="50" charset="-128"/>
                <a:ea typeface="Meiryo UI" panose="020B0604030504040204" pitchFamily="50" charset="-128"/>
              </a:rPr>
              <a:t>－</a:t>
            </a:r>
            <a:r>
              <a:rPr lang="en-US" altLang="ja-JP" sz="1050" dirty="0">
                <a:latin typeface="Meiryo UI" panose="020B0604030504040204" pitchFamily="50" charset="-128"/>
                <a:ea typeface="Meiryo UI" panose="020B0604030504040204" pitchFamily="50" charset="-128"/>
              </a:rPr>
              <a:t>9</a:t>
            </a:r>
            <a:r>
              <a:rPr lang="ja-JP" altLang="en-US" sz="1050" dirty="0">
                <a:latin typeface="Meiryo UI" panose="020B0604030504040204" pitchFamily="50" charset="-128"/>
                <a:ea typeface="Meiryo UI" panose="020B0604030504040204" pitchFamily="50" charset="-128"/>
              </a:rPr>
              <a:t>より一部抜粋）</a:t>
            </a:r>
            <a:r>
              <a:rPr lang="ja-JP" altLang="en-US" sz="12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①新型コロナウイルス感染症について</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今後も国外の流行状況に大きな影響を受けつつ、国内の流行が左右されるものと予測</a:t>
            </a:r>
            <a:endParaRPr lang="en-US" altLang="ja-JP" sz="1200" u="sng"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・国内において、ワクチン接種に由来する免疫や過去の感染による免疫をもつ者が大多数であるため、</a:t>
            </a:r>
            <a:r>
              <a:rPr lang="ja-JP" altLang="en-US" sz="1200" u="sng" dirty="0">
                <a:latin typeface="Meiryo UI" panose="020B0604030504040204" pitchFamily="50" charset="-128"/>
                <a:ea typeface="Meiryo UI" panose="020B0604030504040204" pitchFamily="50" charset="-128"/>
              </a:rPr>
              <a:t>今後流行するウイルスは、これらの免疫を逃避する優位性を兼ね備えたウイルスである</a:t>
            </a:r>
            <a:endParaRPr lang="en-US" altLang="ja-JP" sz="1200" u="sng"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可能性が高い。</a:t>
            </a:r>
            <a:endParaRPr lang="en-US" altLang="ja-JP" sz="1200" u="sng"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SARS-CoV-2</a:t>
            </a:r>
            <a:r>
              <a:rPr lang="ja-JP" altLang="en-US" sz="1200" dirty="0">
                <a:latin typeface="Meiryo UI" panose="020B0604030504040204" pitchFamily="50" charset="-128"/>
                <a:ea typeface="Meiryo UI" panose="020B0604030504040204" pitchFamily="50" charset="-128"/>
              </a:rPr>
              <a:t>が流行を起こし得るような感受性人口の特徴（サイズや密度、空間・年齢分布）は今後数年間を通じて決定づけられていくものと考えられる。感受性集団のプールは抗原</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性の進化（つまり、新たな変異ウイルスの発生）により極端に増加することが考えられる。また、ワクチンや自然感染によって獲得された免疫が減弱していくことによっても感受性集団の増加が</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起こる。</a:t>
            </a:r>
            <a:endParaRPr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a:t>
            </a:r>
            <a:r>
              <a:rPr kumimoji="1" lang="ja-JP" altLang="en-US" sz="1200" u="sng" dirty="0">
                <a:latin typeface="Meiryo UI" panose="020B0604030504040204" pitchFamily="50" charset="-128"/>
                <a:ea typeface="Meiryo UI" panose="020B0604030504040204" pitchFamily="50" charset="-128"/>
              </a:rPr>
              <a:t>自然感染およびワクチン接種により獲得した免疫の減弱が流行拡大の要因となる</a:t>
            </a:r>
            <a:r>
              <a:rPr kumimoji="1" lang="ja-JP" altLang="en-US" sz="1200" dirty="0">
                <a:latin typeface="Meiryo UI" panose="020B0604030504040204" pitchFamily="50" charset="-128"/>
                <a:ea typeface="Meiryo UI" panose="020B0604030504040204" pitchFamily="50" charset="-128"/>
              </a:rPr>
              <a:t>が、（略）</a:t>
            </a:r>
            <a:r>
              <a:rPr kumimoji="1" lang="ja-JP" altLang="en-US" sz="1200" u="sng" dirty="0">
                <a:latin typeface="Meiryo UI" panose="020B0604030504040204" pitchFamily="50" charset="-128"/>
                <a:ea typeface="Meiryo UI" panose="020B0604030504040204" pitchFamily="50" charset="-128"/>
              </a:rPr>
              <a:t>人口全体のワクチンの接種率が高まれば、流行の抑制と重症者数、死亡者数の抑制に寄与</a:t>
            </a:r>
            <a:endParaRPr kumimoji="1" lang="en-US" altLang="ja-JP" sz="1200" u="sng" dirty="0">
              <a:latin typeface="Meiryo UI" panose="020B0604030504040204" pitchFamily="50" charset="-128"/>
              <a:ea typeface="Meiryo UI" panose="020B0604030504040204" pitchFamily="50" charset="-128"/>
            </a:endParaRPr>
          </a:p>
          <a:p>
            <a:r>
              <a:rPr lang="ja-JP" altLang="en-US" sz="1200" u="sng" dirty="0">
                <a:latin typeface="Meiryo UI" panose="020B0604030504040204" pitchFamily="50" charset="-128"/>
                <a:ea typeface="Meiryo UI" panose="020B0604030504040204" pitchFamily="50" charset="-128"/>
              </a:rPr>
              <a:t>　</a:t>
            </a:r>
            <a:r>
              <a:rPr kumimoji="1" lang="ja-JP" altLang="en-US" sz="1200" u="sng" dirty="0">
                <a:latin typeface="Meiryo UI" panose="020B0604030504040204" pitchFamily="50" charset="-128"/>
                <a:ea typeface="Meiryo UI" panose="020B0604030504040204" pitchFamily="50" charset="-128"/>
              </a:rPr>
              <a:t>することが期待</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②季節性インフルエンザについて</a:t>
            </a:r>
            <a:endParaRPr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・今秋～冬に、インフルエンザの一定程度の流行を認める可能性が高い。</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（要因①諸外国でのインフルエンザ流行と国際的な人の移動の回復　②国内における接触機会の回復　③人口の抗体保有状況　④ワクチンの接種率とワクチン株と流行株の抗原性の一</a:t>
            </a:r>
            <a:endParaRPr kumimoji="1"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致）</a:t>
            </a:r>
            <a:endParaRPr kumimoji="1"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a:t>
            </a:r>
            <a:r>
              <a:rPr lang="en-US" altLang="ja-JP" sz="1200" u="sng" dirty="0">
                <a:latin typeface="Meiryo UI" panose="020B0604030504040204" pitchFamily="50" charset="-128"/>
                <a:ea typeface="Meiryo UI" panose="020B0604030504040204" pitchFamily="50" charset="-128"/>
              </a:rPr>
              <a:t>2020</a:t>
            </a:r>
            <a:r>
              <a:rPr lang="ja-JP" altLang="en-US" sz="1200" u="sng" dirty="0">
                <a:latin typeface="Meiryo UI" panose="020B0604030504040204" pitchFamily="50" charset="-128"/>
                <a:ea typeface="Meiryo UI" panose="020B0604030504040204" pitchFamily="50" charset="-128"/>
              </a:rPr>
              <a:t>年</a:t>
            </a:r>
            <a:r>
              <a:rPr lang="en-US" altLang="ja-JP" sz="1200" u="sng" dirty="0">
                <a:latin typeface="Meiryo UI" panose="020B0604030504040204" pitchFamily="50" charset="-128"/>
                <a:ea typeface="Meiryo UI" panose="020B0604030504040204" pitchFamily="50" charset="-128"/>
              </a:rPr>
              <a:t>10</a:t>
            </a:r>
            <a:r>
              <a:rPr lang="ja-JP" altLang="en-US" sz="1200" u="sng" dirty="0">
                <a:latin typeface="Meiryo UI" panose="020B0604030504040204" pitchFamily="50" charset="-128"/>
                <a:ea typeface="Meiryo UI" panose="020B0604030504040204" pitchFamily="50" charset="-128"/>
              </a:rPr>
              <a:t>月から</a:t>
            </a:r>
            <a:r>
              <a:rPr lang="en-US" altLang="ja-JP" sz="1200" u="sng" dirty="0">
                <a:latin typeface="Meiryo UI" panose="020B0604030504040204" pitchFamily="50" charset="-128"/>
                <a:ea typeface="Meiryo UI" panose="020B0604030504040204" pitchFamily="50" charset="-128"/>
              </a:rPr>
              <a:t>2023</a:t>
            </a:r>
            <a:r>
              <a:rPr lang="ja-JP" altLang="en-US" sz="1200" u="sng" dirty="0">
                <a:latin typeface="Meiryo UI" panose="020B0604030504040204" pitchFamily="50" charset="-128"/>
                <a:ea typeface="Meiryo UI" panose="020B0604030504040204" pitchFamily="50" charset="-128"/>
              </a:rPr>
              <a:t>年３月の半年間に新たな</a:t>
            </a:r>
            <a:r>
              <a:rPr lang="en-US" altLang="ja-JP" sz="1200" u="sng" dirty="0">
                <a:latin typeface="Meiryo UI" panose="020B0604030504040204" pitchFamily="50" charset="-128"/>
                <a:ea typeface="Meiryo UI" panose="020B0604030504040204" pitchFamily="50" charset="-128"/>
              </a:rPr>
              <a:t>COVID-19</a:t>
            </a:r>
            <a:r>
              <a:rPr lang="ja-JP" altLang="en-US" sz="1200" u="sng" dirty="0">
                <a:latin typeface="Meiryo UI" panose="020B0604030504040204" pitchFamily="50" charset="-128"/>
                <a:ea typeface="Meiryo UI" panose="020B0604030504040204" pitchFamily="50" charset="-128"/>
              </a:rPr>
              <a:t>の流行拡大と、季節性インフルエンザの流行が発生する可能性は極めて高い。</a:t>
            </a:r>
            <a:r>
              <a:rPr kumimoji="1" lang="ja-JP" altLang="en-US" sz="1200" u="sng" dirty="0">
                <a:latin typeface="Meiryo UI" panose="020B0604030504040204" pitchFamily="50" charset="-128"/>
                <a:ea typeface="Meiryo UI" panose="020B0604030504040204" pitchFamily="50" charset="-128"/>
              </a:rPr>
              <a:t>　</a:t>
            </a:r>
          </a:p>
        </p:txBody>
      </p:sp>
    </p:spTree>
    <p:extLst>
      <p:ext uri="{BB962C8B-B14F-4D97-AF65-F5344CB8AC3E}">
        <p14:creationId xmlns:p14="http://schemas.microsoft.com/office/powerpoint/2010/main" val="1636195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844"/>
            <a:ext cx="12192000" cy="401089"/>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latin typeface="UD デジタル 教科書体 NK-B" panose="02020700000000000000" pitchFamily="18" charset="-128"/>
                <a:ea typeface="UD デジタル 教科書体 NK-B" panose="02020700000000000000" pitchFamily="18" charset="-128"/>
              </a:rPr>
              <a:t>感染・療養状況等について</a:t>
            </a:r>
          </a:p>
        </p:txBody>
      </p:sp>
      <p:sp>
        <p:nvSpPr>
          <p:cNvPr id="9" name="スライド番号プレースホルダー 4"/>
          <p:cNvSpPr>
            <a:spLocks noGrp="1"/>
          </p:cNvSpPr>
          <p:nvPr>
            <p:ph type="sldNum" sz="quarter" idx="12"/>
          </p:nvPr>
        </p:nvSpPr>
        <p:spPr>
          <a:xfrm>
            <a:off x="9367838" y="6468625"/>
            <a:ext cx="2743200" cy="365125"/>
          </a:xfrm>
        </p:spPr>
        <p:txBody>
          <a:bodyPr/>
          <a:lstStyle/>
          <a:p>
            <a:fld id="{F216AE56-EAD3-4706-B860-3EC2C2952B40}" type="slidenum">
              <a:rPr kumimoji="1" lang="ja-JP" altLang="en-US" sz="2000" smtClean="0">
                <a:solidFill>
                  <a:schemeClr val="tx1"/>
                </a:solidFill>
              </a:rPr>
              <a:t>2</a:t>
            </a:fld>
            <a:endParaRPr kumimoji="1" lang="ja-JP" altLang="en-US" sz="2000" dirty="0">
              <a:solidFill>
                <a:schemeClr val="tx1"/>
              </a:solidFill>
            </a:endParaRPr>
          </a:p>
        </p:txBody>
      </p:sp>
      <p:sp>
        <p:nvSpPr>
          <p:cNvPr id="12" name="角丸四角形 12">
            <a:extLst>
              <a:ext uri="{FF2B5EF4-FFF2-40B4-BE49-F238E27FC236}">
                <a16:creationId xmlns:a16="http://schemas.microsoft.com/office/drawing/2014/main" id="{87CE4FEA-092C-42A7-A910-44126A1B1285}"/>
              </a:ext>
            </a:extLst>
          </p:cNvPr>
          <p:cNvSpPr/>
          <p:nvPr/>
        </p:nvSpPr>
        <p:spPr>
          <a:xfrm>
            <a:off x="25545" y="441044"/>
            <a:ext cx="2220890" cy="258987"/>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Meiryo UI" panose="020B0604030504040204" pitchFamily="50" charset="-128"/>
                <a:ea typeface="Meiryo UI" panose="020B0604030504040204" pitchFamily="50" charset="-128"/>
              </a:rPr>
              <a:t>今後の対応方針について</a:t>
            </a:r>
          </a:p>
        </p:txBody>
      </p:sp>
      <p:sp>
        <p:nvSpPr>
          <p:cNvPr id="13" name="角丸四角形 11">
            <a:extLst>
              <a:ext uri="{FF2B5EF4-FFF2-40B4-BE49-F238E27FC236}">
                <a16:creationId xmlns:a16="http://schemas.microsoft.com/office/drawing/2014/main" id="{13CC63FC-E5B2-4E3F-826F-8760DE2B8F42}"/>
              </a:ext>
            </a:extLst>
          </p:cNvPr>
          <p:cNvSpPr/>
          <p:nvPr/>
        </p:nvSpPr>
        <p:spPr>
          <a:xfrm>
            <a:off x="64182" y="741830"/>
            <a:ext cx="12030076" cy="3740523"/>
          </a:xfrm>
          <a:prstGeom prst="roundRect">
            <a:avLst>
              <a:gd name="adj" fmla="val 5961"/>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eiryo UI" panose="020B0604030504040204" pitchFamily="50" charset="-128"/>
                <a:ea typeface="Meiryo UI" panose="020B0604030504040204" pitchFamily="50" charset="-128"/>
              </a:rPr>
              <a:t>○　現時点において、新規陽性者数は増加傾向が見られ、</a:t>
            </a:r>
            <a:r>
              <a:rPr lang="ja-JP" altLang="en-US" sz="1400" b="1" dirty="0">
                <a:solidFill>
                  <a:schemeClr val="tx1"/>
                </a:solidFill>
                <a:latin typeface="Meiryo UI" panose="020B0604030504040204" pitchFamily="50" charset="-128"/>
                <a:ea typeface="Meiryo UI" panose="020B0604030504040204" pitchFamily="50" charset="-128"/>
              </a:rPr>
              <a:t>感染拡大傾向にある</a:t>
            </a:r>
            <a:r>
              <a:rPr lang="ja-JP" altLang="en-US" sz="1400" dirty="0">
                <a:solidFill>
                  <a:schemeClr val="tx1"/>
                </a:solidFill>
                <a:latin typeface="Meiryo UI" panose="020B0604030504040204" pitchFamily="50" charset="-128"/>
                <a:ea typeface="Meiryo UI" panose="020B0604030504040204" pitchFamily="50" charset="-128"/>
              </a:rPr>
              <a:t>。</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感染拡大兆候探知の目安となる</a:t>
            </a:r>
            <a:r>
              <a:rPr lang="en-US" altLang="ja-JP" sz="1400" dirty="0">
                <a:solidFill>
                  <a:schemeClr val="tx1"/>
                </a:solidFill>
                <a:latin typeface="Meiryo UI" panose="020B0604030504040204" pitchFamily="50" charset="-128"/>
                <a:ea typeface="Meiryo UI" panose="020B0604030504040204" pitchFamily="50" charset="-128"/>
              </a:rPr>
              <a:t>20</a:t>
            </a:r>
            <a:r>
              <a:rPr lang="ja-JP" altLang="en-US" sz="1400" dirty="0">
                <a:solidFill>
                  <a:schemeClr val="tx1"/>
                </a:solidFill>
                <a:latin typeface="Meiryo UI" panose="020B0604030504040204" pitchFamily="50" charset="-128"/>
                <a:ea typeface="Meiryo UI" panose="020B0604030504040204" pitchFamily="50" charset="-128"/>
              </a:rPr>
              <a:t>・</a:t>
            </a:r>
            <a:r>
              <a:rPr lang="en-US" altLang="ja-JP" sz="1400" dirty="0">
                <a:solidFill>
                  <a:schemeClr val="tx1"/>
                </a:solidFill>
                <a:latin typeface="Meiryo UI" panose="020B0604030504040204" pitchFamily="50" charset="-128"/>
                <a:ea typeface="Meiryo UI" panose="020B0604030504040204" pitchFamily="50" charset="-128"/>
              </a:rPr>
              <a:t>30</a:t>
            </a:r>
            <a:r>
              <a:rPr lang="ja-JP" altLang="en-US" sz="1400" dirty="0">
                <a:solidFill>
                  <a:schemeClr val="tx1"/>
                </a:solidFill>
                <a:latin typeface="Meiryo UI" panose="020B0604030504040204" pitchFamily="50" charset="-128"/>
                <a:ea typeface="Meiryo UI" panose="020B0604030504040204" pitchFamily="50" charset="-128"/>
              </a:rPr>
              <a:t>代新規陽性者数７日間移動平均前日比も１を超過した状態が続いており、</a:t>
            </a:r>
            <a:r>
              <a:rPr lang="ja-JP" altLang="en-US" sz="1400" b="1" dirty="0">
                <a:solidFill>
                  <a:schemeClr val="tx1"/>
                </a:solidFill>
                <a:latin typeface="Meiryo UI" panose="020B0604030504040204" pitchFamily="50" charset="-128"/>
                <a:ea typeface="Meiryo UI" panose="020B0604030504040204" pitchFamily="50" charset="-128"/>
              </a:rPr>
              <a:t>当面、感染拡大傾向が続く可能性がある。</a:t>
            </a:r>
            <a:endParaRPr lang="en-US" altLang="ja-JP" sz="1400" b="1" dirty="0">
              <a:solidFill>
                <a:schemeClr val="tx1"/>
              </a:solidFill>
              <a:latin typeface="Meiryo UI" panose="020B0604030504040204" pitchFamily="50" charset="-128"/>
              <a:ea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rPr>
              <a:t>　　 行楽シーズンを迎え、人と人との接触機会が増加する一方、気温の低下により換気がなされにくくなる中で、今後の急激な増加に注意する必要がある。</a:t>
            </a:r>
            <a:endParaRPr lang="en-US" altLang="ja-JP" sz="1400" b="1"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また、新規陽性者数の増加に伴い、</a:t>
            </a:r>
            <a:r>
              <a:rPr lang="ja-JP" altLang="en-US" sz="1400" b="1" dirty="0">
                <a:solidFill>
                  <a:schemeClr val="tx1"/>
                </a:solidFill>
                <a:latin typeface="Meiryo UI" panose="020B0604030504040204" pitchFamily="50" charset="-128"/>
                <a:ea typeface="Meiryo UI" panose="020B0604030504040204" pitchFamily="50" charset="-128"/>
              </a:rPr>
              <a:t>病床使用率も増加しており、</a:t>
            </a:r>
            <a:r>
              <a:rPr lang="en-US" altLang="ja-JP" sz="1400" b="1" dirty="0">
                <a:solidFill>
                  <a:schemeClr val="tx1"/>
                </a:solidFill>
                <a:latin typeface="Meiryo UI" panose="020B0604030504040204" pitchFamily="50" charset="-128"/>
                <a:ea typeface="Meiryo UI" panose="020B0604030504040204" pitchFamily="50" charset="-128"/>
              </a:rPr>
              <a:t>11</a:t>
            </a:r>
            <a:r>
              <a:rPr lang="ja-JP" altLang="en-US" sz="1400" b="1" dirty="0">
                <a:solidFill>
                  <a:schemeClr val="tx1"/>
                </a:solidFill>
                <a:latin typeface="Meiryo UI" panose="020B0604030504040204" pitchFamily="50" charset="-128"/>
                <a:ea typeface="Meiryo UI" panose="020B0604030504040204" pitchFamily="50" charset="-128"/>
              </a:rPr>
              <a:t>月６日に、大阪モデルの「警戒」（黄信号点灯）の移行目安を満たした。当面、病床使用</a:t>
            </a:r>
            <a:endParaRPr lang="en-US" altLang="ja-JP" sz="1400" b="1" dirty="0">
              <a:solidFill>
                <a:schemeClr val="tx1"/>
              </a:solidFill>
              <a:latin typeface="Meiryo UI" panose="020B0604030504040204" pitchFamily="50" charset="-128"/>
              <a:ea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rPr>
              <a:t>　　 率の増加傾向が続く可能性がある。</a:t>
            </a:r>
            <a:endParaRPr lang="en-US" altLang="ja-JP" sz="1400" b="1" dirty="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現時点においては、季節性インフルエンザの流行は確認されていないものの、</a:t>
            </a:r>
            <a:r>
              <a:rPr lang="ja-JP" altLang="en-US" sz="1400" b="1" dirty="0">
                <a:solidFill>
                  <a:schemeClr val="tx1"/>
                </a:solidFill>
                <a:latin typeface="Meiryo UI" panose="020B0604030504040204" pitchFamily="50" charset="-128"/>
                <a:ea typeface="Meiryo UI" panose="020B0604030504040204" pitchFamily="50" charset="-128"/>
              </a:rPr>
              <a:t>今秋冬は、第七波を上回る新型コロナウイルス感染症の大規模な感染拡大と、季節</a:t>
            </a:r>
            <a:endParaRPr lang="en-US" altLang="ja-JP" sz="1400" b="1" dirty="0">
              <a:solidFill>
                <a:schemeClr val="tx1"/>
              </a:solidFill>
              <a:latin typeface="Meiryo UI" panose="020B0604030504040204" pitchFamily="50" charset="-128"/>
              <a:ea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rPr>
              <a:t>　　 性インフルエンザの同時流行（府推計：新型コロナ　約</a:t>
            </a:r>
            <a:r>
              <a:rPr lang="en-US" altLang="ja-JP" sz="1400" b="1" dirty="0">
                <a:solidFill>
                  <a:schemeClr val="tx1"/>
                </a:solidFill>
                <a:latin typeface="Meiryo UI" panose="020B0604030504040204" pitchFamily="50" charset="-128"/>
                <a:ea typeface="Meiryo UI" panose="020B0604030504040204" pitchFamily="50" charset="-128"/>
              </a:rPr>
              <a:t>31000</a:t>
            </a:r>
            <a:r>
              <a:rPr lang="ja-JP" altLang="en-US" sz="1400" b="1" dirty="0">
                <a:solidFill>
                  <a:schemeClr val="tx1"/>
                </a:solidFill>
                <a:latin typeface="Meiryo UI" panose="020B0604030504040204" pitchFamily="50" charset="-128"/>
                <a:ea typeface="Meiryo UI" panose="020B0604030504040204" pitchFamily="50" charset="-128"/>
              </a:rPr>
              <a:t>人　季節性インフルエンザ　約</a:t>
            </a:r>
            <a:r>
              <a:rPr lang="en-US" altLang="ja-JP" sz="1400" b="1" dirty="0">
                <a:solidFill>
                  <a:schemeClr val="tx1"/>
                </a:solidFill>
                <a:latin typeface="Meiryo UI" panose="020B0604030504040204" pitchFamily="50" charset="-128"/>
                <a:ea typeface="Meiryo UI" panose="020B0604030504040204" pitchFamily="50" charset="-128"/>
              </a:rPr>
              <a:t>23,000</a:t>
            </a:r>
            <a:r>
              <a:rPr lang="ja-JP" altLang="en-US" sz="1400" b="1" dirty="0">
                <a:solidFill>
                  <a:schemeClr val="tx1"/>
                </a:solidFill>
                <a:latin typeface="Meiryo UI" panose="020B0604030504040204" pitchFamily="50" charset="-128"/>
                <a:ea typeface="Meiryo UI" panose="020B0604030504040204" pitchFamily="50" charset="-128"/>
              </a:rPr>
              <a:t>人　計</a:t>
            </a:r>
            <a:r>
              <a:rPr lang="en-US" altLang="ja-JP" sz="1400" b="1" dirty="0">
                <a:solidFill>
                  <a:schemeClr val="tx1"/>
                </a:solidFill>
                <a:latin typeface="Meiryo UI" panose="020B0604030504040204" pitchFamily="50" charset="-128"/>
                <a:ea typeface="Meiryo UI" panose="020B0604030504040204" pitchFamily="50" charset="-128"/>
              </a:rPr>
              <a:t>54,000</a:t>
            </a:r>
            <a:r>
              <a:rPr lang="ja-JP" altLang="en-US" sz="1400" b="1" dirty="0">
                <a:solidFill>
                  <a:schemeClr val="tx1"/>
                </a:solidFill>
                <a:latin typeface="Meiryo UI" panose="020B0604030504040204" pitchFamily="50" charset="-128"/>
                <a:ea typeface="Meiryo UI" panose="020B0604030504040204" pitchFamily="50" charset="-128"/>
              </a:rPr>
              <a:t>人）が想定されることから、今の段階</a:t>
            </a:r>
            <a:endParaRPr lang="en-US" altLang="ja-JP" sz="1400" b="1" dirty="0">
              <a:solidFill>
                <a:schemeClr val="tx1"/>
              </a:solidFill>
              <a:latin typeface="Meiryo UI" panose="020B0604030504040204" pitchFamily="50" charset="-128"/>
              <a:ea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rPr>
              <a:t>　　 から、第八波に向け、事前の備えや対策が必要である。</a:t>
            </a:r>
            <a:endParaRPr lang="en-US" altLang="ja-JP" sz="1400" b="1" dirty="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府民においては、</a:t>
            </a:r>
            <a:r>
              <a:rPr lang="ja-JP" altLang="en-US" sz="1400" b="1" dirty="0">
                <a:solidFill>
                  <a:schemeClr val="tx1"/>
                </a:solidFill>
                <a:latin typeface="Meiryo UI" panose="020B0604030504040204" pitchFamily="50" charset="-128"/>
                <a:ea typeface="Meiryo UI" panose="020B0604030504040204" pitchFamily="50" charset="-128"/>
              </a:rPr>
              <a:t>新型コロナやインフルエンザのワクチン接種の検討</a:t>
            </a:r>
            <a:r>
              <a:rPr lang="ja-JP" altLang="en-US" sz="1400"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自主的な感染防止対策</a:t>
            </a:r>
            <a:r>
              <a:rPr lang="ja-JP" altLang="en-US" sz="1400" dirty="0">
                <a:solidFill>
                  <a:schemeClr val="tx1"/>
                </a:solidFill>
                <a:latin typeface="Meiryo UI" panose="020B0604030504040204" pitchFamily="50" charset="-128"/>
                <a:ea typeface="Meiryo UI" panose="020B0604030504040204" pitchFamily="50" charset="-128"/>
              </a:rPr>
              <a:t>（基本的な感染予防対策、有症状時は登校・出社など外出を控</a:t>
            </a:r>
            <a:endParaRPr lang="en-US" altLang="ja-JP" sz="1400" dirty="0">
              <a:solidFill>
                <a:schemeClr val="tx1"/>
              </a:solidFill>
              <a:latin typeface="Meiryo UI" panose="020B0604030504040204" pitchFamily="50" charset="-128"/>
              <a:ea typeface="Meiryo UI" panose="020B0604030504040204" pitchFamily="50" charset="-128"/>
            </a:endParaRPr>
          </a:p>
          <a:p>
            <a:r>
              <a:rPr lang="en-US" altLang="ja-JP" sz="1400" dirty="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えるなど）</a:t>
            </a:r>
            <a:r>
              <a:rPr lang="ja-JP" altLang="en-US" sz="1400" b="1" dirty="0">
                <a:solidFill>
                  <a:schemeClr val="tx1"/>
                </a:solidFill>
                <a:latin typeface="Meiryo UI" panose="020B0604030504040204" pitchFamily="50" charset="-128"/>
                <a:ea typeface="Meiryo UI" panose="020B0604030504040204" pitchFamily="50" charset="-128"/>
              </a:rPr>
              <a:t>の徹底</a:t>
            </a:r>
            <a:r>
              <a:rPr lang="ja-JP" altLang="en-US" sz="1400"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薬やコロナ検査キット、食料品の備蓄</a:t>
            </a:r>
            <a:r>
              <a:rPr lang="ja-JP" altLang="en-US" sz="1400"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体調不良時における受診の流れや相談窓口の事前の確認</a:t>
            </a:r>
            <a:r>
              <a:rPr lang="ja-JP" altLang="en-US" sz="1400" dirty="0">
                <a:solidFill>
                  <a:schemeClr val="tx1"/>
                </a:solidFill>
                <a:latin typeface="Meiryo UI" panose="020B0604030504040204" pitchFamily="50" charset="-128"/>
                <a:ea typeface="Meiryo UI" panose="020B0604030504040204" pitchFamily="50" charset="-128"/>
              </a:rPr>
              <a:t>など、</a:t>
            </a:r>
            <a:r>
              <a:rPr lang="ja-JP" altLang="en-US" sz="1400" b="1" dirty="0">
                <a:solidFill>
                  <a:schemeClr val="tx1"/>
                </a:solidFill>
                <a:latin typeface="Meiryo UI" panose="020B0604030504040204" pitchFamily="50" charset="-128"/>
                <a:ea typeface="Meiryo UI" panose="020B0604030504040204" pitchFamily="50" charset="-128"/>
              </a:rPr>
              <a:t>発熱など体調不良時への「備え」と</a:t>
            </a:r>
            <a:endParaRPr lang="en-US" altLang="ja-JP" sz="1400" b="1" dirty="0">
              <a:solidFill>
                <a:schemeClr val="tx1"/>
              </a:solidFill>
              <a:latin typeface="Meiryo UI" panose="020B0604030504040204" pitchFamily="50" charset="-128"/>
              <a:ea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rPr>
              <a:t>　　　「対策」が求められる。</a:t>
            </a:r>
            <a:endParaRPr lang="en-US" altLang="ja-JP" sz="1400" b="1"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また、府としては、第八波に備え、</a:t>
            </a:r>
            <a:r>
              <a:rPr lang="ja-JP" altLang="en-US" sz="1400" b="1" dirty="0">
                <a:solidFill>
                  <a:schemeClr val="tx1"/>
                </a:solidFill>
                <a:latin typeface="Meiryo UI" panose="020B0604030504040204" pitchFamily="50" charset="-128"/>
                <a:ea typeface="Meiryo UI" panose="020B0604030504040204" pitchFamily="50" charset="-128"/>
              </a:rPr>
              <a:t>発熱外来の強化や軽症中等症病床のさらなる確保、自宅療養支援の強化など、感染規模を踏まえた医療・療養体制の強化</a:t>
            </a:r>
            <a:endParaRPr lang="en-US" altLang="ja-JP" sz="1400" b="1" dirty="0">
              <a:solidFill>
                <a:schemeClr val="tx1"/>
              </a:solidFill>
              <a:latin typeface="Meiryo UI" panose="020B0604030504040204" pitchFamily="50" charset="-128"/>
              <a:ea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を図るとともに、オミクロン株の特性を踏まえ、</a:t>
            </a:r>
            <a:r>
              <a:rPr lang="ja-JP" altLang="en-US" sz="1400" b="1" dirty="0">
                <a:solidFill>
                  <a:schemeClr val="tx1"/>
                </a:solidFill>
                <a:latin typeface="Meiryo UI" panose="020B0604030504040204" pitchFamily="50" charset="-128"/>
                <a:ea typeface="Meiryo UI" panose="020B0604030504040204" pitchFamily="50" charset="-128"/>
              </a:rPr>
              <a:t>高齢者と小児対策に重点化した対策を講じていく。</a:t>
            </a:r>
            <a:endParaRPr lang="en-US" altLang="ja-JP" sz="14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698150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7577</TotalTime>
  <Words>1204</Words>
  <Application>Microsoft Office PowerPoint</Application>
  <PresentationFormat>ワイド画面</PresentationFormat>
  <Paragraphs>56</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UD デジタル 教科書体 NK-B</vt:lpstr>
      <vt:lpstr>游ゴシック</vt:lpstr>
      <vt:lpstr>游ゴシック Light</vt:lpstr>
      <vt:lpstr>Arial</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田中　浩子</dc:creator>
  <cp:lastModifiedBy>田中　浩子</cp:lastModifiedBy>
  <cp:revision>1</cp:revision>
  <cp:lastPrinted>2022-11-07T09:37:00Z</cp:lastPrinted>
  <dcterms:created xsi:type="dcterms:W3CDTF">2020-07-15T08:05:42Z</dcterms:created>
  <dcterms:modified xsi:type="dcterms:W3CDTF">2022-11-08T06:02:23Z</dcterms:modified>
</cp:coreProperties>
</file>