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吉岡　千夏" initials="吉岡　千夏" lastIdx="1" clrIdx="0">
    <p:extLst>
      <p:ext uri="{19B8F6BF-5375-455C-9EA6-DF929625EA0E}">
        <p15:presenceInfo xmlns:p15="http://schemas.microsoft.com/office/powerpoint/2012/main" userId="S-1-5-21-161959346-1900351369-444732941-2371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504"/>
    <a:srgbClr val="009900"/>
    <a:srgbClr val="00CC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DDB14-FED2-42E0-8B8A-9BF121EDAB47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92626-A9D6-44B1-8B67-3365DD1DF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117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F92626-A9D6-44B1-8B67-3365DD1DF91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786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65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81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74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31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93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94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8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45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9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11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03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ED92C-735A-48CC-9763-AA4733E087AC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5DA6-946C-4E80-B503-89A52BCC0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94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79770" y="577845"/>
            <a:ext cx="6860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With</a:t>
            </a:r>
            <a:r>
              <a:rPr kumimoji="1" lang="ja-JP" altLang="en-US" sz="24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コロナにおいて一人ひとりができること</a:t>
            </a:r>
            <a:endParaRPr kumimoji="1" lang="ja-JP" altLang="en-US" sz="2400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-9097" y="1201996"/>
            <a:ext cx="8490503" cy="517431"/>
            <a:chOff x="-25118" y="1002233"/>
            <a:chExt cx="8490503" cy="517431"/>
          </a:xfrm>
        </p:grpSpPr>
        <p:sp>
          <p:nvSpPr>
            <p:cNvPr id="2" name="正方形/長方形 1"/>
            <p:cNvSpPr/>
            <p:nvPr/>
          </p:nvSpPr>
          <p:spPr>
            <a:xfrm>
              <a:off x="-25118" y="1002233"/>
              <a:ext cx="6897140" cy="51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169088" y="1069096"/>
              <a:ext cx="62962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rgbClr val="00206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準備しておくとよいもの</a:t>
              </a:r>
              <a:endParaRPr kumimoji="1" lang="ja-JP" altLang="en-US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62" name="図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87" y="122333"/>
            <a:ext cx="781039" cy="247061"/>
          </a:xfrm>
          <a:prstGeom prst="rect">
            <a:avLst/>
          </a:prstGeom>
        </p:spPr>
      </p:pic>
      <p:grpSp>
        <p:nvGrpSpPr>
          <p:cNvPr id="47" name="グループ化 46"/>
          <p:cNvGrpSpPr/>
          <p:nvPr/>
        </p:nvGrpSpPr>
        <p:grpSpPr>
          <a:xfrm>
            <a:off x="-980891" y="5546438"/>
            <a:ext cx="8798349" cy="3718215"/>
            <a:chOff x="-1013087" y="5954366"/>
            <a:chExt cx="8798349" cy="3718215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-52611" y="5954366"/>
              <a:ext cx="7808182" cy="507302"/>
              <a:chOff x="-80545" y="5939629"/>
              <a:chExt cx="7787408" cy="293323"/>
            </a:xfrm>
          </p:grpSpPr>
          <p:sp>
            <p:nvSpPr>
              <p:cNvPr id="64" name="正方形/長方形 63"/>
              <p:cNvSpPr/>
              <p:nvPr/>
            </p:nvSpPr>
            <p:spPr>
              <a:xfrm>
                <a:off x="-80545" y="5939629"/>
                <a:ext cx="6901364" cy="2933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403086" y="5997179"/>
                <a:ext cx="7303777" cy="213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b="1" dirty="0" smtClean="0">
                    <a:solidFill>
                      <a:srgbClr val="00206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　　　　　　</a:t>
                </a:r>
                <a:r>
                  <a:rPr kumimoji="1" lang="ja-JP" altLang="en-US" b="1" dirty="0" smtClean="0">
                    <a:solidFill>
                      <a:srgbClr val="00206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感染予防のために</a:t>
                </a:r>
                <a:endParaRPr kumimoji="1" lang="en-US" altLang="ja-JP" b="1" dirty="0" smtClean="0">
                  <a:solidFill>
                    <a:srgbClr val="00206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83" name="テキスト ボックス 82"/>
            <p:cNvSpPr txBox="1"/>
            <p:nvPr/>
          </p:nvSpPr>
          <p:spPr>
            <a:xfrm>
              <a:off x="-1013087" y="8595876"/>
              <a:ext cx="8798349" cy="1076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マスク着用、手洗い、換気などの</a:t>
              </a:r>
              <a:r>
                <a:rPr kumimoji="1" lang="ja-JP" altLang="en-US" sz="10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基本的な感染予防対策</a:t>
              </a:r>
              <a:r>
                <a:rPr kumimoji="1" lang="ja-JP" altLang="en-US" sz="1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のほか、日々</a:t>
              </a:r>
              <a:r>
                <a:rPr kumimoji="1" lang="ja-JP" altLang="en-US" sz="10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健康観察を行い、</a:t>
              </a:r>
              <a:endParaRPr kumimoji="1" lang="en-US" altLang="ja-JP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発熱やせきなどの</a:t>
              </a:r>
              <a:r>
                <a:rPr kumimoji="1" lang="ja-JP" altLang="en-US" sz="10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症状があれば、出勤や登校、外出を控える</a:t>
              </a:r>
              <a:r>
                <a:rPr kumimoji="1" lang="ja-JP" altLang="en-US" sz="1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など、</a:t>
              </a:r>
              <a:r>
                <a:rPr kumimoji="1" lang="ja-JP" altLang="en-US" sz="10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自主的な感染予防行動</a:t>
              </a:r>
              <a:r>
                <a:rPr kumimoji="1" lang="ja-JP" altLang="en-US" sz="1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をお願いします。</a:t>
              </a:r>
              <a:endParaRPr kumimoji="1"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新型コロナワクチンの接種がお済みでない方は、接種をご検討ください。</a:t>
              </a:r>
              <a:endParaRPr kumimoji="1"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また、健康の保持・増進のために、十分な休養やバランスのとれた食事</a:t>
              </a:r>
              <a:r>
                <a:rPr kumimoji="1" lang="ja-JP" altLang="en-US" sz="1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、適度</a:t>
              </a:r>
              <a:r>
                <a:rPr kumimoji="1" lang="ja-JP" altLang="en-US" sz="1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</a:t>
              </a:r>
              <a:r>
                <a:rPr kumimoji="1" lang="ja-JP" altLang="en-US" sz="1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運動などを</a:t>
              </a:r>
              <a:r>
                <a:rPr kumimoji="1" lang="ja-JP" altLang="en-US" sz="1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心がけましょう。</a:t>
              </a:r>
            </a:p>
            <a:p>
              <a:pPr>
                <a:lnSpc>
                  <a:spcPts val="1500"/>
                </a:lnSpc>
              </a:pPr>
              <a:endPara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349190" y="3750220"/>
            <a:ext cx="6323009" cy="1600344"/>
            <a:chOff x="328708" y="3506516"/>
            <a:chExt cx="6323009" cy="1600344"/>
          </a:xfrm>
        </p:grpSpPr>
        <p:grpSp>
          <p:nvGrpSpPr>
            <p:cNvPr id="46" name="グループ化 45"/>
            <p:cNvGrpSpPr/>
            <p:nvPr/>
          </p:nvGrpSpPr>
          <p:grpSpPr>
            <a:xfrm>
              <a:off x="328708" y="3506516"/>
              <a:ext cx="1794929" cy="1600344"/>
              <a:chOff x="4931482" y="1905963"/>
              <a:chExt cx="1794929" cy="1600344"/>
            </a:xfrm>
          </p:grpSpPr>
          <p:sp>
            <p:nvSpPr>
              <p:cNvPr id="10" name="楕円 9"/>
              <p:cNvSpPr/>
              <p:nvPr/>
            </p:nvSpPr>
            <p:spPr>
              <a:xfrm>
                <a:off x="4931482" y="1905963"/>
                <a:ext cx="1693388" cy="1600344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4989081" y="2144014"/>
                <a:ext cx="173733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</a:t>
                </a:r>
                <a:r>
                  <a:rPr kumimoji="1" lang="ja-JP" altLang="en-US" sz="14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 コロナを疑う</a:t>
                </a:r>
                <a:endParaRPr kumimoji="1" lang="en-US" altLang="ja-JP" sz="14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r>
                  <a:rPr kumimoji="1" lang="ja-JP" altLang="en-US" sz="14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症状があるときの　　 </a:t>
                </a:r>
                <a:endParaRPr kumimoji="1" lang="en-US" altLang="ja-JP" sz="14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r>
                  <a:rPr kumimoji="1" lang="ja-JP" altLang="en-US" sz="1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 </a:t>
                </a:r>
                <a:r>
                  <a:rPr kumimoji="1" lang="ja-JP" altLang="en-US" sz="14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受診先の情報</a:t>
                </a:r>
                <a:endPara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5116365" y="2863656"/>
                <a:ext cx="14554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8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（詳細は裏面の診療・検査</a:t>
                </a:r>
                <a:endParaRPr kumimoji="1" lang="en-US" altLang="ja-JP" sz="8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r>
                  <a:rPr kumimoji="1" lang="ja-JP" altLang="en-US" sz="8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kumimoji="1" lang="ja-JP" altLang="en-US" sz="8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医療機関を参照）</a:t>
                </a:r>
                <a:endParaRPr kumimoji="1" lang="ja-JP" altLang="en-US" sz="8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22" name="グループ化 21"/>
            <p:cNvGrpSpPr/>
            <p:nvPr/>
          </p:nvGrpSpPr>
          <p:grpSpPr>
            <a:xfrm>
              <a:off x="2645828" y="3506516"/>
              <a:ext cx="4005889" cy="1592762"/>
              <a:chOff x="2645828" y="3506516"/>
              <a:chExt cx="4005889" cy="1592762"/>
            </a:xfrm>
          </p:grpSpPr>
          <p:grpSp>
            <p:nvGrpSpPr>
              <p:cNvPr id="72" name="グループ化 71"/>
              <p:cNvGrpSpPr/>
              <p:nvPr/>
            </p:nvGrpSpPr>
            <p:grpSpPr>
              <a:xfrm>
                <a:off x="2645828" y="3506516"/>
                <a:ext cx="2069689" cy="1590790"/>
                <a:chOff x="4908335" y="3378348"/>
                <a:chExt cx="2069689" cy="1590790"/>
              </a:xfrm>
            </p:grpSpPr>
            <p:sp>
              <p:nvSpPr>
                <p:cNvPr id="15" name="楕円 14"/>
                <p:cNvSpPr/>
                <p:nvPr/>
              </p:nvSpPr>
              <p:spPr>
                <a:xfrm>
                  <a:off x="4908335" y="3378348"/>
                  <a:ext cx="1638604" cy="1578125"/>
                </a:xfrm>
                <a:prstGeom prst="ellips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テキスト ボックス 15"/>
                <p:cNvSpPr txBox="1"/>
                <p:nvPr/>
              </p:nvSpPr>
              <p:spPr>
                <a:xfrm>
                  <a:off x="5030622" y="3618222"/>
                  <a:ext cx="1691554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4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コロナに関する</a:t>
                  </a:r>
                  <a:endParaRPr kumimoji="1" lang="en-US" altLang="ja-JP" sz="14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4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相談窓口等の</a:t>
                  </a:r>
                  <a:endParaRPr kumimoji="1" lang="en-US" altLang="ja-JP" sz="14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4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情報</a:t>
                  </a:r>
                  <a:endParaRPr kumimoji="1" lang="ja-JP" altLang="en-US" sz="8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grpSp>
              <p:nvGrpSpPr>
                <p:cNvPr id="52" name="グループ化 51"/>
                <p:cNvGrpSpPr/>
                <p:nvPr/>
              </p:nvGrpSpPr>
              <p:grpSpPr>
                <a:xfrm>
                  <a:off x="5478438" y="4317977"/>
                  <a:ext cx="1499586" cy="651161"/>
                  <a:chOff x="6137966" y="2697127"/>
                  <a:chExt cx="1601920" cy="659064"/>
                </a:xfrm>
              </p:grpSpPr>
              <p:pic>
                <p:nvPicPr>
                  <p:cNvPr id="51" name="図 50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6175273" y="2697127"/>
                    <a:ext cx="563470" cy="603446"/>
                  </a:xfrm>
                  <a:prstGeom prst="rect">
                    <a:avLst/>
                  </a:prstGeom>
                </p:spPr>
              </p:pic>
              <p:sp>
                <p:nvSpPr>
                  <p:cNvPr id="89" name="テキスト ボックス 88"/>
                  <p:cNvSpPr txBox="1"/>
                  <p:nvPr/>
                </p:nvSpPr>
                <p:spPr>
                  <a:xfrm>
                    <a:off x="6137966" y="3216011"/>
                    <a:ext cx="1601920" cy="1401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kumimoji="1" lang="en-US" altLang="ja-JP" sz="3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@2014</a:t>
                    </a:r>
                    <a:r>
                      <a:rPr kumimoji="1" lang="ja-JP" altLang="en-US" sz="3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 </a:t>
                    </a:r>
                    <a:r>
                      <a:rPr kumimoji="1" lang="ja-JP" altLang="en-US" sz="3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大阪府も</a:t>
                    </a:r>
                    <a:r>
                      <a:rPr kumimoji="1" lang="ja-JP" altLang="en-US" sz="300" dirty="0" err="1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rPr>
                      <a:t>ずやん</a:t>
                    </a:r>
                    <a:endParaRPr kumimoji="1" lang="ja-JP" altLang="en-US" sz="3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endParaRPr>
                  </a:p>
                </p:txBody>
              </p:sp>
            </p:grpSp>
          </p:grpSp>
          <p:grpSp>
            <p:nvGrpSpPr>
              <p:cNvPr id="71" name="グループ化 70"/>
              <p:cNvGrpSpPr/>
              <p:nvPr/>
            </p:nvGrpSpPr>
            <p:grpSpPr>
              <a:xfrm>
                <a:off x="4842439" y="3529983"/>
                <a:ext cx="1809278" cy="1569295"/>
                <a:chOff x="2646939" y="3382189"/>
                <a:chExt cx="1805821" cy="1569295"/>
              </a:xfrm>
            </p:grpSpPr>
            <p:grpSp>
              <p:nvGrpSpPr>
                <p:cNvPr id="17" name="グループ化 16"/>
                <p:cNvGrpSpPr/>
                <p:nvPr/>
              </p:nvGrpSpPr>
              <p:grpSpPr>
                <a:xfrm>
                  <a:off x="2646939" y="3382189"/>
                  <a:ext cx="1805821" cy="1565805"/>
                  <a:chOff x="2587138" y="4060927"/>
                  <a:chExt cx="1739877" cy="1517450"/>
                </a:xfrm>
              </p:grpSpPr>
              <p:sp>
                <p:nvSpPr>
                  <p:cNvPr id="14" name="楕円 13"/>
                  <p:cNvSpPr/>
                  <p:nvPr/>
                </p:nvSpPr>
                <p:spPr>
                  <a:xfrm>
                    <a:off x="2587138" y="4060927"/>
                    <a:ext cx="1603989" cy="1517450"/>
                  </a:xfrm>
                  <a:prstGeom prst="ellipse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103" name="グループ化 102"/>
                  <p:cNvGrpSpPr/>
                  <p:nvPr/>
                </p:nvGrpSpPr>
                <p:grpSpPr>
                  <a:xfrm>
                    <a:off x="2767823" y="4271369"/>
                    <a:ext cx="1559192" cy="721193"/>
                    <a:chOff x="2993865" y="4768549"/>
                    <a:chExt cx="1559192" cy="721193"/>
                  </a:xfrm>
                </p:grpSpPr>
                <p:sp>
                  <p:nvSpPr>
                    <p:cNvPr id="8" name="テキスト ボックス 7"/>
                    <p:cNvSpPr txBox="1"/>
                    <p:nvPr/>
                  </p:nvSpPr>
                  <p:spPr>
                    <a:xfrm>
                      <a:off x="3115144" y="4768549"/>
                      <a:ext cx="1235635" cy="50706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日持ちする</a:t>
                      </a:r>
                      <a:endParaRPr kumimoji="1" lang="en-US" altLang="ja-JP" sz="14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  </a:t>
                      </a:r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食料</a:t>
                      </a:r>
                      <a:endParaRPr kumimoji="1" lang="en-US" altLang="ja-JP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p:txBody>
                </p:sp>
                <p:sp>
                  <p:nvSpPr>
                    <p:cNvPr id="59" name="テキスト ボックス 58"/>
                    <p:cNvSpPr txBox="1"/>
                    <p:nvPr/>
                  </p:nvSpPr>
                  <p:spPr>
                    <a:xfrm>
                      <a:off x="2993865" y="5212743"/>
                      <a:ext cx="1559192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2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日分程度）</a:t>
                      </a:r>
                      <a:endParaRPr kumimoji="1" lang="ja-JP" altLang="en-US" sz="12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p:txBody>
                </p:sp>
              </p:grpSp>
            </p:grpSp>
            <p:pic>
              <p:nvPicPr>
                <p:cNvPr id="54" name="図 53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16377" y="4302675"/>
                  <a:ext cx="805104" cy="648809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24" name="グループ化 23"/>
          <p:cNvGrpSpPr/>
          <p:nvPr/>
        </p:nvGrpSpPr>
        <p:grpSpPr>
          <a:xfrm>
            <a:off x="354304" y="1915278"/>
            <a:ext cx="6546543" cy="1642745"/>
            <a:chOff x="309252" y="1892780"/>
            <a:chExt cx="6546543" cy="1642745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309252" y="1892780"/>
              <a:ext cx="3961533" cy="1629914"/>
              <a:chOff x="4446255" y="2969399"/>
              <a:chExt cx="3961533" cy="1629914"/>
            </a:xfrm>
          </p:grpSpPr>
          <p:sp>
            <p:nvSpPr>
              <p:cNvPr id="4" name="楕円 3"/>
              <p:cNvSpPr/>
              <p:nvPr/>
            </p:nvSpPr>
            <p:spPr>
              <a:xfrm>
                <a:off x="6730200" y="2969399"/>
                <a:ext cx="1654224" cy="1611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61" name="図 6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11269" y="3934953"/>
                <a:ext cx="597302" cy="607855"/>
              </a:xfrm>
              <a:prstGeom prst="rect">
                <a:avLst/>
              </a:prstGeom>
            </p:spPr>
          </p:pic>
          <p:sp>
            <p:nvSpPr>
              <p:cNvPr id="6" name="楕円 5"/>
              <p:cNvSpPr/>
              <p:nvPr/>
            </p:nvSpPr>
            <p:spPr>
              <a:xfrm>
                <a:off x="4446255" y="2994778"/>
                <a:ext cx="1644386" cy="160453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774817" y="3177736"/>
                <a:ext cx="1632971" cy="7514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</a:t>
                </a:r>
                <a:r>
                  <a:rPr kumimoji="1" lang="ja-JP" altLang="en-US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</a:t>
                </a:r>
                <a:r>
                  <a:rPr kumimoji="1" lang="ja-JP" altLang="en-US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</a:t>
                </a:r>
                <a:r>
                  <a:rPr kumimoji="1" lang="ja-JP" altLang="en-US" sz="14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薬</a:t>
                </a:r>
                <a:endParaRPr kumimoji="1" lang="en-US" altLang="ja-JP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r>
                  <a:rPr kumimoji="1" lang="ja-JP" altLang="en-US" sz="12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（常用している薬、　</a:t>
                </a:r>
                <a:endParaRPr kumimoji="1" lang="en-US" altLang="ja-JP" sz="12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kumimoji="1" lang="ja-JP" altLang="en-US" sz="12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解熱鎮痛薬等）</a:t>
                </a:r>
                <a:endPara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grpSp>
          <p:nvGrpSpPr>
            <p:cNvPr id="70" name="グループ化 69"/>
            <p:cNvGrpSpPr/>
            <p:nvPr/>
          </p:nvGrpSpPr>
          <p:grpSpPr>
            <a:xfrm>
              <a:off x="4817870" y="1893575"/>
              <a:ext cx="2037925" cy="1641950"/>
              <a:chOff x="341544" y="3391340"/>
              <a:chExt cx="2037925" cy="1641950"/>
            </a:xfrm>
          </p:grpSpPr>
          <p:sp>
            <p:nvSpPr>
              <p:cNvPr id="13" name="楕円 12"/>
              <p:cNvSpPr/>
              <p:nvPr/>
            </p:nvSpPr>
            <p:spPr>
              <a:xfrm>
                <a:off x="341544" y="3391340"/>
                <a:ext cx="1658504" cy="164195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8" name="グループ化 27"/>
              <p:cNvGrpSpPr/>
              <p:nvPr/>
            </p:nvGrpSpPr>
            <p:grpSpPr>
              <a:xfrm>
                <a:off x="411313" y="3614681"/>
                <a:ext cx="1968156" cy="886807"/>
                <a:chOff x="-2601700" y="3857893"/>
                <a:chExt cx="2102467" cy="897567"/>
              </a:xfrm>
            </p:grpSpPr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-2601700" y="4109129"/>
                  <a:ext cx="163453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（体外診断用医薬品　　　</a:t>
                  </a:r>
                  <a:endParaRPr kumimoji="1" lang="en-US" altLang="ja-JP" sz="12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2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　</a:t>
                  </a:r>
                  <a:r>
                    <a:rPr kumimoji="1" lang="ja-JP" altLang="en-US" sz="12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　　　　又は</a:t>
                  </a:r>
                  <a:endParaRPr kumimoji="1" lang="en-US" altLang="ja-JP" sz="12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ja-JP" altLang="en-US" sz="12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　　第</a:t>
                  </a:r>
                  <a:r>
                    <a:rPr kumimoji="1" lang="en-US" altLang="ja-JP" sz="12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1</a:t>
                  </a:r>
                  <a:r>
                    <a:rPr kumimoji="1" lang="ja-JP" altLang="en-US" sz="12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類医薬品）</a:t>
                  </a:r>
                  <a:endPara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-2302923" y="3857893"/>
                  <a:ext cx="1803690" cy="3115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4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検査キット</a:t>
                  </a:r>
                  <a:endParaRPr kumimoji="1" lang="ja-JP" altLang="en-US" sz="1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</p:grpSp>
          <p:pic>
            <p:nvPicPr>
              <p:cNvPr id="57" name="図 56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8995" y="4279342"/>
                <a:ext cx="731332" cy="710874"/>
              </a:xfrm>
              <a:prstGeom prst="rect">
                <a:avLst/>
              </a:prstGeom>
            </p:spPr>
          </p:pic>
        </p:grpSp>
        <p:grpSp>
          <p:nvGrpSpPr>
            <p:cNvPr id="88" name="グループ化 87"/>
            <p:cNvGrpSpPr/>
            <p:nvPr/>
          </p:nvGrpSpPr>
          <p:grpSpPr>
            <a:xfrm>
              <a:off x="776734" y="2145669"/>
              <a:ext cx="1219200" cy="1272947"/>
              <a:chOff x="3173602" y="1877457"/>
              <a:chExt cx="1219200" cy="1272947"/>
            </a:xfrm>
          </p:grpSpPr>
          <p:sp>
            <p:nvSpPr>
              <p:cNvPr id="11" name="テキスト ボックス 10"/>
              <p:cNvSpPr txBox="1"/>
              <p:nvPr/>
            </p:nvSpPr>
            <p:spPr>
              <a:xfrm>
                <a:off x="3173602" y="1877457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体温計</a:t>
                </a:r>
                <a:endParaRPr kumimoji="1" lang="en-US" altLang="ja-JP" sz="14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58" name="図 57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8694792">
                <a:off x="3012987" y="2483444"/>
                <a:ext cx="923322" cy="410597"/>
              </a:xfrm>
              <a:prstGeom prst="rect">
                <a:avLst/>
              </a:prstGeom>
            </p:spPr>
          </p:pic>
        </p:grpSp>
      </p:grpSp>
      <p:sp>
        <p:nvSpPr>
          <p:cNvPr id="45" name="テキスト ボックス 44"/>
          <p:cNvSpPr txBox="1"/>
          <p:nvPr/>
        </p:nvSpPr>
        <p:spPr>
          <a:xfrm>
            <a:off x="3192839" y="4515940"/>
            <a:ext cx="16025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（詳細は裏面を参照）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478693" y="6242737"/>
            <a:ext cx="6202096" cy="1779662"/>
            <a:chOff x="513057" y="6743787"/>
            <a:chExt cx="6202096" cy="1779662"/>
          </a:xfrm>
        </p:grpSpPr>
        <p:grpSp>
          <p:nvGrpSpPr>
            <p:cNvPr id="56" name="グループ化 55"/>
            <p:cNvGrpSpPr/>
            <p:nvPr/>
          </p:nvGrpSpPr>
          <p:grpSpPr>
            <a:xfrm>
              <a:off x="4982432" y="6811745"/>
              <a:ext cx="1732721" cy="1711704"/>
              <a:chOff x="5014146" y="6416539"/>
              <a:chExt cx="1732721" cy="1711704"/>
            </a:xfrm>
          </p:grpSpPr>
          <p:sp>
            <p:nvSpPr>
              <p:cNvPr id="91" name="テキスト ボックス 90"/>
              <p:cNvSpPr txBox="1"/>
              <p:nvPr/>
            </p:nvSpPr>
            <p:spPr>
              <a:xfrm>
                <a:off x="5549115" y="7882022"/>
                <a:ext cx="119775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00" b="1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換気</a:t>
                </a:r>
                <a:endParaRPr kumimoji="1" lang="ja-JP" altLang="en-US" sz="10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5" name="楕円 74"/>
              <p:cNvSpPr/>
              <p:nvPr/>
            </p:nvSpPr>
            <p:spPr>
              <a:xfrm>
                <a:off x="5014146" y="6416539"/>
                <a:ext cx="1481202" cy="142233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96" name="図 95"/>
              <p:cNvPicPr/>
              <p:nvPr/>
            </p:nvPicPr>
            <p:blipFill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1248" b="100000" l="0" r="99168">
                            <a14:foregroundMark x1="4577" y1="71658" x2="4577" y2="71658"/>
                            <a14:foregroundMark x1="1942" y1="82353" x2="1942" y2="82353"/>
                            <a14:foregroundMark x1="5825" y1="86631" x2="5825" y2="86631"/>
                            <a14:foregroundMark x1="10957" y1="92513" x2="10957" y2="92513"/>
                            <a14:foregroundMark x1="20111" y1="85740" x2="20111" y2="85740"/>
                            <a14:foregroundMark x1="23301" y1="80749" x2="23301" y2="80749"/>
                            <a14:foregroundMark x1="25936" y1="74866" x2="25936" y2="74866"/>
                            <a14:foregroundMark x1="10402" y1="70766" x2="10402" y2="70766"/>
                            <a14:foregroundMark x1="14840" y1="74866" x2="14840" y2="74866"/>
                            <a14:foregroundMark x1="10402" y1="79857" x2="10402" y2="79857"/>
                            <a14:foregroundMark x1="12899" y1="79857" x2="12899" y2="79857"/>
                            <a14:foregroundMark x1="62829" y1="49911" x2="62829" y2="49911"/>
                            <a14:foregroundMark x1="81692" y1="48307" x2="81692" y2="48307"/>
                            <a14:foregroundMark x1="77115" y1="58289" x2="77115" y2="58289"/>
                            <a14:foregroundMark x1="77115" y1="45811" x2="77115" y2="45811"/>
                            <a14:foregroundMark x1="64078" y1="54189" x2="64078" y2="54189"/>
                            <a14:foregroundMark x1="68100" y1="13369" x2="68100" y2="13369"/>
                            <a14:foregroundMark x1="73925" y1="9982" x2="73925" y2="9982"/>
                            <a14:foregroundMark x1="77809" y1="9982" x2="80999" y2="12478"/>
                            <a14:foregroundMark x1="84189" y1="17469" x2="84189" y2="17469"/>
                            <a14:foregroundMark x1="77809" y1="20856" x2="77809" y2="20856"/>
                            <a14:foregroundMark x1="68655" y1="22460" x2="70596" y2="24064"/>
                            <a14:foregroundMark x1="73232" y1="28342" x2="73232" y2="28342"/>
                            <a14:foregroundMark x1="78363" y1="34225" x2="78363" y2="34225"/>
                            <a14:foregroundMark x1="85576" y1="26560" x2="85576" y2="26560"/>
                            <a14:foregroundMark x1="91956" y1="19964" x2="91956" y2="19964"/>
                            <a14:foregroundMark x1="95839" y1="8378" x2="95839" y2="8378"/>
                            <a14:foregroundMark x1="14840" y1="90731" x2="14840" y2="90731"/>
                            <a14:foregroundMark x1="59639" y1="58289" x2="59639" y2="58289"/>
                            <a14:foregroundMark x1="80999" y1="54189" x2="80999" y2="54189"/>
                            <a14:foregroundMark x1="64078" y1="47415" x2="64078" y2="47415"/>
                            <a14:foregroundMark x1="73925" y1="49198" x2="73925" y2="49198"/>
                            <a14:foregroundMark x1="79057" y1="50802" x2="79057" y2="50802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34731" y="6622929"/>
                <a:ext cx="1216586" cy="956184"/>
              </a:xfrm>
              <a:prstGeom prst="rect">
                <a:avLst/>
              </a:prstGeom>
            </p:spPr>
          </p:pic>
        </p:grpSp>
        <p:grpSp>
          <p:nvGrpSpPr>
            <p:cNvPr id="19" name="グループ化 18"/>
            <p:cNvGrpSpPr/>
            <p:nvPr/>
          </p:nvGrpSpPr>
          <p:grpSpPr>
            <a:xfrm>
              <a:off x="2781591" y="6770538"/>
              <a:ext cx="1458766" cy="1745699"/>
              <a:chOff x="2805671" y="6362528"/>
              <a:chExt cx="1458766" cy="1745699"/>
            </a:xfrm>
          </p:grpSpPr>
          <p:grpSp>
            <p:nvGrpSpPr>
              <p:cNvPr id="55" name="グループ化 54"/>
              <p:cNvGrpSpPr/>
              <p:nvPr/>
            </p:nvGrpSpPr>
            <p:grpSpPr>
              <a:xfrm>
                <a:off x="2805671" y="6362528"/>
                <a:ext cx="1458766" cy="1745699"/>
                <a:chOff x="2805671" y="6362528"/>
                <a:chExt cx="1458766" cy="1745699"/>
              </a:xfrm>
            </p:grpSpPr>
            <p:sp>
              <p:nvSpPr>
                <p:cNvPr id="74" name="楕円 73"/>
                <p:cNvSpPr/>
                <p:nvPr/>
              </p:nvSpPr>
              <p:spPr>
                <a:xfrm>
                  <a:off x="2805671" y="6362528"/>
                  <a:ext cx="1458766" cy="1445167"/>
                </a:xfrm>
                <a:prstGeom prst="ellips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テキスト ボックス 76"/>
                <p:cNvSpPr txBox="1"/>
                <p:nvPr/>
              </p:nvSpPr>
              <p:spPr>
                <a:xfrm>
                  <a:off x="3281698" y="7862006"/>
                  <a:ext cx="775249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0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手洗い</a:t>
                  </a:r>
                  <a:endParaRPr kumimoji="1" lang="ja-JP" altLang="en-US" sz="10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</p:grpSp>
          <p:pic>
            <p:nvPicPr>
              <p:cNvPr id="90" name="図 89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129411" y="6497854"/>
                <a:ext cx="767535" cy="1194656"/>
              </a:xfrm>
              <a:prstGeom prst="rect">
                <a:avLst/>
              </a:prstGeom>
            </p:spPr>
          </p:pic>
        </p:grpSp>
        <p:grpSp>
          <p:nvGrpSpPr>
            <p:cNvPr id="12" name="グループ化 11"/>
            <p:cNvGrpSpPr/>
            <p:nvPr/>
          </p:nvGrpSpPr>
          <p:grpSpPr>
            <a:xfrm>
              <a:off x="513057" y="6743787"/>
              <a:ext cx="1564729" cy="1772587"/>
              <a:chOff x="493496" y="6410275"/>
              <a:chExt cx="1564729" cy="1772587"/>
            </a:xfrm>
          </p:grpSpPr>
          <p:grpSp>
            <p:nvGrpSpPr>
              <p:cNvPr id="49" name="グループ化 48"/>
              <p:cNvGrpSpPr/>
              <p:nvPr/>
            </p:nvGrpSpPr>
            <p:grpSpPr>
              <a:xfrm>
                <a:off x="493496" y="6410275"/>
                <a:ext cx="1564729" cy="1772587"/>
                <a:chOff x="494914" y="6566665"/>
                <a:chExt cx="1564729" cy="1772587"/>
              </a:xfrm>
            </p:grpSpPr>
            <p:sp>
              <p:nvSpPr>
                <p:cNvPr id="48" name="楕円 47"/>
                <p:cNvSpPr/>
                <p:nvPr/>
              </p:nvSpPr>
              <p:spPr>
                <a:xfrm>
                  <a:off x="494914" y="6566665"/>
                  <a:ext cx="1493458" cy="1462097"/>
                </a:xfrm>
                <a:prstGeom prst="ellipse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テキスト ボックス 79"/>
                <p:cNvSpPr txBox="1"/>
                <p:nvPr/>
              </p:nvSpPr>
              <p:spPr>
                <a:xfrm>
                  <a:off x="861891" y="8093031"/>
                  <a:ext cx="119775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000" b="1" dirty="0" smtClean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マスク着用</a:t>
                  </a:r>
                  <a:endParaRPr kumimoji="1" lang="ja-JP" altLang="en-US" sz="10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</p:grpSp>
          <p:pic>
            <p:nvPicPr>
              <p:cNvPr id="92" name="図 91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49368" y="6551907"/>
                <a:ext cx="992848" cy="1138717"/>
              </a:xfrm>
              <a:prstGeom prst="rect">
                <a:avLst/>
              </a:prstGeom>
            </p:spPr>
          </p:pic>
        </p:grpSp>
      </p:grpSp>
      <p:sp>
        <p:nvSpPr>
          <p:cNvPr id="9" name="テキスト ボックス 8"/>
          <p:cNvSpPr txBox="1"/>
          <p:nvPr/>
        </p:nvSpPr>
        <p:spPr>
          <a:xfrm>
            <a:off x="5378443" y="74146"/>
            <a:ext cx="13844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資料５－１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21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-76011" y="5257121"/>
            <a:ext cx="6991715" cy="751207"/>
            <a:chOff x="-102442" y="5291209"/>
            <a:chExt cx="6991715" cy="751207"/>
          </a:xfrm>
        </p:grpSpPr>
        <p:sp>
          <p:nvSpPr>
            <p:cNvPr id="128" name="正方形/長方形 127"/>
            <p:cNvSpPr/>
            <p:nvPr/>
          </p:nvSpPr>
          <p:spPr>
            <a:xfrm>
              <a:off x="-102442" y="5291209"/>
              <a:ext cx="6991715" cy="751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1844190" y="5463624"/>
              <a:ext cx="44989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コロナ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陽性</a:t>
              </a:r>
              <a:r>
                <a:rPr kumimoji="1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と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判明した場合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00" name="正方形/長方形 99"/>
          <p:cNvSpPr/>
          <p:nvPr/>
        </p:nvSpPr>
        <p:spPr>
          <a:xfrm>
            <a:off x="0" y="-14686"/>
            <a:ext cx="6858000" cy="757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487359" y="82527"/>
            <a:ext cx="4815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新型コロナを疑う症状がある場合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8" name="角丸四角形 7"/>
          <p:cNvSpPr/>
          <p:nvPr/>
        </p:nvSpPr>
        <p:spPr>
          <a:xfrm rot="5400000">
            <a:off x="2548017" y="824214"/>
            <a:ext cx="1761964" cy="6684537"/>
          </a:xfrm>
          <a:prstGeom prst="roundRect">
            <a:avLst>
              <a:gd name="adj" fmla="val 9123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011" y="3830865"/>
            <a:ext cx="2756284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・かかりつけ医がない方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・受診できる医療機関が知りたい方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2" name="角丸四角形 31"/>
          <p:cNvSpPr/>
          <p:nvPr/>
        </p:nvSpPr>
        <p:spPr>
          <a:xfrm flipH="1" flipV="1">
            <a:off x="2950181" y="3361033"/>
            <a:ext cx="3782235" cy="1618687"/>
          </a:xfrm>
          <a:prstGeom prst="roundRect">
            <a:avLst>
              <a:gd name="adj" fmla="val 11824"/>
            </a:avLst>
          </a:prstGeom>
          <a:solidFill>
            <a:srgbClr val="FDCF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662619" y="3727416"/>
            <a:ext cx="35946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(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大阪府新型コロナ受診相談センター）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52" name="二等辺三角形 151"/>
          <p:cNvSpPr/>
          <p:nvPr/>
        </p:nvSpPr>
        <p:spPr>
          <a:xfrm rot="5400000">
            <a:off x="2535718" y="4040681"/>
            <a:ext cx="510800" cy="158757"/>
          </a:xfrm>
          <a:prstGeom prst="triangle">
            <a:avLst>
              <a:gd name="adj" fmla="val 49512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3939274" y="3339578"/>
            <a:ext cx="1827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発熱者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SOS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1255969" y="423071"/>
            <a:ext cx="5219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ご自身の状況に合わせて受診または自己検査を行ってください。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88603" y="846880"/>
            <a:ext cx="7057408" cy="1155763"/>
            <a:chOff x="72127" y="862402"/>
            <a:chExt cx="7057408" cy="1155763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72127" y="862402"/>
              <a:ext cx="7057408" cy="1155763"/>
              <a:chOff x="88606" y="862339"/>
              <a:chExt cx="7057408" cy="1155763"/>
            </a:xfrm>
          </p:grpSpPr>
          <p:sp>
            <p:nvSpPr>
              <p:cNvPr id="118" name="角丸四角形 117"/>
              <p:cNvSpPr/>
              <p:nvPr/>
            </p:nvSpPr>
            <p:spPr>
              <a:xfrm>
                <a:off x="88606" y="862339"/>
                <a:ext cx="6684537" cy="1154902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9" name="テキスト ボックス 118"/>
              <p:cNvSpPr txBox="1"/>
              <p:nvPr/>
            </p:nvSpPr>
            <p:spPr>
              <a:xfrm>
                <a:off x="372024" y="1338825"/>
                <a:ext cx="2798471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・</a:t>
                </a:r>
                <a:r>
                  <a:rPr kumimoji="1" lang="en-US" altLang="ja-JP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65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歳以上の方</a:t>
                </a:r>
                <a:endPara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・重症化リスクのある方（</a:t>
                </a:r>
                <a:r>
                  <a:rPr kumimoji="1" lang="en-US" altLang="ja-JP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※</a:t>
                </a:r>
                <a:r>
                  <a:rPr kumimoji="1" lang="ja-JP" alt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）</a:t>
                </a:r>
                <a:endPara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06" name="テキスト ボックス 105"/>
              <p:cNvSpPr txBox="1"/>
              <p:nvPr/>
            </p:nvSpPr>
            <p:spPr>
              <a:xfrm>
                <a:off x="289986" y="1741103"/>
                <a:ext cx="5339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（</a:t>
                </a:r>
                <a:r>
                  <a:rPr kumimoji="0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※</a:t>
                </a:r>
                <a:r>
                  <a:rPr kumimoji="0" lang="ja-JP" altLang="en-US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）重症化リスクのある者：悪性</a:t>
                </a:r>
                <a:r>
                  <a:rPr kumimoji="0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腫瘍、慢性呼吸器疾患（</a:t>
                </a:r>
                <a:r>
                  <a:rPr kumimoji="0" lang="en-US" altLang="ja-JP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COPD</a:t>
                </a:r>
                <a:r>
                  <a:rPr kumimoji="0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等）、慢性腎臓病、心血管疾患</a:t>
                </a:r>
                <a:r>
                  <a:rPr kumimoji="0" lang="ja-JP" altLang="en-US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、脳</a:t>
                </a:r>
                <a:r>
                  <a:rPr kumimoji="0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血管疾患、喫煙歴、高血圧、</a:t>
                </a:r>
                <a:r>
                  <a:rPr kumimoji="0" lang="ja-JP" altLang="en-US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糖尿病、脂質異常症、</a:t>
                </a:r>
                <a:endParaRPr kumimoji="0" lang="en-US" altLang="ja-JP" sz="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　</a:t>
                </a:r>
                <a:r>
                  <a:rPr kumimoji="0" lang="ja-JP" altLang="en-US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　　　　　　　　　　　　　　　　　肥満（</a:t>
                </a:r>
                <a:r>
                  <a:rPr kumimoji="0" lang="en-US" altLang="ja-JP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BMI</a:t>
                </a:r>
                <a:r>
                  <a:rPr kumimoji="0" lang="ja-JP" altLang="en-US" sz="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３０以上）、臓器の移植、免疫抑制剤、抗がん剤等の使用その他の事由による免疫機能の低下の者等</a:t>
                </a:r>
                <a:endParaRPr kumimoji="1" lang="ja-JP" altLang="en-US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78" name="テキスト ボックス 177"/>
              <p:cNvSpPr txBox="1"/>
              <p:nvPr/>
            </p:nvSpPr>
            <p:spPr>
              <a:xfrm>
                <a:off x="152183" y="864643"/>
                <a:ext cx="627000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■ 診療・検査医療機関を受診</a:t>
                </a:r>
                <a:endPara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2" name="図 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42937" y="1171185"/>
                <a:ext cx="709497" cy="709497"/>
              </a:xfrm>
              <a:prstGeom prst="rect">
                <a:avLst/>
              </a:prstGeom>
            </p:spPr>
          </p:pic>
          <p:sp>
            <p:nvSpPr>
              <p:cNvPr id="3" name="テキスト ボックス 2"/>
              <p:cNvSpPr txBox="1"/>
              <p:nvPr/>
            </p:nvSpPr>
            <p:spPr>
              <a:xfrm>
                <a:off x="5791312" y="979735"/>
                <a:ext cx="135470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診療・検査医療機関</a:t>
                </a:r>
                <a:endParaRPr kumimoji="1" lang="ja-JP" altLang="en-US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333112" y="1136442"/>
                <a:ext cx="54582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以下のいずれかに該当する方は</a:t>
                </a:r>
                <a:r>
                  <a:rPr kumimoji="1" lang="ja-JP" altLang="en-US" sz="1100" dirty="0" err="1" smtClean="0">
                    <a:solidFill>
                      <a:prstClr val="black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、</a:t>
                </a:r>
                <a:r>
                  <a:rPr kumimoji="1" lang="ja-JP" altLang="en-US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診療・検査医療機関を受診するようにしてください。</a:t>
                </a:r>
                <a:endPara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74" name="テキスト ボックス 73"/>
            <p:cNvSpPr txBox="1"/>
            <p:nvPr/>
          </p:nvSpPr>
          <p:spPr>
            <a:xfrm>
              <a:off x="2362143" y="1337913"/>
              <a:ext cx="232077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・妊婦</a:t>
              </a:r>
              <a:endPara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・小児（</a:t>
              </a:r>
              <a:r>
                <a: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10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歳未満）</a:t>
              </a:r>
              <a:endPara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86979" y="2128570"/>
            <a:ext cx="7116646" cy="1015274"/>
            <a:chOff x="82859" y="2106864"/>
            <a:chExt cx="7116646" cy="1015274"/>
          </a:xfrm>
        </p:grpSpPr>
        <p:sp>
          <p:nvSpPr>
            <p:cNvPr id="75" name="角丸四角形 74"/>
            <p:cNvSpPr/>
            <p:nvPr/>
          </p:nvSpPr>
          <p:spPr>
            <a:xfrm>
              <a:off x="82859" y="2106864"/>
              <a:ext cx="6684289" cy="101527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1" name="テキスト ボックス 180"/>
            <p:cNvSpPr txBox="1"/>
            <p:nvPr/>
          </p:nvSpPr>
          <p:spPr>
            <a:xfrm>
              <a:off x="152183" y="2109171"/>
              <a:ext cx="6270005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■ 抗原定性検査キットで自己検査 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182" name="テキスト ボックス 181"/>
            <p:cNvSpPr txBox="1"/>
            <p:nvPr/>
          </p:nvSpPr>
          <p:spPr>
            <a:xfrm>
              <a:off x="333112" y="2389202"/>
              <a:ext cx="462012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【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抗原定性検査キットの調達方法</a:t>
              </a:r>
              <a:r>
                <a: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】</a:t>
              </a: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1996" y="2331497"/>
              <a:ext cx="700438" cy="700438"/>
            </a:xfrm>
            <a:prstGeom prst="rect">
              <a:avLst/>
            </a:prstGeom>
          </p:spPr>
        </p:pic>
        <p:sp>
          <p:nvSpPr>
            <p:cNvPr id="73" name="テキスト ボックス 72"/>
            <p:cNvSpPr txBox="1"/>
            <p:nvPr/>
          </p:nvSpPr>
          <p:spPr>
            <a:xfrm>
              <a:off x="5580703" y="2155175"/>
              <a:ext cx="161880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大阪府検査キット配布センター</a:t>
              </a:r>
              <a:endParaRPr kumimoji="1" lang="ja-JP" altLang="en-US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373072" y="2600701"/>
              <a:ext cx="506635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・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「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大阪府検査キット配布センター」に申し込み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・自己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にて購入（「体外診断用医薬品」または「第</a:t>
              </a:r>
              <a:r>
                <a:rPr kumimoji="1" lang="en-US" altLang="ja-JP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1</a:t>
              </a: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類医薬品」と表示のあるもの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）</a:t>
              </a:r>
              <a:endPara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</p:grpSp>
      <p:sp>
        <p:nvSpPr>
          <p:cNvPr id="9" name="正方形/長方形 8"/>
          <p:cNvSpPr/>
          <p:nvPr/>
        </p:nvSpPr>
        <p:spPr>
          <a:xfrm>
            <a:off x="3021461" y="3976638"/>
            <a:ext cx="3631271" cy="814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4168504" y="3995844"/>
            <a:ext cx="1446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全日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24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時間受付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43705" y="4230176"/>
            <a:ext cx="534943" cy="5001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TEL</a:t>
            </a:r>
          </a:p>
          <a:p>
            <a:pPr marL="0" marR="0" lvl="0" indent="0" algn="dist" defTabSz="457200" rtl="0" eaLnBrk="1" fontAlgn="auto" latinLnBrk="0" hangingPunct="1">
              <a:lnSpc>
                <a:spcPts val="1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</a:p>
          <a:p>
            <a:pPr marL="0" marR="0" lvl="0" indent="0" algn="dist" defTabSz="457200" rtl="0" eaLnBrk="1" fontAlgn="auto" latinLnBrk="0" hangingPunct="1">
              <a:lnSpc>
                <a:spcPts val="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FAX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466802" y="4221961"/>
            <a:ext cx="333056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06-7166-9911</a:t>
            </a:r>
            <a:r>
              <a:rPr kumimoji="1" lang="ja-JP" altLang="en-US" sz="1400" b="1" noProof="0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06-7166-9966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06-6944-7579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86979" y="6059538"/>
            <a:ext cx="6662489" cy="1269668"/>
            <a:chOff x="88603" y="5798294"/>
            <a:chExt cx="6662489" cy="1269668"/>
          </a:xfrm>
        </p:grpSpPr>
        <p:sp>
          <p:nvSpPr>
            <p:cNvPr id="80" name="角丸四角形 79"/>
            <p:cNvSpPr/>
            <p:nvPr/>
          </p:nvSpPr>
          <p:spPr>
            <a:xfrm>
              <a:off x="88603" y="5798294"/>
              <a:ext cx="6662489" cy="126966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4" name="角丸四角形 83"/>
            <p:cNvSpPr/>
            <p:nvPr/>
          </p:nvSpPr>
          <p:spPr>
            <a:xfrm flipH="1" flipV="1">
              <a:off x="2933406" y="5936012"/>
              <a:ext cx="3782235" cy="1005694"/>
            </a:xfrm>
            <a:prstGeom prst="roundRect">
              <a:avLst>
                <a:gd name="adj" fmla="val 11824"/>
              </a:avLst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070914" y="6067335"/>
              <a:ext cx="2874505" cy="7412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陽性者登録センター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ts val="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に登録をお願いします</a:t>
              </a:r>
              <a:endPara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pic>
          <p:nvPicPr>
            <p:cNvPr id="124" name="図 1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6689" y="6205376"/>
              <a:ext cx="536339" cy="492654"/>
            </a:xfrm>
            <a:prstGeom prst="rect">
              <a:avLst/>
            </a:prstGeom>
          </p:spPr>
        </p:pic>
        <p:sp>
          <p:nvSpPr>
            <p:cNvPr id="87" name="二等辺三角形 86"/>
            <p:cNvSpPr/>
            <p:nvPr/>
          </p:nvSpPr>
          <p:spPr>
            <a:xfrm rot="5400000">
              <a:off x="2545490" y="6304681"/>
              <a:ext cx="491800" cy="158213"/>
            </a:xfrm>
            <a:prstGeom prst="triangle">
              <a:avLst>
                <a:gd name="adj" fmla="val 49512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28071" y="7401693"/>
            <a:ext cx="6745069" cy="1606517"/>
            <a:chOff x="28071" y="7117509"/>
            <a:chExt cx="6745069" cy="1606517"/>
          </a:xfrm>
        </p:grpSpPr>
        <p:sp>
          <p:nvSpPr>
            <p:cNvPr id="89" name="角丸四角形 88"/>
            <p:cNvSpPr/>
            <p:nvPr/>
          </p:nvSpPr>
          <p:spPr>
            <a:xfrm rot="5400000">
              <a:off x="2627613" y="4578499"/>
              <a:ext cx="1606517" cy="6684537"/>
            </a:xfrm>
            <a:prstGeom prst="roundRect">
              <a:avLst>
                <a:gd name="adj" fmla="val 912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28071" y="7411304"/>
              <a:ext cx="4481542" cy="819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・自宅療養中に体調が悪化した方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・健康相談（医療機関を受診）したい方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・宿泊療養や簡易配食等を希望する方</a:t>
              </a:r>
              <a:endPara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77584" y="8319213"/>
              <a:ext cx="35179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※</a:t>
              </a:r>
              <a:r>
                <a:rPr kumimoji="1" lang="ja-JP" altLang="en-US" sz="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通話料はご相談者の負担となります。ナビダイヤルでのご案内となります。</a:t>
              </a:r>
              <a:endParaRPr kumimoji="1" lang="en-US" altLang="ja-JP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※</a:t>
              </a:r>
              <a:r>
                <a:rPr kumimoji="1" lang="ja-JP" altLang="en-US" sz="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申請状況により申し込めない場合があります。</a:t>
              </a:r>
              <a:endPara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88" name="二等辺三角形 87"/>
            <p:cNvSpPr/>
            <p:nvPr/>
          </p:nvSpPr>
          <p:spPr>
            <a:xfrm rot="5400000">
              <a:off x="2537085" y="7755734"/>
              <a:ext cx="507964" cy="158859"/>
            </a:xfrm>
            <a:prstGeom prst="triangle">
              <a:avLst>
                <a:gd name="adj" fmla="val 49512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0" name="角丸四角形 89"/>
            <p:cNvSpPr/>
            <p:nvPr/>
          </p:nvSpPr>
          <p:spPr>
            <a:xfrm flipH="1" flipV="1">
              <a:off x="2926200" y="7181412"/>
              <a:ext cx="3782235" cy="1468616"/>
            </a:xfrm>
            <a:prstGeom prst="roundRect">
              <a:avLst>
                <a:gd name="adj" fmla="val 11824"/>
              </a:avLst>
            </a:prstGeom>
            <a:solidFill>
              <a:srgbClr val="ABDB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616592" y="7179764"/>
              <a:ext cx="21355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自宅待機</a:t>
              </a:r>
              <a:r>
                <a:rPr kumimoji="1" lang="en-US" altLang="ja-JP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SOS</a:t>
              </a:r>
              <a:endPara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158" name="テキスト ボックス 157"/>
            <p:cNvSpPr txBox="1"/>
            <p:nvPr/>
          </p:nvSpPr>
          <p:spPr>
            <a:xfrm>
              <a:off x="3245902" y="7570275"/>
              <a:ext cx="348537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（コロナ陽性者</a:t>
              </a:r>
              <a:r>
                <a:rPr kumimoji="1" lang="en-US" altLang="ja-JP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24</a:t>
              </a:r>
              <a:r>
                <a:rPr kumimoji="1" lang="ja-JP" altLang="en-US" sz="105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時間緊急サポートセンター）</a:t>
              </a:r>
              <a:endPara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3004758" y="7813891"/>
              <a:ext cx="3631271" cy="7625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4136729" y="7812146"/>
              <a:ext cx="14469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全日</a:t>
              </a:r>
              <a:r>
                <a:rPr kumimoji="1" lang="en-US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24</a:t>
              </a: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時間受付</a:t>
              </a:r>
              <a:endPara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2996181" y="8063744"/>
              <a:ext cx="534943" cy="5001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di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TEL</a:t>
              </a:r>
            </a:p>
            <a:p>
              <a:pPr marL="0" marR="0" lvl="0" indent="0" algn="dist" defTabSz="457200" rtl="0" eaLnBrk="1" fontAlgn="auto" latinLnBrk="0" hangingPunct="1">
                <a:lnSpc>
                  <a:spcPts val="1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 </a:t>
              </a:r>
            </a:p>
            <a:p>
              <a:pPr marL="0" marR="0" lvl="0" indent="0" algn="dist" defTabSz="457200" rtl="0" eaLnBrk="1" fontAlgn="auto" latinLnBrk="0" hangingPunct="1">
                <a:lnSpc>
                  <a:spcPts val="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  <a:p>
              <a:pPr marL="0" marR="0" lvl="0" indent="0" algn="dist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FAX</a:t>
              </a: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 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3502533" y="8043053"/>
              <a:ext cx="2115863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0570-055221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06-4560-9037</a:t>
              </a: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22454" y="6963908"/>
            <a:ext cx="3064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※65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歳以上の方、入院を要する方、</a:t>
            </a:r>
            <a:r>
              <a:rPr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治療が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必要な重症化リスクのある方</a:t>
            </a:r>
            <a:r>
              <a:rPr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　　</a:t>
            </a:r>
            <a:endParaRPr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妊娠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している方は、発生</a:t>
            </a:r>
            <a:r>
              <a:rPr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届出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となりますので</a:t>
            </a:r>
            <a:r>
              <a:rPr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、保健所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から電話</a:t>
            </a:r>
            <a:r>
              <a:rPr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endParaRPr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ＳＭＳ</a:t>
            </a:r>
            <a:r>
              <a:rPr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等の連絡が</a:t>
            </a:r>
            <a:r>
              <a:rPr lang="ja-JP" altLang="en-US" sz="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あります。</a:t>
            </a:r>
            <a:endParaRPr kumimoji="1" lang="ja-JP" altLang="en-US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70168" y="4667103"/>
            <a:ext cx="3730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 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政令・中核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市に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お住まいの方は、各市の受診相談センターへご相談ください。</a:t>
            </a:r>
            <a:endParaRPr kumimoji="1" lang="ja-JP" altLang="en-US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2124" y="6149361"/>
            <a:ext cx="3429000" cy="9943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ts val="1600"/>
              </a:lnSpc>
              <a:defRPr/>
            </a:pPr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・医療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機関を受診</a:t>
            </a:r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したが、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発生届出の</a:t>
            </a:r>
          </a:p>
          <a:p>
            <a:pPr lvl="0">
              <a:lnSpc>
                <a:spcPts val="1600"/>
              </a:lnSpc>
              <a:defRPr/>
            </a:pPr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対象外</a:t>
            </a:r>
            <a:r>
              <a:rPr kumimoji="1" lang="ja-JP" altLang="en-US" sz="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ja-JP" sz="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と説明を受けた方</a:t>
            </a:r>
            <a:endParaRPr kumimoji="1" lang="en-US" altLang="ja-JP" sz="12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1600"/>
              </a:lnSpc>
              <a:defRPr/>
            </a:pPr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・医療機関を受診せず、自己検査で</a:t>
            </a:r>
            <a:endParaRPr kumimoji="1" lang="en-US" altLang="ja-JP" sz="12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1600"/>
              </a:lnSpc>
              <a:defRPr/>
            </a:pPr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陽性と判定された方</a:t>
            </a:r>
          </a:p>
          <a:p>
            <a:pPr lvl="0">
              <a:lnSpc>
                <a:spcPts val="500"/>
              </a:lnSpc>
              <a:defRPr/>
            </a:pPr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132" y="3419998"/>
            <a:ext cx="536339" cy="49992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065" y="7540374"/>
            <a:ext cx="536339" cy="49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45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2282</TotalTime>
  <Words>693</Words>
  <Application>Microsoft Office PowerPoint</Application>
  <PresentationFormat>画面に合わせる (4:3)</PresentationFormat>
  <Paragraphs>86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吉岡　千夏</dc:creator>
  <cp:lastModifiedBy>國本　由衣</cp:lastModifiedBy>
  <cp:revision>202</cp:revision>
  <cp:lastPrinted>2022-10-07T08:21:01Z</cp:lastPrinted>
  <dcterms:created xsi:type="dcterms:W3CDTF">2022-09-28T10:57:35Z</dcterms:created>
  <dcterms:modified xsi:type="dcterms:W3CDTF">2022-10-11T01:05:34Z</dcterms:modified>
</cp:coreProperties>
</file>