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39" r:id="rId3"/>
    <p:sldId id="335" r:id="rId4"/>
    <p:sldId id="337" r:id="rId5"/>
    <p:sldId id="336" r:id="rId6"/>
    <p:sldId id="341"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2022/10/11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308977" y="13016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a:t>
            </a:r>
            <a:r>
              <a:rPr lang="en-US" altLang="ja-JP" sz="2000" b="1" u="sng" dirty="0" smtClean="0">
                <a:solidFill>
                  <a:srgbClr val="FF0000"/>
                </a:solidFill>
              </a:rPr>
              <a:t>10</a:t>
            </a:r>
            <a:r>
              <a:rPr lang="ja-JP" altLang="en-US" sz="2000" b="1" u="sng" dirty="0" smtClean="0">
                <a:solidFill>
                  <a:srgbClr val="FF0000"/>
                </a:solidFill>
              </a:rPr>
              <a:t>月</a:t>
            </a:r>
            <a:r>
              <a:rPr lang="en-US" altLang="ja-JP" sz="2000" b="1" u="sng" dirty="0" smtClean="0">
                <a:solidFill>
                  <a:srgbClr val="FF0000"/>
                </a:solidFill>
              </a:rPr>
              <a:t>12</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5757987"/>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700"/>
              </a:lnSpc>
              <a:defRPr/>
            </a:pPr>
            <a:r>
              <a:rPr lang="ja-JP" altLang="en-US" b="1" dirty="0"/>
              <a:t>○　</a:t>
            </a:r>
            <a:r>
              <a:rPr lang="ja-JP" altLang="en-US" b="1" dirty="0" smtClean="0"/>
              <a:t>早期のワクチン接種（</a:t>
            </a:r>
            <a:r>
              <a:rPr lang="ja-JP" altLang="en-US" b="1" dirty="0" smtClean="0">
                <a:solidFill>
                  <a:srgbClr val="FF0000"/>
                </a:solidFill>
              </a:rPr>
              <a:t>オミクロン</a:t>
            </a:r>
            <a:r>
              <a:rPr lang="ja-JP" altLang="en-US" b="1" dirty="0">
                <a:solidFill>
                  <a:srgbClr val="FF0000"/>
                </a:solidFill>
              </a:rPr>
              <a:t>株対応ワクチンの</a:t>
            </a:r>
            <a:r>
              <a:rPr lang="ja-JP" altLang="en-US" b="1" dirty="0" smtClean="0">
                <a:solidFill>
                  <a:srgbClr val="FF0000"/>
                </a:solidFill>
              </a:rPr>
              <a:t>接種・５</a:t>
            </a:r>
            <a:r>
              <a:rPr lang="ja-JP" altLang="en-US" b="1" dirty="0">
                <a:solidFill>
                  <a:srgbClr val="FF0000"/>
                </a:solidFill>
              </a:rPr>
              <a:t>～</a:t>
            </a:r>
            <a:r>
              <a:rPr lang="en-US" altLang="ja-JP" b="1" dirty="0">
                <a:solidFill>
                  <a:srgbClr val="FF0000"/>
                </a:solidFill>
              </a:rPr>
              <a:t>11</a:t>
            </a:r>
            <a:r>
              <a:rPr lang="ja-JP" altLang="en-US" b="1" dirty="0">
                <a:solidFill>
                  <a:srgbClr val="FF0000"/>
                </a:solidFill>
              </a:rPr>
              <a:t>歳の子どものワクチン</a:t>
            </a:r>
            <a:r>
              <a:rPr lang="ja-JP" altLang="en-US" b="1" dirty="0" smtClean="0">
                <a:solidFill>
                  <a:srgbClr val="FF0000"/>
                </a:solidFill>
              </a:rPr>
              <a:t>接種を含む</a:t>
            </a:r>
            <a:r>
              <a:rPr lang="ja-JP" altLang="en-US" b="1" dirty="0" smtClean="0"/>
              <a:t>）を</a:t>
            </a:r>
            <a:endParaRPr lang="en-US" altLang="ja-JP" b="1" dirty="0" smtClean="0"/>
          </a:p>
          <a:p>
            <a:pPr>
              <a:lnSpc>
                <a:spcPts val="1700"/>
              </a:lnSpc>
              <a:defRPr/>
            </a:pPr>
            <a:r>
              <a:rPr lang="ja-JP" altLang="en-US" b="1" dirty="0" smtClean="0"/>
              <a:t>　　検討すること</a:t>
            </a:r>
            <a:r>
              <a:rPr lang="ja-JP" altLang="en-US" sz="1400" b="1" dirty="0"/>
              <a:t>（</a:t>
            </a:r>
            <a:r>
              <a:rPr lang="ja-JP" altLang="en-US" sz="1400" dirty="0"/>
              <a:t>法に基づかない働きかけ）</a:t>
            </a:r>
            <a:endParaRPr lang="en-US" altLang="ja-JP" sz="1400" dirty="0"/>
          </a:p>
          <a:p>
            <a:pPr>
              <a:lnSpc>
                <a:spcPts val="1200"/>
              </a:lnSpc>
              <a:defRPr/>
            </a:pPr>
            <a:endParaRPr lang="en-US" altLang="ja-JP" sz="800" b="1" dirty="0" smtClean="0"/>
          </a:p>
          <a:p>
            <a:pPr>
              <a:lnSpc>
                <a:spcPts val="1700"/>
              </a:lnSpc>
              <a:defRPr/>
            </a:pPr>
            <a:r>
              <a:rPr lang="ja-JP" altLang="en-US" b="1" dirty="0" smtClean="0"/>
              <a:t>○　</a:t>
            </a:r>
            <a:r>
              <a:rPr lang="ja-JP" altLang="en-US" b="1" dirty="0" smtClean="0">
                <a:solidFill>
                  <a:srgbClr val="FF0000"/>
                </a:solidFill>
              </a:rPr>
              <a:t>新型コロナウイルスと季節性インフルエンザとの同時流行に備え、高齢者等</a:t>
            </a:r>
            <a:r>
              <a:rPr lang="en-US" altLang="ja-JP" sz="1400" b="1" dirty="0" smtClean="0">
                <a:solidFill>
                  <a:srgbClr val="FF0000"/>
                </a:solidFill>
              </a:rPr>
              <a:t>※1</a:t>
            </a:r>
            <a:r>
              <a:rPr lang="ja-JP" altLang="en-US" b="1" dirty="0" smtClean="0">
                <a:solidFill>
                  <a:srgbClr val="FF0000"/>
                </a:solidFill>
              </a:rPr>
              <a:t>はインフルエンザワクチン</a:t>
            </a:r>
            <a:endParaRPr lang="en-US" altLang="ja-JP" b="1" dirty="0" smtClean="0">
              <a:solidFill>
                <a:srgbClr val="FF0000"/>
              </a:solidFill>
            </a:endParaRPr>
          </a:p>
          <a:p>
            <a:pPr>
              <a:lnSpc>
                <a:spcPts val="1700"/>
              </a:lnSpc>
              <a:defRPr/>
            </a:pPr>
            <a:r>
              <a:rPr lang="ja-JP" altLang="en-US" b="1" dirty="0" smtClean="0">
                <a:solidFill>
                  <a:srgbClr val="FF0000"/>
                </a:solidFill>
              </a:rPr>
              <a:t>　　接種を検討すること</a:t>
            </a:r>
            <a:r>
              <a:rPr lang="ja-JP" altLang="en-US" sz="1400" b="1" dirty="0" smtClean="0">
                <a:solidFill>
                  <a:srgbClr val="FF0000"/>
                </a:solidFill>
              </a:rPr>
              <a:t>（</a:t>
            </a:r>
            <a:r>
              <a:rPr lang="ja-JP" altLang="en-US" sz="1400" dirty="0" smtClean="0">
                <a:solidFill>
                  <a:srgbClr val="FF0000"/>
                </a:solidFill>
              </a:rPr>
              <a:t>法に基づかない働きかけ）　</a:t>
            </a:r>
            <a:r>
              <a:rPr lang="en-US" altLang="ja-JP" sz="1200" dirty="0" smtClean="0">
                <a:solidFill>
                  <a:srgbClr val="FF0000"/>
                </a:solidFill>
              </a:rPr>
              <a:t>※</a:t>
            </a:r>
            <a:r>
              <a:rPr lang="ja-JP" altLang="en-US" sz="1200" dirty="0" smtClean="0">
                <a:solidFill>
                  <a:srgbClr val="FF0000"/>
                </a:solidFill>
              </a:rPr>
              <a:t>１　予防接種法に基づく定期接種の対象者</a:t>
            </a:r>
            <a:endParaRPr lang="en-US" altLang="ja-JP" b="1" dirty="0" smtClean="0"/>
          </a:p>
          <a:p>
            <a:pPr lvl="0">
              <a:defRPr/>
            </a:pPr>
            <a:endParaRPr lang="en-US" altLang="ja-JP" b="1" dirty="0" smtClean="0"/>
          </a:p>
          <a:p>
            <a:pPr lvl="0">
              <a:defRPr/>
            </a:pPr>
            <a:r>
              <a:rPr lang="ja-JP" altLang="en-US" b="1" dirty="0" smtClean="0"/>
              <a:t>○</a:t>
            </a:r>
            <a:r>
              <a:rPr lang="ja-JP" altLang="en-US" b="1" dirty="0"/>
              <a:t>　</a:t>
            </a:r>
            <a:r>
              <a:rPr lang="ja-JP" altLang="en-US" dirty="0"/>
              <a:t>高齢者の命と健康を守るため、高齢者</a:t>
            </a:r>
            <a:r>
              <a:rPr lang="en-US" altLang="ja-JP" sz="1400" dirty="0" smtClean="0"/>
              <a:t>※2</a:t>
            </a:r>
            <a:r>
              <a:rPr lang="ja-JP" altLang="en-US" dirty="0" smtClean="0"/>
              <a:t>及び</a:t>
            </a:r>
            <a:r>
              <a:rPr lang="ja-JP" altLang="en-US" dirty="0"/>
              <a:t>同居家族等日常的に接する方は、感染リスクが高い場所への</a:t>
            </a:r>
          </a:p>
          <a:p>
            <a:pPr lvl="0">
              <a:defRPr/>
            </a:pPr>
            <a:r>
              <a:rPr lang="ja-JP" altLang="en-US" dirty="0"/>
              <a:t>　　外出・移動を控えること　</a:t>
            </a:r>
            <a:r>
              <a:rPr lang="ja-JP" altLang="en-US" dirty="0" smtClean="0"/>
              <a:t>　　　</a:t>
            </a:r>
            <a:r>
              <a:rPr lang="ja-JP" altLang="en-US" sz="1400" dirty="0"/>
              <a:t>　</a:t>
            </a:r>
            <a:r>
              <a:rPr lang="en-US" altLang="ja-JP" sz="1200" dirty="0" smtClean="0"/>
              <a:t>※2</a:t>
            </a:r>
            <a:r>
              <a:rPr lang="ja-JP" altLang="en-US" sz="1200" dirty="0" smtClean="0"/>
              <a:t>　基礎</a:t>
            </a:r>
            <a:r>
              <a:rPr lang="ja-JP" altLang="en-US" sz="1200" dirty="0"/>
              <a:t>疾患のある方などの重症化リスクの高い方を</a:t>
            </a:r>
            <a:r>
              <a:rPr lang="ja-JP" altLang="en-US" sz="1200" dirty="0" smtClean="0"/>
              <a:t>含む</a:t>
            </a:r>
            <a:endParaRPr lang="en-US" altLang="ja-JP" sz="1200" dirty="0" smtClean="0"/>
          </a:p>
          <a:p>
            <a:pPr lvl="0">
              <a:lnSpc>
                <a:spcPts val="1200"/>
              </a:lnSpc>
              <a:defRPr/>
            </a:pPr>
            <a:endParaRPr lang="en-US" altLang="ja-JP" dirty="0"/>
          </a:p>
          <a:p>
            <a:pPr lvl="0">
              <a:lnSpc>
                <a:spcPts val="2100"/>
              </a:lnSpc>
              <a:defRPr/>
            </a:pPr>
            <a:r>
              <a:rPr lang="ja-JP" altLang="en-US" dirty="0" smtClean="0"/>
              <a:t>○　</a:t>
            </a:r>
            <a:r>
              <a:rPr lang="ja-JP" altLang="en-US" dirty="0"/>
              <a:t>高齢者施設での面会時は、感染防止対策を徹底すること</a:t>
            </a:r>
            <a:r>
              <a:rPr lang="en-US" altLang="ja-JP" dirty="0"/>
              <a:t>(</a:t>
            </a:r>
            <a:r>
              <a:rPr lang="ja-JP" altLang="en-US" dirty="0"/>
              <a:t>オンラインでの面会など高齢者との接触を</a:t>
            </a:r>
            <a:r>
              <a:rPr lang="ja-JP" altLang="en-US" dirty="0" smtClean="0"/>
              <a:t>行</a:t>
            </a:r>
            <a:endParaRPr lang="en-US" altLang="ja-JP" dirty="0" smtClean="0"/>
          </a:p>
          <a:p>
            <a:pPr lvl="0">
              <a:lnSpc>
                <a:spcPts val="2100"/>
              </a:lnSpc>
              <a:defRPr/>
            </a:pPr>
            <a:r>
              <a:rPr lang="ja-JP" altLang="en-US" dirty="0" smtClean="0"/>
              <a:t>　　</a:t>
            </a:r>
            <a:r>
              <a:rPr lang="ja-JP" altLang="en-US" dirty="0" err="1" smtClean="0"/>
              <a:t>わ</a:t>
            </a:r>
            <a:r>
              <a:rPr lang="ja-JP" altLang="en-US" dirty="0" smtClean="0"/>
              <a:t>ない方法も検討すること）</a:t>
            </a:r>
            <a:endParaRPr lang="en-US" altLang="ja-JP" dirty="0" smtClean="0"/>
          </a:p>
          <a:p>
            <a:pPr lvl="0">
              <a:lnSpc>
                <a:spcPts val="1200"/>
              </a:lnSpc>
              <a:defRPr/>
            </a:pPr>
            <a:endParaRPr lang="en-US" altLang="ja-JP" dirty="0" smtClean="0"/>
          </a:p>
          <a:p>
            <a:pPr lvl="0">
              <a:lnSpc>
                <a:spcPts val="2000"/>
              </a:lnSpc>
              <a:defRPr/>
            </a:pPr>
            <a:r>
              <a:rPr lang="ja-JP" altLang="en-US" dirty="0" smtClean="0"/>
              <a:t>○</a:t>
            </a:r>
            <a:r>
              <a:rPr lang="ja-JP" altLang="en-US" dirty="0"/>
              <a:t>　感染対策が徹底されていない飲食店等の利用を控えること</a:t>
            </a:r>
          </a:p>
          <a:p>
            <a:pPr lvl="0">
              <a:lnSpc>
                <a:spcPts val="1200"/>
              </a:lnSpc>
              <a:defRPr/>
            </a:pPr>
            <a:endParaRPr lang="ja-JP" altLang="en-US" dirty="0"/>
          </a:p>
          <a:p>
            <a:pPr lvl="0">
              <a:lnSpc>
                <a:spcPts val="2000"/>
              </a:lnSpc>
              <a:defRPr/>
            </a:pPr>
            <a:r>
              <a:rPr lang="ja-JP" altLang="en-US" dirty="0"/>
              <a:t>○　旅行等、都道府県間の移動は、感染防止対策を徹底するとともに、移動先での感染リスクの高い</a:t>
            </a:r>
          </a:p>
          <a:p>
            <a:pPr lvl="0">
              <a:lnSpc>
                <a:spcPts val="2000"/>
              </a:lnSpc>
              <a:defRPr/>
            </a:pPr>
            <a:r>
              <a:rPr lang="ja-JP" altLang="en-US" dirty="0"/>
              <a:t>　　行動を控える</a:t>
            </a:r>
            <a:r>
              <a:rPr lang="ja-JP" altLang="en-US" dirty="0" smtClean="0"/>
              <a:t>こと</a:t>
            </a:r>
            <a:endParaRPr lang="en-US" altLang="ja-JP"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smtClean="0"/>
              <a:t>※2</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※3</a:t>
            </a:r>
            <a:r>
              <a:rPr lang="ja-JP" altLang="en-US" dirty="0" smtClean="0"/>
              <a:t>の徹底　 </a:t>
            </a:r>
            <a:r>
              <a:rPr lang="en-US" altLang="ja-JP" sz="1200" spc="-150" dirty="0" smtClean="0"/>
              <a:t>※3</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8" y="878756"/>
            <a:ext cx="11635199" cy="16324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39889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a:t>
            </a:r>
            <a:r>
              <a:rPr lang="ja-JP" altLang="en-US" b="1" dirty="0" smtClean="0">
                <a:solidFill>
                  <a:srgbClr val="FF0000"/>
                </a:solidFill>
              </a:rPr>
              <a:t>促進</a:t>
            </a:r>
            <a:r>
              <a:rPr lang="ja-JP" altLang="en-US" b="1" dirty="0" smtClean="0"/>
              <a:t>すること</a:t>
            </a:r>
            <a:endParaRPr lang="en-US" altLang="ja-JP" b="1" dirty="0" smtClean="0"/>
          </a:p>
        </p:txBody>
      </p:sp>
      <p:sp>
        <p:nvSpPr>
          <p:cNvPr id="9" name="正方形/長方形 8"/>
          <p:cNvSpPr/>
          <p:nvPr/>
        </p:nvSpPr>
        <p:spPr>
          <a:xfrm>
            <a:off x="340249" y="2798168"/>
            <a:ext cx="11511345" cy="60930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2933373"/>
            <a:ext cx="11219737" cy="2849498"/>
          </a:xfrm>
          <a:prstGeom prst="rect">
            <a:avLst/>
          </a:prstGeom>
        </p:spPr>
        <p:txBody>
          <a:bodyPr wrap="square">
            <a:spAutoFit/>
          </a:bodyPr>
          <a:lstStyle/>
          <a:p>
            <a:pPr marL="285750" indent="-285750">
              <a:lnSpc>
                <a:spcPts val="2500"/>
              </a:lnSpc>
              <a:buFont typeface="游ゴシック" panose="020B0400000000000000" pitchFamily="50" charset="-128"/>
              <a:buChar char="○"/>
              <a:defRPr/>
            </a:pPr>
            <a:r>
              <a:rPr lang="ja-JP" altLang="en-US" b="1" dirty="0" smtClean="0"/>
              <a:t>早期のワクチン接種に協力すること</a:t>
            </a:r>
            <a:endParaRPr lang="en-US" altLang="ja-JP" b="1" dirty="0"/>
          </a:p>
          <a:p>
            <a:pPr marL="285750" indent="-285750">
              <a:lnSpc>
                <a:spcPts val="1500"/>
              </a:lnSpc>
              <a:buFont typeface="游ゴシック" panose="020B0400000000000000" pitchFamily="50" charset="-128"/>
              <a:buChar char="○"/>
              <a:defRPr/>
            </a:pPr>
            <a:endParaRPr lang="en-US" altLang="ja-JP" b="1" dirty="0"/>
          </a:p>
          <a:p>
            <a:pPr marL="285750" indent="-285750">
              <a:lnSpc>
                <a:spcPts val="2500"/>
              </a:lnSpc>
              <a:buFont typeface="游ゴシック" panose="020B0400000000000000" pitchFamily="50" charset="-128"/>
              <a:buChar char="○"/>
              <a:defRPr/>
            </a:pPr>
            <a:r>
              <a:rPr lang="ja-JP" altLang="en-US" dirty="0" smtClean="0"/>
              <a:t>面会時を含め、施設での感染防止対策を徹底すること</a:t>
            </a:r>
            <a:r>
              <a:rPr lang="en-US" altLang="ja-JP" dirty="0" smtClean="0"/>
              <a:t>(</a:t>
            </a:r>
            <a:r>
              <a:rPr lang="ja-JP" altLang="en-US" dirty="0" smtClean="0"/>
              <a:t>オンラインでの面会など高齢者との接触を行わない方法も検討すること）</a:t>
            </a:r>
            <a:endParaRPr lang="en-US" altLang="ja-JP" dirty="0" smtClean="0"/>
          </a:p>
          <a:p>
            <a:pPr marL="285750" indent="-285750">
              <a:lnSpc>
                <a:spcPts val="1500"/>
              </a:lnSpc>
              <a:buFont typeface="游ゴシック" panose="020B0400000000000000" pitchFamily="50" charset="-128"/>
              <a:buChar char="○"/>
              <a:defRPr/>
            </a:pPr>
            <a:endParaRPr lang="en-US" altLang="ja-JP" dirty="0"/>
          </a:p>
          <a:p>
            <a:pPr marL="285750" indent="-285750">
              <a:lnSpc>
                <a:spcPts val="20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500"/>
              </a:lnSpc>
              <a:defRPr/>
            </a:pPr>
            <a:endParaRPr lang="en-US" altLang="ja-JP" dirty="0"/>
          </a:p>
          <a:p>
            <a:pPr marL="285750" indent="-285750">
              <a:lnSpc>
                <a:spcPts val="2000"/>
              </a:lnSpc>
              <a:buFont typeface="游ゴシック" panose="020B0400000000000000" pitchFamily="50" charset="-128"/>
              <a:buChar char="○"/>
              <a:defRPr/>
            </a:pPr>
            <a:r>
              <a:rPr lang="ja-JP" altLang="en-US" dirty="0" smtClean="0"/>
              <a:t>施設における基本的な感染防止対策を強化・徹底すること</a:t>
            </a:r>
            <a:endParaRPr lang="en-US" altLang="ja-JP" dirty="0" smtClean="0"/>
          </a:p>
          <a:p>
            <a:pPr>
              <a:lnSpc>
                <a:spcPts val="1500"/>
              </a:lnSpc>
              <a:defRPr/>
            </a:pPr>
            <a:endParaRPr lang="en-US" altLang="ja-JP" dirty="0" smtClean="0"/>
          </a:p>
          <a:p>
            <a:pPr marL="285750" indent="-285750">
              <a:lnSpc>
                <a:spcPts val="20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890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b="1"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indent="-342900">
              <a:lnSpc>
                <a:spcPts val="2000"/>
              </a:lnSpc>
              <a:buFont typeface="游ゴシック" panose="020B0400000000000000" pitchFamily="50" charset="-128"/>
              <a:buChar char="○"/>
              <a:defRPr/>
            </a:pPr>
            <a:r>
              <a:rPr lang="ja-JP" altLang="en-US" dirty="0"/>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8603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628925"/>
          </a:xfrm>
          <a:prstGeom prst="rect">
            <a:avLst/>
          </a:prstGeom>
        </p:spPr>
        <p:txBody>
          <a:bodyPr wrap="square">
            <a:spAutoFit/>
          </a:bodyPr>
          <a:lstStyle/>
          <a:p>
            <a:pPr>
              <a:lnSpc>
                <a:spcPts val="2000"/>
              </a:lnSpc>
              <a:defRPr/>
            </a:pPr>
            <a:r>
              <a:rPr lang="ja-JP" altLang="en-US" b="1" dirty="0"/>
              <a:t>○　</a:t>
            </a:r>
            <a:r>
              <a:rPr lang="ja-JP" altLang="en-US" b="1" dirty="0" smtClean="0"/>
              <a:t>早期のワクチン接種</a:t>
            </a:r>
            <a:r>
              <a:rPr lang="ja-JP" altLang="en-US" b="1" dirty="0" smtClean="0">
                <a:solidFill>
                  <a:srgbClr val="FF0000"/>
                </a:solidFill>
              </a:rPr>
              <a:t>（オミクロン株対応</a:t>
            </a:r>
            <a:r>
              <a:rPr lang="ja-JP" altLang="en-US" b="1" dirty="0">
                <a:solidFill>
                  <a:srgbClr val="FF0000"/>
                </a:solidFill>
              </a:rPr>
              <a:t>ワクチンの接種を</a:t>
            </a:r>
            <a:r>
              <a:rPr lang="ja-JP" altLang="en-US" b="1" dirty="0" smtClean="0">
                <a:solidFill>
                  <a:srgbClr val="FF0000"/>
                </a:solidFill>
              </a:rPr>
              <a:t>含む）</a:t>
            </a:r>
            <a:r>
              <a:rPr lang="ja-JP" altLang="en-US" b="1" dirty="0" smtClean="0"/>
              <a:t>を</a:t>
            </a:r>
            <a:r>
              <a:rPr lang="ja-JP" altLang="en-US" b="1" dirty="0"/>
              <a:t>検討するよう周知徹底する</a:t>
            </a:r>
            <a:r>
              <a:rPr lang="ja-JP" altLang="en-US" b="1" dirty="0" smtClean="0"/>
              <a:t>こと</a:t>
            </a:r>
            <a:endParaRPr lang="en-US" altLang="ja-JP" b="1" dirty="0" smtClean="0"/>
          </a:p>
          <a:p>
            <a:pPr>
              <a:lnSpc>
                <a:spcPts val="20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endParaRPr lang="en-US" altLang="ja-JP" sz="1400" dirty="0"/>
          </a:p>
          <a:p>
            <a:pPr>
              <a:lnSpc>
                <a:spcPts val="2000"/>
              </a:lnSpc>
              <a:defRPr/>
            </a:pPr>
            <a:endParaRPr lang="en-US" altLang="ja-JP" dirty="0"/>
          </a:p>
          <a:p>
            <a:pPr>
              <a:lnSpc>
                <a:spcPts val="20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300"/>
              </a:lnSpc>
              <a:defRPr/>
            </a:pPr>
            <a:endParaRPr lang="en-US" altLang="ja-JP" dirty="0" smtClean="0"/>
          </a:p>
          <a:p>
            <a:pPr>
              <a:lnSpc>
                <a:spcPts val="2000"/>
              </a:lnSpc>
              <a:defRPr/>
            </a:pPr>
            <a:r>
              <a:rPr lang="ja-JP" altLang="en-US" dirty="0"/>
              <a:t>○　療養</a:t>
            </a:r>
            <a:r>
              <a:rPr lang="ja-JP" altLang="en-US" dirty="0" smtClean="0"/>
              <a:t>証明・陰性証明の</a:t>
            </a:r>
            <a:r>
              <a:rPr lang="ja-JP" altLang="en-US" dirty="0"/>
              <a:t>提出を求めない</a:t>
            </a:r>
            <a:r>
              <a:rPr lang="ja-JP" altLang="en-US" dirty="0" smtClean="0"/>
              <a:t>こと</a:t>
            </a: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3778228"/>
            <a:ext cx="11859992" cy="2967479"/>
          </a:xfrm>
          <a:prstGeom prst="rect">
            <a:avLst/>
          </a:prstGeom>
        </p:spPr>
        <p:txBody>
          <a:bodyPr wrap="square">
            <a:spAutoFit/>
          </a:bodyPr>
          <a:lstStyle/>
          <a:p>
            <a:pPr>
              <a:lnSpc>
                <a:spcPts val="1500"/>
              </a:lnSpc>
              <a:defRPr/>
            </a:pPr>
            <a:r>
              <a:rPr lang="ja-JP" altLang="en-US" b="1" dirty="0"/>
              <a:t>○　</a:t>
            </a:r>
            <a:r>
              <a:rPr lang="ja-JP" altLang="en-US" b="1" dirty="0" smtClean="0"/>
              <a:t>早期</a:t>
            </a:r>
            <a:r>
              <a:rPr lang="ja-JP" altLang="en-US" b="1" dirty="0"/>
              <a:t>のワクチン接種</a:t>
            </a:r>
            <a:r>
              <a:rPr lang="ja-JP" altLang="en-US" b="1" dirty="0">
                <a:solidFill>
                  <a:srgbClr val="FF0000"/>
                </a:solidFill>
              </a:rPr>
              <a:t>（オミクロン株</a:t>
            </a:r>
            <a:r>
              <a:rPr lang="ja-JP" altLang="en-US" b="1" dirty="0" smtClean="0">
                <a:solidFill>
                  <a:srgbClr val="FF0000"/>
                </a:solidFill>
              </a:rPr>
              <a:t>対応</a:t>
            </a:r>
            <a:r>
              <a:rPr lang="ja-JP" altLang="en-US" b="1" dirty="0">
                <a:solidFill>
                  <a:srgbClr val="FF0000"/>
                </a:solidFill>
              </a:rPr>
              <a:t>ワクチンの接種を含む）</a:t>
            </a:r>
            <a:r>
              <a:rPr lang="ja-JP" altLang="en-US" b="1" dirty="0"/>
              <a:t>を検討するよう周知徹底する</a:t>
            </a:r>
            <a:r>
              <a:rPr lang="ja-JP" altLang="en-US" b="1" dirty="0" smtClean="0"/>
              <a:t>こと</a:t>
            </a:r>
            <a:endParaRPr lang="en-US" altLang="ja-JP" b="1" dirty="0" smtClean="0"/>
          </a:p>
          <a:p>
            <a:pPr>
              <a:lnSpc>
                <a:spcPts val="1500"/>
              </a:lnSpc>
              <a:defRPr/>
            </a:pPr>
            <a:r>
              <a:rPr lang="ja-JP" altLang="en-US" sz="1400" b="1" dirty="0"/>
              <a:t>　</a:t>
            </a:r>
            <a:r>
              <a:rPr lang="ja-JP" altLang="en-US" sz="1400" b="1" dirty="0" smtClean="0"/>
              <a:t>　 </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305067"/>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690795"/>
            <a:ext cx="11806900" cy="6220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５　</a:t>
            </a:r>
            <a:r>
              <a:rPr lang="ja-JP" altLang="en-US" sz="1400" b="1" spc="-100" dirty="0" smtClean="0"/>
              <a:t>同一イベントにおいて、「大声あり」、「大声なし」のエリアを明確に区分して開催する場合、それぞれ</a:t>
            </a:r>
            <a:r>
              <a:rPr lang="en-US" altLang="ja-JP" sz="1400" b="1" spc="-100" dirty="0" smtClean="0"/>
              <a:t>50</a:t>
            </a:r>
            <a:r>
              <a:rPr lang="ja-JP" altLang="en-US" sz="1400" b="1" spc="-100" dirty="0" smtClean="0"/>
              <a:t>％（大声あり）、</a:t>
            </a:r>
            <a:r>
              <a:rPr lang="en-US" altLang="ja-JP" sz="1400" b="1" spc="-100" dirty="0" smtClean="0"/>
              <a:t>100</a:t>
            </a:r>
            <a:r>
              <a:rPr lang="ja-JP" altLang="en-US" sz="1400" b="1" spc="-100" dirty="0" smtClean="0"/>
              <a:t>％（大声なし）</a:t>
            </a:r>
            <a:endParaRPr kumimoji="1" lang="en-US" altLang="ja-JP" sz="1400" b="1" spc="-100"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24653164"/>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４　</a:t>
                      </a:r>
                      <a:r>
                        <a:rPr kumimoji="1" lang="en-US" altLang="ja-JP" sz="1400" b="1" strike="noStrike" dirty="0" smtClean="0">
                          <a:solidFill>
                            <a:schemeClr val="tx1"/>
                          </a:solidFill>
                        </a:rPr>
                        <a:t>※</a:t>
                      </a:r>
                      <a:r>
                        <a:rPr kumimoji="1" lang="ja-JP" altLang="en-US" sz="1400" b="1" strike="noStrike" dirty="0" smtClean="0">
                          <a:solidFill>
                            <a:schemeClr val="tx1"/>
                          </a:solidFill>
                        </a:rPr>
                        <a:t>５</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solidFill>
                            <a:schemeClr val="tx1"/>
                          </a:solidFill>
                        </a:rPr>
                        <a:t>50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５　</a:t>
                      </a:r>
                      <a:r>
                        <a:rPr kumimoji="1" lang="en-US" altLang="ja-JP" sz="1400" b="1" strike="noStrike" dirty="0" smtClean="0">
                          <a:solidFill>
                            <a:schemeClr val="tx1"/>
                          </a:solidFill>
                        </a:rPr>
                        <a:t>※</a:t>
                      </a:r>
                      <a:r>
                        <a:rPr kumimoji="1" lang="ja-JP" altLang="en-US" sz="1400" b="1" strike="noStrike" dirty="0" smtClean="0">
                          <a:solidFill>
                            <a:schemeClr val="tx1"/>
                          </a:solidFill>
                        </a:rPr>
                        <a:t>６</a:t>
                      </a:r>
                      <a:endParaRPr kumimoji="1" lang="en-US" altLang="ja-JP" sz="1400" b="1" strike="no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11292</TotalTime>
  <Words>2458</Words>
  <Application>Microsoft Office PowerPoint</Application>
  <PresentationFormat>ワイド画面</PresentationFormat>
  <Paragraphs>239</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922</cp:revision>
  <cp:lastPrinted>2022-10-06T01:25:52Z</cp:lastPrinted>
  <dcterms:created xsi:type="dcterms:W3CDTF">2020-04-06T02:06:27Z</dcterms:created>
  <dcterms:modified xsi:type="dcterms:W3CDTF">2022-10-11T01:05:42Z</dcterms:modified>
</cp:coreProperties>
</file>