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4784B-4165-412C-BCA6-5055F03D0D8E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18D9-2342-4DFE-855D-59E7E84CF2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47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8113" y="1350963"/>
            <a:ext cx="6480175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371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82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6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6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2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1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7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6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1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6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14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38D1B-861A-46EF-9B3B-082C662D3605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8DB2C-F5BB-42C1-8CEB-39A9E7D83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2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192759" y="4220041"/>
            <a:ext cx="11760251" cy="21852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B28B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日に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警戒（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）」解除</a:t>
            </a:r>
            <a:r>
              <a:rPr lang="ja-JP" altLang="en-US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の目安に到達。</a:t>
            </a:r>
            <a:r>
              <a:rPr lang="zh-TW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の前週増加比は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を下回った状態が続いており、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当面の間、病床使用率は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％を下回る状態が続くと考えられる。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よって、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警戒（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）」から「警戒解除（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緑信号</a:t>
            </a:r>
            <a:r>
              <a:rPr lang="ja-JP" altLang="en-US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）」に移行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適用日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月１１日）</a:t>
            </a:r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○今後、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新規陽性者数が再び増加傾向となり、「警戒（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）」の目安に到達する場合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や、病床使用率等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が「警戒」の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目安に到達して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いない場合においても、感染規模や感染拡大の速度・機会の状況を踏まえ、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今後の医療提供体制へ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b="1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負担が想定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される場合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は、専門家の意見を聴取したうえで、対策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本部会議において、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「警戒（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）」への移行を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決定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する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-14294"/>
            <a:ext cx="12192000" cy="471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大阪モデル「警戒解除」への移行（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緑信号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点灯）について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38636" y="521328"/>
            <a:ext cx="11914377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日第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回対策本部会議決定事項（修正「大阪モデル」について）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ステージ移行については、指標の目安の到達状況を踏まえつつ、感染状況や医療提供体制の状況、感染拡大の契機も十分に考慮し、専門家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の意見を聴取したうえで、対策本部会議で決定する。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415333-E2E2-1CE2-E9C5-E0A3720AC77F}"/>
              </a:ext>
            </a:extLst>
          </p:cNvPr>
          <p:cNvSpPr txBox="1"/>
          <p:nvPr/>
        </p:nvSpPr>
        <p:spPr>
          <a:xfrm>
            <a:off x="38637" y="1435106"/>
            <a:ext cx="454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大阪モデルの状況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70FF45-77DB-7592-AC16-D42DB088D1EE}"/>
              </a:ext>
            </a:extLst>
          </p:cNvPr>
          <p:cNvSpPr txBox="1"/>
          <p:nvPr/>
        </p:nvSpPr>
        <p:spPr>
          <a:xfrm>
            <a:off x="38637" y="1737137"/>
            <a:ext cx="12096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日に「警戒（黄信号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）」解除の目安に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到達。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0B012B76-207D-4426-B28D-1CFF37206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18399"/>
              </p:ext>
            </p:extLst>
          </p:nvPr>
        </p:nvGraphicFramePr>
        <p:xfrm>
          <a:off x="192759" y="2084829"/>
          <a:ext cx="11773129" cy="14073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0058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2882214">
                  <a:extLst>
                    <a:ext uri="{9D8B030D-6E8A-4147-A177-3AD203B41FA5}">
                      <a16:colId xmlns:a16="http://schemas.microsoft.com/office/drawing/2014/main" val="787299303"/>
                    </a:ext>
                  </a:extLst>
                </a:gridCol>
                <a:gridCol w="901521">
                  <a:extLst>
                    <a:ext uri="{9D8B030D-6E8A-4147-A177-3AD203B41FA5}">
                      <a16:colId xmlns:a16="http://schemas.microsoft.com/office/drawing/2014/main" val="3675793976"/>
                    </a:ext>
                  </a:extLst>
                </a:gridCol>
                <a:gridCol w="923679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894617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894620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894617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926009">
                  <a:extLst>
                    <a:ext uri="{9D8B030D-6E8A-4147-A177-3AD203B41FA5}">
                      <a16:colId xmlns:a16="http://schemas.microsoft.com/office/drawing/2014/main" val="3539534171"/>
                    </a:ext>
                  </a:extLst>
                </a:gridCol>
                <a:gridCol w="961664">
                  <a:extLst>
                    <a:ext uri="{9D8B030D-6E8A-4147-A177-3AD203B41FA5}">
                      <a16:colId xmlns:a16="http://schemas.microsoft.com/office/drawing/2014/main" val="3816641238"/>
                    </a:ext>
                  </a:extLst>
                </a:gridCol>
                <a:gridCol w="894130">
                  <a:extLst>
                    <a:ext uri="{9D8B030D-6E8A-4147-A177-3AD203B41FA5}">
                      <a16:colId xmlns:a16="http://schemas.microsoft.com/office/drawing/2014/main" val="131256829"/>
                    </a:ext>
                  </a:extLst>
                </a:gridCol>
              </a:tblGrid>
              <a:tr h="387916">
                <a:tc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警戒解除の目安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10/3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10/4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10/5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10/6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10/7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10/8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10/9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10/10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965560344"/>
                  </a:ext>
                </a:extLst>
              </a:tr>
              <a:tr h="37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 </a:t>
                      </a:r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21.2%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20.0%</a:t>
                      </a: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19.95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19.2%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18.7</a:t>
                      </a: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17.9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16.9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17.3%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17.4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429911775"/>
                  </a:ext>
                </a:extLst>
              </a:tr>
              <a:tr h="3002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</a:t>
                      </a:r>
                      <a:r>
                        <a:rPr lang="en-US" altLang="ja-JP" sz="13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1</a:t>
                      </a:r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4.7%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4.0%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4.2%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4.0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4.0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3.4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3.4%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3.4%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757030717"/>
                  </a:ext>
                </a:extLst>
              </a:tr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上記全てが目安に達した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場合　緑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4390910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B012B76-207D-4426-B28D-1CFF37206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34193"/>
              </p:ext>
            </p:extLst>
          </p:nvPr>
        </p:nvGraphicFramePr>
        <p:xfrm>
          <a:off x="192759" y="3605841"/>
          <a:ext cx="11760251" cy="3457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82272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901521">
                  <a:extLst>
                    <a:ext uri="{9D8B030D-6E8A-4147-A177-3AD203B41FA5}">
                      <a16:colId xmlns:a16="http://schemas.microsoft.com/office/drawing/2014/main" val="66645505"/>
                    </a:ext>
                  </a:extLst>
                </a:gridCol>
                <a:gridCol w="906135">
                  <a:extLst>
                    <a:ext uri="{9D8B030D-6E8A-4147-A177-3AD203B41FA5}">
                      <a16:colId xmlns:a16="http://schemas.microsoft.com/office/drawing/2014/main" val="3675793976"/>
                    </a:ext>
                  </a:extLst>
                </a:gridCol>
                <a:gridCol w="928047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887104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941696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932744">
                  <a:extLst>
                    <a:ext uri="{9D8B030D-6E8A-4147-A177-3AD203B41FA5}">
                      <a16:colId xmlns:a16="http://schemas.microsoft.com/office/drawing/2014/main" val="3539534171"/>
                    </a:ext>
                  </a:extLst>
                </a:gridCol>
                <a:gridCol w="893627">
                  <a:extLst>
                    <a:ext uri="{9D8B030D-6E8A-4147-A177-3AD203B41FA5}">
                      <a16:colId xmlns:a16="http://schemas.microsoft.com/office/drawing/2014/main" val="3816641238"/>
                    </a:ext>
                  </a:extLst>
                </a:gridCol>
              </a:tblGrid>
              <a:tr h="3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（参考）新規陽性者数の前週増加比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0.62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0.59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0.66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0.71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0.76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0.72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0.77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CE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0.82</a:t>
                      </a:r>
                      <a:endParaRPr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rgbClr val="FCE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099740"/>
                  </a:ext>
                </a:extLst>
              </a:tr>
            </a:tbl>
          </a:graphicData>
        </a:graphic>
      </p:graphicFrame>
      <p:sp>
        <p:nvSpPr>
          <p:cNvPr id="12" name="テキスト ボックス 5"/>
          <p:cNvSpPr txBox="1"/>
          <p:nvPr/>
        </p:nvSpPr>
        <p:spPr>
          <a:xfrm>
            <a:off x="10487283" y="36766"/>
            <a:ext cx="16473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２－１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75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399</Words>
  <Application>Microsoft Office PowerPoint</Application>
  <PresentationFormat>ワイド画面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吉岡　千夏</dc:creator>
  <cp:lastModifiedBy>國本　由衣</cp:lastModifiedBy>
  <cp:revision>19</cp:revision>
  <cp:lastPrinted>2022-10-05T09:03:34Z</cp:lastPrinted>
  <dcterms:created xsi:type="dcterms:W3CDTF">2022-09-24T03:15:35Z</dcterms:created>
  <dcterms:modified xsi:type="dcterms:W3CDTF">2022-10-10T07:12:17Z</dcterms:modified>
</cp:coreProperties>
</file>