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188"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周藤　英" initials="周藤　英" lastIdx="1" clrIdx="0">
    <p:extLst>
      <p:ext uri="{19B8F6BF-5375-455C-9EA6-DF929625EA0E}">
        <p15:presenceInfo xmlns:p15="http://schemas.microsoft.com/office/powerpoint/2012/main" userId="S-1-5-21-161959346-1900351369-444732941-102357" providerId="AD"/>
      </p:ext>
    </p:extLst>
  </p:cmAuthor>
  <p:cmAuthor id="2" name="岩城　裕" initials="岩城　裕" lastIdx="0" clrIdx="1">
    <p:extLst>
      <p:ext uri="{19B8F6BF-5375-455C-9EA6-DF929625EA0E}">
        <p15:presenceInfo xmlns:p15="http://schemas.microsoft.com/office/powerpoint/2012/main" userId="S-1-5-21-161959346-1900351369-444732941-644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6600"/>
    <a:srgbClr val="FFCCFF"/>
    <a:srgbClr val="FF99CC"/>
    <a:srgbClr val="FFF86D"/>
    <a:srgbClr val="FFF871"/>
    <a:srgbClr val="FFF979"/>
    <a:srgbClr val="FDDD1F"/>
    <a:srgbClr val="FDED1F"/>
    <a:srgbClr val="FFF9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18" autoAdjust="0"/>
    <p:restoredTop sz="94434" autoAdjust="0"/>
  </p:normalViewPr>
  <p:slideViewPr>
    <p:cSldViewPr snapToGrid="0">
      <p:cViewPr varScale="1">
        <p:scale>
          <a:sx n="71" d="100"/>
          <a:sy n="71" d="100"/>
        </p:scale>
        <p:origin x="450" y="66"/>
      </p:cViewPr>
      <p:guideLst/>
    </p:cSldViewPr>
  </p:slideViewPr>
  <p:outlineViewPr>
    <p:cViewPr>
      <p:scale>
        <a:sx n="33" d="100"/>
        <a:sy n="33" d="100"/>
      </p:scale>
      <p:origin x="0" y="-666"/>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3"/>
            <a:ext cx="2949575" cy="498475"/>
          </a:xfrm>
          <a:prstGeom prst="rect">
            <a:avLst/>
          </a:prstGeom>
        </p:spPr>
        <p:txBody>
          <a:bodyPr vert="horz" lIns="91410" tIns="45707" rIns="91410" bIns="45707"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41" y="3"/>
            <a:ext cx="2949575" cy="498475"/>
          </a:xfrm>
          <a:prstGeom prst="rect">
            <a:avLst/>
          </a:prstGeom>
        </p:spPr>
        <p:txBody>
          <a:bodyPr vert="horz" lIns="91410" tIns="45707" rIns="91410" bIns="45707" rtlCol="0"/>
          <a:lstStyle>
            <a:lvl1pPr algn="r">
              <a:defRPr sz="1200"/>
            </a:lvl1pPr>
          </a:lstStyle>
          <a:p>
            <a:fld id="{D64E24C0-EAE7-42C3-A2C6-11E03F4A7047}" type="datetimeFigureOut">
              <a:rPr kumimoji="1" lang="ja-JP" altLang="en-US" smtClean="0"/>
              <a:t>2022/9/14</a:t>
            </a:fld>
            <a:endParaRPr kumimoji="1" lang="ja-JP" altLang="en-US" dirty="0"/>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10" tIns="45707" rIns="91410" bIns="45707" rtlCol="0" anchor="ctr"/>
          <a:lstStyle/>
          <a:p>
            <a:endParaRPr lang="ja-JP" altLang="en-US" dirty="0"/>
          </a:p>
        </p:txBody>
      </p:sp>
      <p:sp>
        <p:nvSpPr>
          <p:cNvPr id="5" name="ノート プレースホルダー 4"/>
          <p:cNvSpPr>
            <a:spLocks noGrp="1"/>
          </p:cNvSpPr>
          <p:nvPr>
            <p:ph type="body" sz="quarter" idx="3"/>
          </p:nvPr>
        </p:nvSpPr>
        <p:spPr>
          <a:xfrm>
            <a:off x="681039" y="4783142"/>
            <a:ext cx="5445125" cy="3913187"/>
          </a:xfrm>
          <a:prstGeom prst="rect">
            <a:avLst/>
          </a:prstGeom>
        </p:spPr>
        <p:txBody>
          <a:bodyPr vert="horz" lIns="91410" tIns="45707" rIns="91410" bIns="4570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864"/>
            <a:ext cx="2949575" cy="498475"/>
          </a:xfrm>
          <a:prstGeom prst="rect">
            <a:avLst/>
          </a:prstGeom>
        </p:spPr>
        <p:txBody>
          <a:bodyPr vert="horz" lIns="91410" tIns="45707" rIns="91410" bIns="45707"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41" y="9440864"/>
            <a:ext cx="2949575" cy="498475"/>
          </a:xfrm>
          <a:prstGeom prst="rect">
            <a:avLst/>
          </a:prstGeom>
        </p:spPr>
        <p:txBody>
          <a:bodyPr vert="horz" lIns="91410" tIns="45707" rIns="91410" bIns="45707" rtlCol="0" anchor="b"/>
          <a:lstStyle>
            <a:lvl1pPr algn="r">
              <a:defRPr sz="1200"/>
            </a:lvl1pPr>
          </a:lstStyle>
          <a:p>
            <a:fld id="{2F0EEB81-DB16-4A68-B055-8A38956DB515}" type="slidenum">
              <a:rPr kumimoji="1" lang="ja-JP" altLang="en-US" smtClean="0"/>
              <a:t>‹#›</a:t>
            </a:fld>
            <a:endParaRPr kumimoji="1" lang="ja-JP" altLang="en-US" dirty="0"/>
          </a:p>
        </p:txBody>
      </p:sp>
    </p:spTree>
    <p:extLst>
      <p:ext uri="{BB962C8B-B14F-4D97-AF65-F5344CB8AC3E}">
        <p14:creationId xmlns:p14="http://schemas.microsoft.com/office/powerpoint/2010/main" val="26732406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325E9E3-9AED-44F0-B3CA-B134002D3CDF}" type="datetime1">
              <a:rPr kumimoji="1" lang="ja-JP" altLang="en-US" smtClean="0"/>
              <a:t>2022/9/14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3114057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119FBC0-4E89-4E62-9120-1A0A6EEF1C03}" type="datetime1">
              <a:rPr kumimoji="1" lang="ja-JP" altLang="en-US" smtClean="0"/>
              <a:t>2022/9/14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354529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388F4B9-7DCA-4090-954D-3704C20E831A}" type="datetime1">
              <a:rPr kumimoji="1" lang="ja-JP" altLang="en-US" smtClean="0"/>
              <a:t>2022/9/14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3272827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4972536-9696-4A79-A722-CF7AE1E6F4AA}" type="datetime1">
              <a:rPr kumimoji="1" lang="ja-JP" altLang="en-US" smtClean="0"/>
              <a:t>2022/9/14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1293154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E911D99-E575-48FC-A4D8-C173F8C31877}" type="datetime1">
              <a:rPr kumimoji="1" lang="ja-JP" altLang="en-US" smtClean="0"/>
              <a:t>2022/9/14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3216906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A7A2588-1CCA-4331-BA69-184CBE6781A4}" type="datetime1">
              <a:rPr kumimoji="1" lang="ja-JP" altLang="en-US" smtClean="0"/>
              <a:t>2022/9/14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4127643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B1AE10A-3530-4D3E-8B24-3217CA159274}" type="datetime1">
              <a:rPr kumimoji="1" lang="ja-JP" altLang="en-US" smtClean="0"/>
              <a:t>2022/9/14</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720492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FBEDB49-F527-4237-B1AA-FBF29B045389}" type="datetime1">
              <a:rPr kumimoji="1" lang="ja-JP" altLang="en-US" smtClean="0"/>
              <a:t>2022/9/14</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1138783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8DAC72C-656B-45C3-9DD4-21A469CDADB2}" type="datetime1">
              <a:rPr kumimoji="1" lang="ja-JP" altLang="en-US" smtClean="0"/>
              <a:t>2022/9/14</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2210074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1C3D101-FFD1-4F16-A175-02CD19311769}" type="datetime1">
              <a:rPr kumimoji="1" lang="ja-JP" altLang="en-US" smtClean="0"/>
              <a:t>2022/9/14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2432887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F6804B9-3916-486F-BD1D-A3D9CD89C10A}" type="datetime1">
              <a:rPr kumimoji="1" lang="ja-JP" altLang="en-US" smtClean="0"/>
              <a:t>2022/9/14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2402665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F74005-F032-4C33-AFE3-6B142BB25292}" type="datetime1">
              <a:rPr kumimoji="1" lang="ja-JP" altLang="en-US" smtClean="0"/>
              <a:t>2022/9/14</a:t>
            </a:fld>
            <a:endParaRPr kumimoji="1" lang="ja-JP" altLang="en-US" dirty="0"/>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1340486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サブタイトル 2"/>
          <p:cNvSpPr txBox="1">
            <a:spLocks/>
          </p:cNvSpPr>
          <p:nvPr/>
        </p:nvSpPr>
        <p:spPr>
          <a:xfrm>
            <a:off x="0" y="0"/>
            <a:ext cx="12192000" cy="450761"/>
          </a:xfrm>
          <a:prstGeom prst="rect">
            <a:avLst/>
          </a:prstGeom>
          <a:solidFill>
            <a:srgbClr val="000099"/>
          </a:solid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400" dirty="0">
                <a:solidFill>
                  <a:schemeClr val="bg1"/>
                </a:solidFill>
                <a:latin typeface="UD デジタル 教科書体 NP-B" panose="02020700000000000000" pitchFamily="18" charset="-128"/>
                <a:ea typeface="UD デジタル 教科書体 NP-B" panose="02020700000000000000" pitchFamily="18" charset="-128"/>
              </a:rPr>
              <a:t>施設内</a:t>
            </a:r>
            <a:r>
              <a:rPr lang="ja-JP" altLang="en-US" sz="2400" dirty="0" smtClean="0">
                <a:solidFill>
                  <a:schemeClr val="bg1"/>
                </a:solidFill>
                <a:latin typeface="UD デジタル 教科書体 NP-B" panose="02020700000000000000" pitchFamily="18" charset="-128"/>
                <a:ea typeface="UD デジタル 教科書体 NP-B" panose="02020700000000000000" pitchFamily="18" charset="-128"/>
              </a:rPr>
              <a:t>療養を行う入所系の高齢者施設等に対する支援</a:t>
            </a:r>
            <a:endParaRPr lang="en-US" altLang="ja-JP" sz="2400" dirty="0" smtClean="0">
              <a:solidFill>
                <a:schemeClr val="bg1"/>
              </a:solidFill>
              <a:latin typeface="UD デジタル 教科書体 NP-B" panose="02020700000000000000" pitchFamily="18" charset="-128"/>
              <a:ea typeface="UD デジタル 教科書体 NP-B" panose="02020700000000000000" pitchFamily="18" charset="-128"/>
            </a:endParaRPr>
          </a:p>
        </p:txBody>
      </p:sp>
      <p:sp>
        <p:nvSpPr>
          <p:cNvPr id="7" name="ホームベース 6"/>
          <p:cNvSpPr/>
          <p:nvPr/>
        </p:nvSpPr>
        <p:spPr>
          <a:xfrm>
            <a:off x="1128772" y="3014557"/>
            <a:ext cx="10716229" cy="621886"/>
          </a:xfrm>
          <a:prstGeom prst="homePlate">
            <a:avLst>
              <a:gd name="adj" fmla="val 32210"/>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ホームベース 8"/>
          <p:cNvSpPr/>
          <p:nvPr/>
        </p:nvSpPr>
        <p:spPr>
          <a:xfrm>
            <a:off x="1114593" y="3893863"/>
            <a:ext cx="2669308" cy="719513"/>
          </a:xfrm>
          <a:prstGeom prst="homePlate">
            <a:avLst>
              <a:gd name="adj" fmla="val 21318"/>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ホームベース 9"/>
          <p:cNvSpPr/>
          <p:nvPr/>
        </p:nvSpPr>
        <p:spPr>
          <a:xfrm>
            <a:off x="1098659" y="5555262"/>
            <a:ext cx="2662324" cy="769480"/>
          </a:xfrm>
          <a:prstGeom prst="homePlate">
            <a:avLst>
              <a:gd name="adj" fmla="val 19548"/>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1067023" y="5589024"/>
            <a:ext cx="2564127" cy="685405"/>
          </a:xfrm>
          <a:prstGeom prst="rect">
            <a:avLst/>
          </a:prstGeom>
          <a:noFill/>
          <a:ln w="222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kumimoji="1" lang="zh-TW" altLang="en-US"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施設内療養経費</a:t>
            </a:r>
            <a:r>
              <a:rPr kumimoji="1" lang="en-US" altLang="zh-TW"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a:t>
            </a:r>
            <a:r>
              <a:rPr kumimoji="1" lang="ja-JP" altLang="en-US"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府独自補助</a:t>
            </a:r>
            <a:r>
              <a:rPr kumimoji="1" lang="en-US" altLang="zh-TW"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a:t>
            </a:r>
          </a:p>
          <a:p>
            <a:pPr>
              <a:lnSpc>
                <a:spcPts val="1600"/>
              </a:lnSpc>
            </a:pP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１人あたり１日１万円（最大</a:t>
            </a:r>
            <a:r>
              <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rPr>
              <a:t>15</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万円）</a:t>
            </a:r>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2" name="正方形/長方形 11"/>
          <p:cNvSpPr/>
          <p:nvPr/>
        </p:nvSpPr>
        <p:spPr>
          <a:xfrm>
            <a:off x="270234" y="2905926"/>
            <a:ext cx="313667" cy="1896627"/>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国</a:t>
            </a:r>
            <a:endParaRPr kumimoji="1" lang="en-US" altLang="ja-JP"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endParaRPr>
          </a:p>
          <a:p>
            <a:pPr algn="ctr"/>
            <a:r>
              <a:rPr kumimoji="1" lang="ja-JP" altLang="en-US"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制</a:t>
            </a:r>
            <a:endParaRPr kumimoji="1" lang="en-US" altLang="ja-JP"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endParaRPr>
          </a:p>
          <a:p>
            <a:pPr algn="ctr"/>
            <a:r>
              <a:rPr kumimoji="1" lang="ja-JP" altLang="en-US"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度</a:t>
            </a:r>
            <a:endParaRPr kumimoji="1" lang="zh-TW" altLang="en-US" sz="1600" dirty="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endParaRPr>
          </a:p>
        </p:txBody>
      </p:sp>
      <p:sp>
        <p:nvSpPr>
          <p:cNvPr id="15" name="正方形/長方形 14"/>
          <p:cNvSpPr/>
          <p:nvPr/>
        </p:nvSpPr>
        <p:spPr>
          <a:xfrm>
            <a:off x="1123132" y="2952422"/>
            <a:ext cx="5016036" cy="583450"/>
          </a:xfrm>
          <a:prstGeom prst="rect">
            <a:avLst/>
          </a:prstGeom>
          <a:noFill/>
          <a:ln w="222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endParaRPr kumimoji="1" lang="en-US" altLang="ja-JP"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endParaRPr>
          </a:p>
          <a:p>
            <a:pPr>
              <a:lnSpc>
                <a:spcPts val="1600"/>
              </a:lnSpc>
            </a:pPr>
            <a:r>
              <a:rPr kumimoji="1" lang="zh-TW" altLang="en-US"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施設内</a:t>
            </a:r>
            <a:r>
              <a:rPr kumimoji="1" lang="zh-TW" altLang="en-US" sz="1200" dirty="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療養</a:t>
            </a:r>
            <a:r>
              <a:rPr kumimoji="1" lang="zh-TW" altLang="en-US"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経費</a:t>
            </a:r>
            <a:r>
              <a:rPr kumimoji="1" lang="en-US" altLang="ja-JP"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a:t>
            </a:r>
            <a:r>
              <a:rPr lang="ja-JP" altLang="en-US" sz="1200" dirty="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国補助</a:t>
            </a:r>
            <a:r>
              <a:rPr kumimoji="1" lang="en-US" altLang="ja-JP"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a:t>
            </a:r>
            <a:r>
              <a:rPr kumimoji="1" lang="ja-JP" altLang="en-US" sz="1200" dirty="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　</a:t>
            </a:r>
            <a:endParaRPr kumimoji="1" lang="en-US" altLang="ja-JP"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endParaRPr>
          </a:p>
          <a:p>
            <a:pPr>
              <a:lnSpc>
                <a:spcPts val="1600"/>
              </a:lnSpc>
            </a:pPr>
            <a:r>
              <a:rPr kumimoji="1" lang="ja-JP" altLang="en-US" sz="1200" b="1" dirty="0" smtClean="0">
                <a:solidFill>
                  <a:schemeClr val="tx1"/>
                </a:solidFill>
                <a:latin typeface="UD デジタル 教科書体 NK-R" panose="02020400000000000000" pitchFamily="18" charset="-128"/>
                <a:ea typeface="UD デジタル 教科書体 NK-R" panose="02020400000000000000" pitchFamily="18" charset="-128"/>
              </a:rPr>
              <a:t>１人</a:t>
            </a:r>
            <a:r>
              <a:rPr kumimoji="1"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あたり１日</a:t>
            </a:r>
            <a:r>
              <a:rPr kumimoji="1" lang="ja-JP" altLang="en-US" sz="1200" b="1" dirty="0" smtClean="0">
                <a:solidFill>
                  <a:schemeClr val="tx1"/>
                </a:solidFill>
                <a:latin typeface="UD デジタル 教科書体 NK-R" panose="02020400000000000000" pitchFamily="18" charset="-128"/>
                <a:ea typeface="UD デジタル 教科書体 NK-R" panose="02020400000000000000" pitchFamily="18" charset="-128"/>
              </a:rPr>
              <a:t>１万円（最大</a:t>
            </a:r>
            <a:r>
              <a:rPr kumimoji="1" lang="en-US" altLang="ja-JP" sz="1200" b="1" dirty="0" smtClean="0">
                <a:solidFill>
                  <a:schemeClr val="tx1"/>
                </a:solidFill>
                <a:latin typeface="UD デジタル 教科書体 NK-R" panose="02020400000000000000" pitchFamily="18" charset="-128"/>
                <a:ea typeface="UD デジタル 教科書体 NK-R" panose="02020400000000000000" pitchFamily="18" charset="-128"/>
              </a:rPr>
              <a:t>15</a:t>
            </a:r>
            <a:r>
              <a:rPr kumimoji="1"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万円</a:t>
            </a:r>
            <a:r>
              <a:rPr kumimoji="1" lang="ja-JP" altLang="en-US" sz="1200" b="1" dirty="0" smtClean="0">
                <a:solidFill>
                  <a:schemeClr val="tx1"/>
                </a:solidFill>
                <a:latin typeface="UD デジタル 教科書体 NK-R" panose="02020400000000000000" pitchFamily="18" charset="-128"/>
                <a:ea typeface="UD デジタル 教科書体 NK-R" panose="02020400000000000000" pitchFamily="18" charset="-128"/>
              </a:rPr>
              <a:t>）　　　　　</a:t>
            </a:r>
            <a:r>
              <a:rPr kumimoji="1" lang="en-US" altLang="ja-JP" sz="1200" b="1" dirty="0" smtClean="0">
                <a:solidFill>
                  <a:schemeClr val="tx1"/>
                </a:solidFill>
                <a:latin typeface="UD デジタル 教科書体 NK-R" panose="02020400000000000000" pitchFamily="18" charset="-128"/>
                <a:ea typeface="UD デジタル 教科書体 NK-R" panose="02020400000000000000" pitchFamily="18" charset="-128"/>
              </a:rPr>
              <a:t>R3.4.1</a:t>
            </a:r>
            <a:r>
              <a:rPr kumimoji="1" lang="ja-JP" altLang="en-US" sz="1200" b="1" dirty="0" smtClean="0">
                <a:solidFill>
                  <a:schemeClr val="tx1"/>
                </a:solidFill>
                <a:latin typeface="UD デジタル 教科書体 NK-R" panose="02020400000000000000" pitchFamily="18" charset="-128"/>
                <a:ea typeface="UD デジタル 教科書体 NK-R" panose="02020400000000000000" pitchFamily="18" charset="-128"/>
              </a:rPr>
              <a:t>～通年</a:t>
            </a:r>
            <a:endParaRPr kumimoji="1" lang="zh-TW" altLang="en-US" sz="1200" b="1" dirty="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endParaRPr>
          </a:p>
        </p:txBody>
      </p:sp>
      <p:sp>
        <p:nvSpPr>
          <p:cNvPr id="16" name="正方形/長方形 15"/>
          <p:cNvSpPr/>
          <p:nvPr/>
        </p:nvSpPr>
        <p:spPr>
          <a:xfrm>
            <a:off x="1098659" y="3772986"/>
            <a:ext cx="5704249" cy="795911"/>
          </a:xfrm>
          <a:prstGeom prst="rect">
            <a:avLst/>
          </a:prstGeom>
          <a:noFill/>
          <a:ln w="222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endParaRPr kumimoji="1" lang="en-US" altLang="ja-JP"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endParaRPr>
          </a:p>
          <a:p>
            <a:pPr>
              <a:lnSpc>
                <a:spcPts val="1600"/>
              </a:lnSpc>
            </a:pPr>
            <a:r>
              <a:rPr kumimoji="1" lang="zh-TW" altLang="en-US"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施設内</a:t>
            </a:r>
            <a:r>
              <a:rPr kumimoji="1" lang="zh-TW" altLang="en-US" sz="1200" dirty="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療養</a:t>
            </a:r>
            <a:r>
              <a:rPr kumimoji="1" lang="zh-TW" altLang="en-US"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経費</a:t>
            </a:r>
            <a:r>
              <a:rPr kumimoji="1" lang="en-US" altLang="zh-TW"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a:t>
            </a:r>
            <a:r>
              <a:rPr kumimoji="1" lang="zh-TW" altLang="en-US" sz="1200" dirty="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国追加</a:t>
            </a:r>
            <a:r>
              <a:rPr kumimoji="1" lang="zh-TW" altLang="en-US"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補助</a:t>
            </a:r>
            <a:r>
              <a:rPr kumimoji="1" lang="en-US" altLang="zh-TW"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a:t>
            </a:r>
          </a:p>
          <a:p>
            <a:pPr>
              <a:lnSpc>
                <a:spcPts val="1600"/>
              </a:lnSpc>
            </a:pP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１人</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あたり１日</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１万円（</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最大</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15</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万円</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a:t>
            </a:r>
            <a:endPar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（施設規模等に応じて上限</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額あり</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a:t>
            </a:r>
            <a:endParaRPr kumimoji="1" lang="zh-TW" altLang="en-US" sz="1200" dirty="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endParaRPr>
          </a:p>
        </p:txBody>
      </p:sp>
      <p:sp>
        <p:nvSpPr>
          <p:cNvPr id="17" name="正方形/長方形 16"/>
          <p:cNvSpPr/>
          <p:nvPr/>
        </p:nvSpPr>
        <p:spPr>
          <a:xfrm>
            <a:off x="247543" y="5106574"/>
            <a:ext cx="355154" cy="15547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府</a:t>
            </a:r>
            <a:endParaRPr kumimoji="1" lang="en-US" altLang="ja-JP"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endParaRPr>
          </a:p>
          <a:p>
            <a:pPr algn="ctr"/>
            <a:r>
              <a:rPr kumimoji="1" lang="ja-JP" altLang="en-US"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制</a:t>
            </a:r>
            <a:endParaRPr kumimoji="1" lang="en-US" altLang="ja-JP"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endParaRPr>
          </a:p>
          <a:p>
            <a:pPr algn="ctr"/>
            <a:r>
              <a:rPr kumimoji="1" lang="ja-JP" altLang="en-US"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度</a:t>
            </a:r>
            <a:endParaRPr kumimoji="1" lang="en-US" altLang="ja-JP"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endParaRPr>
          </a:p>
        </p:txBody>
      </p:sp>
      <p:sp>
        <p:nvSpPr>
          <p:cNvPr id="18" name="正方形/長方形 17"/>
          <p:cNvSpPr/>
          <p:nvPr/>
        </p:nvSpPr>
        <p:spPr>
          <a:xfrm>
            <a:off x="1123132" y="2308991"/>
            <a:ext cx="2450408" cy="51989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bg1"/>
                </a:solidFill>
                <a:latin typeface="UD デジタル 教科書体 N-B" panose="02020700000000000000" pitchFamily="17" charset="-128"/>
                <a:ea typeface="UD デジタル 教科書体 N-B" panose="02020700000000000000" pitchFamily="17" charset="-128"/>
              </a:rPr>
              <a:t>まん延防止等重点措置期間</a:t>
            </a:r>
            <a:endParaRPr kumimoji="1" lang="en-US" altLang="ja-JP" sz="1050" dirty="0" smtClean="0">
              <a:solidFill>
                <a:schemeClr val="bg1"/>
              </a:solidFill>
              <a:latin typeface="UD デジタル 教科書体 N-B" panose="02020700000000000000" pitchFamily="17" charset="-128"/>
              <a:ea typeface="UD デジタル 教科書体 N-B" panose="02020700000000000000" pitchFamily="17" charset="-128"/>
            </a:endParaRPr>
          </a:p>
          <a:p>
            <a:pPr algn="ctr"/>
            <a:r>
              <a:rPr kumimoji="1" lang="ja-JP" altLang="en-US" sz="1050" dirty="0" smtClean="0">
                <a:solidFill>
                  <a:schemeClr val="bg1"/>
                </a:solidFill>
                <a:latin typeface="UD デジタル 教科書体 N-B" panose="02020700000000000000" pitchFamily="17" charset="-128"/>
                <a:ea typeface="UD デジタル 教科書体 N-B" panose="02020700000000000000" pitchFamily="17" charset="-128"/>
              </a:rPr>
              <a:t>（</a:t>
            </a:r>
            <a:r>
              <a:rPr kumimoji="1" lang="en-US" altLang="ja-JP" sz="1050" dirty="0" smtClean="0">
                <a:solidFill>
                  <a:schemeClr val="bg1"/>
                </a:solidFill>
                <a:latin typeface="UD デジタル 教科書体 N-B" panose="02020700000000000000" pitchFamily="17" charset="-128"/>
                <a:ea typeface="UD デジタル 教科書体 N-B" panose="02020700000000000000" pitchFamily="17" charset="-128"/>
              </a:rPr>
              <a:t>1/27</a:t>
            </a:r>
            <a:r>
              <a:rPr kumimoji="1" lang="ja-JP" altLang="en-US" sz="1050" dirty="0" smtClean="0">
                <a:solidFill>
                  <a:schemeClr val="bg1"/>
                </a:solidFill>
                <a:latin typeface="UD デジタル 教科書体 N-B" panose="02020700000000000000" pitchFamily="17" charset="-128"/>
                <a:ea typeface="UD デジタル 教科書体 N-B" panose="02020700000000000000" pitchFamily="17" charset="-128"/>
              </a:rPr>
              <a:t>～</a:t>
            </a:r>
            <a:r>
              <a:rPr kumimoji="1" lang="en-US" altLang="ja-JP" sz="1050" dirty="0" smtClean="0">
                <a:solidFill>
                  <a:schemeClr val="bg1"/>
                </a:solidFill>
                <a:latin typeface="UD デジタル 教科書体 N-B" panose="02020700000000000000" pitchFamily="17" charset="-128"/>
                <a:ea typeface="UD デジタル 教科書体 N-B" panose="02020700000000000000" pitchFamily="17" charset="-128"/>
              </a:rPr>
              <a:t>3/21</a:t>
            </a:r>
            <a:r>
              <a:rPr kumimoji="1" lang="ja-JP" altLang="en-US" sz="1050" dirty="0" smtClean="0">
                <a:solidFill>
                  <a:schemeClr val="bg1"/>
                </a:solidFill>
                <a:latin typeface="UD デジタル 教科書体 N-B" panose="02020700000000000000" pitchFamily="17" charset="-128"/>
                <a:ea typeface="UD デジタル 教科書体 N-B" panose="02020700000000000000" pitchFamily="17" charset="-128"/>
              </a:rPr>
              <a:t>）</a:t>
            </a:r>
            <a:endParaRPr kumimoji="1" lang="zh-TW" altLang="en-US" sz="1050" dirty="0">
              <a:solidFill>
                <a:schemeClr val="bg1"/>
              </a:solidFill>
              <a:latin typeface="UD デジタル 教科書体 N-B" panose="02020700000000000000" pitchFamily="17" charset="-128"/>
              <a:ea typeface="UD デジタル 教科書体 N-B" panose="02020700000000000000" pitchFamily="17" charset="-128"/>
            </a:endParaRPr>
          </a:p>
        </p:txBody>
      </p:sp>
      <p:sp>
        <p:nvSpPr>
          <p:cNvPr id="19" name="正方形/長方形 18"/>
          <p:cNvSpPr/>
          <p:nvPr/>
        </p:nvSpPr>
        <p:spPr>
          <a:xfrm>
            <a:off x="3615085" y="2308991"/>
            <a:ext cx="1676517" cy="51802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bg1"/>
                </a:solidFill>
                <a:latin typeface="UD デジタル 教科書体 N-B" panose="02020700000000000000" pitchFamily="17" charset="-128"/>
                <a:ea typeface="UD デジタル 教科書体 N-B" panose="02020700000000000000" pitchFamily="17" charset="-128"/>
              </a:rPr>
              <a:t>令和４年３月</a:t>
            </a:r>
            <a:r>
              <a:rPr kumimoji="1" lang="en-US" altLang="ja-JP" sz="1050" dirty="0" smtClean="0">
                <a:solidFill>
                  <a:schemeClr val="bg1"/>
                </a:solidFill>
                <a:latin typeface="UD デジタル 教科書体 N-B" panose="02020700000000000000" pitchFamily="17" charset="-128"/>
                <a:ea typeface="UD デジタル 教科書体 N-B" panose="02020700000000000000" pitchFamily="17" charset="-128"/>
              </a:rPr>
              <a:t>22</a:t>
            </a:r>
            <a:r>
              <a:rPr kumimoji="1" lang="ja-JP" altLang="en-US" sz="1050" dirty="0" smtClean="0">
                <a:solidFill>
                  <a:schemeClr val="bg1"/>
                </a:solidFill>
                <a:latin typeface="UD デジタル 教科書体 N-B" panose="02020700000000000000" pitchFamily="17" charset="-128"/>
                <a:ea typeface="UD デジタル 教科書体 N-B" panose="02020700000000000000" pitchFamily="17" charset="-128"/>
              </a:rPr>
              <a:t>日</a:t>
            </a:r>
            <a:endParaRPr kumimoji="1" lang="en-US" altLang="ja-JP" sz="1050" dirty="0" smtClean="0">
              <a:solidFill>
                <a:schemeClr val="bg1"/>
              </a:solidFill>
              <a:latin typeface="UD デジタル 教科書体 N-B" panose="02020700000000000000" pitchFamily="17" charset="-128"/>
              <a:ea typeface="UD デジタル 教科書体 N-B" panose="02020700000000000000" pitchFamily="17" charset="-128"/>
            </a:endParaRPr>
          </a:p>
          <a:p>
            <a:pPr algn="ctr"/>
            <a:r>
              <a:rPr kumimoji="1" lang="ja-JP" altLang="en-US" sz="1050" dirty="0" smtClean="0">
                <a:solidFill>
                  <a:schemeClr val="bg1"/>
                </a:solidFill>
                <a:latin typeface="UD デジタル 教科書体 N-B" panose="02020700000000000000" pitchFamily="17" charset="-128"/>
                <a:ea typeface="UD デジタル 教科書体 N-B" panose="02020700000000000000" pitchFamily="17" charset="-128"/>
              </a:rPr>
              <a:t>～４月</a:t>
            </a:r>
            <a:r>
              <a:rPr kumimoji="1" lang="en-US" altLang="ja-JP" sz="1050" dirty="0" smtClean="0">
                <a:solidFill>
                  <a:schemeClr val="bg1"/>
                </a:solidFill>
                <a:latin typeface="UD デジタル 教科書体 N-B" panose="02020700000000000000" pitchFamily="17" charset="-128"/>
                <a:ea typeface="UD デジタル 教科書体 N-B" panose="02020700000000000000" pitchFamily="17" charset="-128"/>
              </a:rPr>
              <a:t>30</a:t>
            </a:r>
            <a:r>
              <a:rPr kumimoji="1" lang="ja-JP" altLang="en-US" sz="1050" dirty="0" smtClean="0">
                <a:solidFill>
                  <a:schemeClr val="bg1"/>
                </a:solidFill>
                <a:latin typeface="UD デジタル 教科書体 N-B" panose="02020700000000000000" pitchFamily="17" charset="-128"/>
                <a:ea typeface="UD デジタル 教科書体 N-B" panose="02020700000000000000" pitchFamily="17" charset="-128"/>
              </a:rPr>
              <a:t>日</a:t>
            </a:r>
            <a:endParaRPr kumimoji="1" lang="zh-TW" altLang="en-US" sz="1050" dirty="0">
              <a:solidFill>
                <a:schemeClr val="bg1"/>
              </a:solidFill>
              <a:latin typeface="UD デジタル 教科書体 N-B" panose="02020700000000000000" pitchFamily="17" charset="-128"/>
              <a:ea typeface="UD デジタル 教科書体 N-B" panose="02020700000000000000" pitchFamily="17" charset="-128"/>
            </a:endParaRPr>
          </a:p>
        </p:txBody>
      </p:sp>
      <p:sp>
        <p:nvSpPr>
          <p:cNvPr id="20" name="正方形/長方形 19"/>
          <p:cNvSpPr/>
          <p:nvPr/>
        </p:nvSpPr>
        <p:spPr>
          <a:xfrm>
            <a:off x="5349783" y="2308991"/>
            <a:ext cx="2022346" cy="52151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bg1"/>
                </a:solidFill>
                <a:latin typeface="UD デジタル 教科書体 N-B" panose="02020700000000000000" pitchFamily="17" charset="-128"/>
                <a:ea typeface="UD デジタル 教科書体 N-B" panose="02020700000000000000" pitchFamily="17" charset="-128"/>
              </a:rPr>
              <a:t>令和４年</a:t>
            </a:r>
            <a:r>
              <a:rPr kumimoji="1" lang="en-US" altLang="ja-JP" sz="1050" dirty="0" smtClean="0">
                <a:solidFill>
                  <a:schemeClr val="bg1"/>
                </a:solidFill>
                <a:latin typeface="UD デジタル 教科書体 N-B" panose="02020700000000000000" pitchFamily="17" charset="-128"/>
                <a:ea typeface="UD デジタル 教科書体 N-B" panose="02020700000000000000" pitchFamily="17" charset="-128"/>
              </a:rPr>
              <a:t>5</a:t>
            </a:r>
            <a:r>
              <a:rPr kumimoji="1" lang="ja-JP" altLang="en-US" sz="1050" dirty="0" smtClean="0">
                <a:solidFill>
                  <a:schemeClr val="bg1"/>
                </a:solidFill>
                <a:latin typeface="UD デジタル 教科書体 N-B" panose="02020700000000000000" pitchFamily="17" charset="-128"/>
                <a:ea typeface="UD デジタル 教科書体 N-B" panose="02020700000000000000" pitchFamily="17" charset="-128"/>
              </a:rPr>
              <a:t>月</a:t>
            </a:r>
            <a:r>
              <a:rPr kumimoji="1" lang="en-US" altLang="ja-JP" sz="1050" dirty="0" smtClean="0">
                <a:solidFill>
                  <a:schemeClr val="bg1"/>
                </a:solidFill>
                <a:latin typeface="UD デジタル 教科書体 N-B" panose="02020700000000000000" pitchFamily="17" charset="-128"/>
                <a:ea typeface="UD デジタル 教科書体 N-B" panose="02020700000000000000" pitchFamily="17" charset="-128"/>
              </a:rPr>
              <a:t>1</a:t>
            </a:r>
            <a:r>
              <a:rPr kumimoji="1" lang="ja-JP" altLang="en-US" sz="1050" dirty="0" smtClean="0">
                <a:solidFill>
                  <a:schemeClr val="bg1"/>
                </a:solidFill>
                <a:latin typeface="UD デジタル 教科書体 N-B" panose="02020700000000000000" pitchFamily="17" charset="-128"/>
                <a:ea typeface="UD デジタル 教科書体 N-B" panose="02020700000000000000" pitchFamily="17" charset="-128"/>
              </a:rPr>
              <a:t>日</a:t>
            </a:r>
            <a:endParaRPr kumimoji="1" lang="en-US" altLang="ja-JP" sz="1050" dirty="0" smtClean="0">
              <a:solidFill>
                <a:schemeClr val="bg1"/>
              </a:solidFill>
              <a:latin typeface="UD デジタル 教科書体 N-B" panose="02020700000000000000" pitchFamily="17" charset="-128"/>
              <a:ea typeface="UD デジタル 教科書体 N-B" panose="02020700000000000000" pitchFamily="17" charset="-128"/>
            </a:endParaRPr>
          </a:p>
          <a:p>
            <a:pPr algn="ctr"/>
            <a:r>
              <a:rPr kumimoji="1" lang="ja-JP" altLang="en-US" sz="1050" dirty="0" smtClean="0">
                <a:solidFill>
                  <a:schemeClr val="bg1"/>
                </a:solidFill>
                <a:latin typeface="UD デジタル 教科書体 N-B" panose="02020700000000000000" pitchFamily="17" charset="-128"/>
                <a:ea typeface="UD デジタル 教科書体 N-B" panose="02020700000000000000" pitchFamily="17" charset="-128"/>
              </a:rPr>
              <a:t>～</a:t>
            </a:r>
            <a:r>
              <a:rPr kumimoji="1" lang="en-US" altLang="ja-JP" sz="1050" dirty="0" smtClean="0">
                <a:solidFill>
                  <a:schemeClr val="bg1"/>
                </a:solidFill>
                <a:latin typeface="UD デジタル 教科書体 N-B" panose="02020700000000000000" pitchFamily="17" charset="-128"/>
                <a:ea typeface="UD デジタル 教科書体 N-B" panose="02020700000000000000" pitchFamily="17" charset="-128"/>
              </a:rPr>
              <a:t>7</a:t>
            </a:r>
            <a:r>
              <a:rPr kumimoji="1" lang="ja-JP" altLang="en-US" sz="1050" dirty="0" smtClean="0">
                <a:solidFill>
                  <a:schemeClr val="bg1"/>
                </a:solidFill>
                <a:latin typeface="UD デジタル 教科書体 N-B" panose="02020700000000000000" pitchFamily="17" charset="-128"/>
                <a:ea typeface="UD デジタル 教科書体 N-B" panose="02020700000000000000" pitchFamily="17" charset="-128"/>
              </a:rPr>
              <a:t>月</a:t>
            </a:r>
            <a:r>
              <a:rPr kumimoji="1" lang="en-US" altLang="ja-JP" sz="1050" dirty="0" smtClean="0">
                <a:solidFill>
                  <a:schemeClr val="bg1"/>
                </a:solidFill>
                <a:latin typeface="UD デジタル 教科書体 N-B" panose="02020700000000000000" pitchFamily="17" charset="-128"/>
                <a:ea typeface="UD デジタル 教科書体 N-B" panose="02020700000000000000" pitchFamily="17" charset="-128"/>
              </a:rPr>
              <a:t>31</a:t>
            </a:r>
            <a:r>
              <a:rPr kumimoji="1" lang="ja-JP" altLang="en-US" sz="1050" dirty="0" smtClean="0">
                <a:solidFill>
                  <a:schemeClr val="bg1"/>
                </a:solidFill>
                <a:latin typeface="UD デジタル 教科書体 N-B" panose="02020700000000000000" pitchFamily="17" charset="-128"/>
                <a:ea typeface="UD デジタル 教科書体 N-B" panose="02020700000000000000" pitchFamily="17" charset="-128"/>
              </a:rPr>
              <a:t>日</a:t>
            </a:r>
            <a:endParaRPr kumimoji="1" lang="en-US" altLang="ja-JP" sz="1050" dirty="0" smtClean="0">
              <a:solidFill>
                <a:schemeClr val="bg1"/>
              </a:solidFill>
              <a:latin typeface="UD デジタル 教科書体 N-B" panose="02020700000000000000" pitchFamily="17" charset="-128"/>
              <a:ea typeface="UD デジタル 教科書体 N-B" panose="02020700000000000000" pitchFamily="17" charset="-128"/>
            </a:endParaRPr>
          </a:p>
        </p:txBody>
      </p:sp>
      <p:sp>
        <p:nvSpPr>
          <p:cNvPr id="27" name="テキスト ボックス 26"/>
          <p:cNvSpPr txBox="1"/>
          <p:nvPr/>
        </p:nvSpPr>
        <p:spPr>
          <a:xfrm>
            <a:off x="3445156" y="5023166"/>
            <a:ext cx="3554275" cy="276999"/>
          </a:xfrm>
          <a:prstGeom prst="rect">
            <a:avLst/>
          </a:prstGeom>
          <a:noFill/>
        </p:spPr>
        <p:txBody>
          <a:bodyPr wrap="square" rtlCol="0">
            <a:spAutoFit/>
          </a:bodyPr>
          <a:lstStyle/>
          <a:p>
            <a:r>
              <a:rPr kumimoji="1" lang="ja-JP" altLang="en-US" sz="1200" dirty="0" smtClean="0">
                <a:latin typeface="UD デジタル 教科書体 NK-B" panose="02020700000000000000" pitchFamily="18" charset="-128"/>
                <a:ea typeface="UD デジタル 教科書体 NK-B" panose="02020700000000000000" pitchFamily="18" charset="-128"/>
              </a:rPr>
              <a:t>コロナ治療</a:t>
            </a:r>
            <a:r>
              <a:rPr lang="ja-JP" altLang="en-US" sz="1200" dirty="0">
                <a:latin typeface="UD デジタル 教科書体 NK-B" panose="02020700000000000000" pitchFamily="18" charset="-128"/>
                <a:ea typeface="UD デジタル 教科書体 NK-B" panose="02020700000000000000" pitchFamily="18" charset="-128"/>
              </a:rPr>
              <a:t>対応</a:t>
            </a:r>
            <a:r>
              <a:rPr kumimoji="1" lang="ja-JP" altLang="en-US" sz="1200" dirty="0" smtClean="0">
                <a:latin typeface="UD デジタル 教科書体 NK-B" panose="02020700000000000000" pitchFamily="18" charset="-128"/>
                <a:ea typeface="UD デジタル 教科書体 NK-B" panose="02020700000000000000" pitchFamily="18" charset="-128"/>
              </a:rPr>
              <a:t>協力</a:t>
            </a:r>
            <a:r>
              <a:rPr kumimoji="1" lang="ja-JP" altLang="en-US" sz="1200" dirty="0">
                <a:latin typeface="UD デジタル 教科書体 NK-B" panose="02020700000000000000" pitchFamily="18" charset="-128"/>
                <a:ea typeface="UD デジタル 教科書体 NK-B" panose="02020700000000000000" pitchFamily="18" charset="-128"/>
              </a:rPr>
              <a:t>医療</a:t>
            </a:r>
            <a:r>
              <a:rPr kumimoji="1" lang="ja-JP" altLang="en-US" sz="1200" dirty="0" smtClean="0">
                <a:latin typeface="UD デジタル 教科書体 NK-B" panose="02020700000000000000" pitchFamily="18" charset="-128"/>
                <a:ea typeface="UD デジタル 教科書体 NK-B" panose="02020700000000000000" pitchFamily="18" charset="-128"/>
              </a:rPr>
              <a:t>機関の確保</a:t>
            </a:r>
            <a:r>
              <a:rPr lang="ja-JP" altLang="en-US" sz="1200" dirty="0">
                <a:latin typeface="UD デジタル 教科書体 NK-B" panose="02020700000000000000" pitchFamily="18" charset="-128"/>
                <a:ea typeface="UD デジタル 教科書体 NK-B" panose="02020700000000000000" pitchFamily="18" charset="-128"/>
              </a:rPr>
              <a:t>等</a:t>
            </a:r>
            <a:r>
              <a:rPr kumimoji="1" lang="ja-JP" altLang="en-US" sz="1200" dirty="0" smtClean="0">
                <a:latin typeface="UD デジタル 教科書体 NK-B" panose="02020700000000000000" pitchFamily="18" charset="-128"/>
                <a:ea typeface="UD デジタル 教科書体 NK-B" panose="02020700000000000000" pitchFamily="18" charset="-128"/>
              </a:rPr>
              <a:t>が要件</a:t>
            </a:r>
            <a:endParaRPr kumimoji="1" lang="ja-JP" altLang="en-US" sz="1200" dirty="0">
              <a:latin typeface="UD デジタル 教科書体 NK-B" panose="02020700000000000000" pitchFamily="18" charset="-128"/>
              <a:ea typeface="UD デジタル 教科書体 NK-B" panose="02020700000000000000" pitchFamily="18" charset="-128"/>
            </a:endParaRPr>
          </a:p>
        </p:txBody>
      </p:sp>
      <p:sp>
        <p:nvSpPr>
          <p:cNvPr id="34" name="右大かっこ 33"/>
          <p:cNvSpPr/>
          <p:nvPr/>
        </p:nvSpPr>
        <p:spPr>
          <a:xfrm rot="16200000">
            <a:off x="5063629" y="3974241"/>
            <a:ext cx="71608" cy="2676899"/>
          </a:xfrm>
          <a:prstGeom prst="rightBracket">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35" name="正方形/長方形 34"/>
          <p:cNvSpPr/>
          <p:nvPr/>
        </p:nvSpPr>
        <p:spPr>
          <a:xfrm>
            <a:off x="189555" y="491199"/>
            <a:ext cx="11749159" cy="1593547"/>
          </a:xfrm>
          <a:prstGeom prst="rect">
            <a:avLst/>
          </a:prstGeom>
          <a:noFill/>
          <a:ln w="285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7413674" y="2305593"/>
            <a:ext cx="3085358" cy="52142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bg1"/>
                </a:solidFill>
                <a:latin typeface="UD デジタル 教科書体 N-B" panose="02020700000000000000" pitchFamily="17" charset="-128"/>
                <a:ea typeface="UD デジタル 教科書体 N-B" panose="02020700000000000000" pitchFamily="17" charset="-128"/>
              </a:rPr>
              <a:t>令和４年</a:t>
            </a:r>
            <a:r>
              <a:rPr lang="en-US" altLang="ja-JP" sz="1050" dirty="0">
                <a:solidFill>
                  <a:schemeClr val="bg1"/>
                </a:solidFill>
                <a:latin typeface="UD デジタル 教科書体 N-B" panose="02020700000000000000" pitchFamily="17" charset="-128"/>
                <a:ea typeface="UD デジタル 教科書体 N-B" panose="02020700000000000000" pitchFamily="17" charset="-128"/>
              </a:rPr>
              <a:t>8</a:t>
            </a:r>
            <a:r>
              <a:rPr kumimoji="1" lang="ja-JP" altLang="en-US" sz="1050" dirty="0" smtClean="0">
                <a:solidFill>
                  <a:schemeClr val="bg1"/>
                </a:solidFill>
                <a:latin typeface="UD デジタル 教科書体 N-B" panose="02020700000000000000" pitchFamily="17" charset="-128"/>
                <a:ea typeface="UD デジタル 教科書体 N-B" panose="02020700000000000000" pitchFamily="17" charset="-128"/>
              </a:rPr>
              <a:t>月</a:t>
            </a:r>
            <a:r>
              <a:rPr kumimoji="1" lang="en-US" altLang="ja-JP" sz="1050" dirty="0" smtClean="0">
                <a:solidFill>
                  <a:schemeClr val="bg1"/>
                </a:solidFill>
                <a:latin typeface="UD デジタル 教科書体 N-B" panose="02020700000000000000" pitchFamily="17" charset="-128"/>
                <a:ea typeface="UD デジタル 教科書体 N-B" panose="02020700000000000000" pitchFamily="17" charset="-128"/>
              </a:rPr>
              <a:t>1</a:t>
            </a:r>
            <a:r>
              <a:rPr kumimoji="1" lang="ja-JP" altLang="en-US" sz="1050" dirty="0" smtClean="0">
                <a:solidFill>
                  <a:schemeClr val="bg1"/>
                </a:solidFill>
                <a:latin typeface="UD デジタル 教科書体 N-B" panose="02020700000000000000" pitchFamily="17" charset="-128"/>
                <a:ea typeface="UD デジタル 教科書体 N-B" panose="02020700000000000000" pitchFamily="17" charset="-128"/>
              </a:rPr>
              <a:t>日</a:t>
            </a:r>
            <a:endParaRPr kumimoji="1" lang="en-US" altLang="ja-JP" sz="1050" dirty="0" smtClean="0">
              <a:solidFill>
                <a:schemeClr val="bg1"/>
              </a:solidFill>
              <a:latin typeface="UD デジタル 教科書体 N-B" panose="02020700000000000000" pitchFamily="17" charset="-128"/>
              <a:ea typeface="UD デジタル 教科書体 N-B" panose="02020700000000000000" pitchFamily="17" charset="-128"/>
            </a:endParaRPr>
          </a:p>
          <a:p>
            <a:pPr algn="ctr"/>
            <a:r>
              <a:rPr kumimoji="1" lang="ja-JP" altLang="en-US" sz="1050" dirty="0" smtClean="0">
                <a:solidFill>
                  <a:schemeClr val="bg1"/>
                </a:solidFill>
                <a:latin typeface="UD デジタル 教科書体 N-B" panose="02020700000000000000" pitchFamily="17" charset="-128"/>
                <a:ea typeface="UD デジタル 教科書体 N-B" panose="02020700000000000000" pitchFamily="17" charset="-128"/>
              </a:rPr>
              <a:t>～</a:t>
            </a:r>
            <a:r>
              <a:rPr lang="en-US" altLang="ja-JP" sz="1050" dirty="0">
                <a:solidFill>
                  <a:schemeClr val="bg1"/>
                </a:solidFill>
                <a:latin typeface="UD デジタル 教科書体 N-B" panose="02020700000000000000" pitchFamily="17" charset="-128"/>
                <a:ea typeface="UD デジタル 教科書体 N-B" panose="02020700000000000000" pitchFamily="17" charset="-128"/>
              </a:rPr>
              <a:t>9</a:t>
            </a:r>
            <a:r>
              <a:rPr kumimoji="1" lang="ja-JP" altLang="en-US" sz="1050" dirty="0" smtClean="0">
                <a:solidFill>
                  <a:schemeClr val="bg1"/>
                </a:solidFill>
                <a:latin typeface="UD デジタル 教科書体 N-B" panose="02020700000000000000" pitchFamily="17" charset="-128"/>
                <a:ea typeface="UD デジタル 教科書体 N-B" panose="02020700000000000000" pitchFamily="17" charset="-128"/>
              </a:rPr>
              <a:t>月</a:t>
            </a:r>
            <a:r>
              <a:rPr lang="en-US" altLang="ja-JP" sz="1050" dirty="0" smtClean="0">
                <a:solidFill>
                  <a:schemeClr val="bg1"/>
                </a:solidFill>
                <a:latin typeface="UD デジタル 教科書体 N-B" panose="02020700000000000000" pitchFamily="17" charset="-128"/>
                <a:ea typeface="UD デジタル 教科書体 N-B" panose="02020700000000000000" pitchFamily="17" charset="-128"/>
              </a:rPr>
              <a:t>30</a:t>
            </a:r>
            <a:r>
              <a:rPr kumimoji="1" lang="ja-JP" altLang="en-US" sz="1050" dirty="0" smtClean="0">
                <a:solidFill>
                  <a:schemeClr val="bg1"/>
                </a:solidFill>
                <a:latin typeface="UD デジタル 教科書体 N-B" panose="02020700000000000000" pitchFamily="17" charset="-128"/>
                <a:ea typeface="UD デジタル 教科書体 N-B" panose="02020700000000000000" pitchFamily="17" charset="-128"/>
              </a:rPr>
              <a:t>日</a:t>
            </a:r>
            <a:endParaRPr kumimoji="1" lang="en-US" altLang="ja-JP" sz="1050" dirty="0" smtClean="0">
              <a:solidFill>
                <a:schemeClr val="bg1"/>
              </a:solidFill>
              <a:latin typeface="UD デジタル 教科書体 N-B" panose="02020700000000000000" pitchFamily="17" charset="-128"/>
              <a:ea typeface="UD デジタル 教科書体 N-B" panose="02020700000000000000" pitchFamily="17" charset="-128"/>
            </a:endParaRPr>
          </a:p>
        </p:txBody>
      </p:sp>
      <p:sp>
        <p:nvSpPr>
          <p:cNvPr id="39" name="ホームベース 38"/>
          <p:cNvSpPr/>
          <p:nvPr/>
        </p:nvSpPr>
        <p:spPr>
          <a:xfrm>
            <a:off x="3799835" y="3913748"/>
            <a:ext cx="1512967" cy="699628"/>
          </a:xfrm>
          <a:prstGeom prst="homePlate">
            <a:avLst>
              <a:gd name="adj" fmla="val 23856"/>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3" name="正方形/長方形 42"/>
          <p:cNvSpPr/>
          <p:nvPr/>
        </p:nvSpPr>
        <p:spPr>
          <a:xfrm>
            <a:off x="3776999" y="3894098"/>
            <a:ext cx="1403091" cy="795911"/>
          </a:xfrm>
          <a:prstGeom prst="rect">
            <a:avLst/>
          </a:prstGeom>
          <a:noFill/>
          <a:ln w="222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kumimoji="1" lang="en-US" altLang="ja-JP"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4</a:t>
            </a:r>
            <a:r>
              <a:rPr kumimoji="1" lang="ja-JP" altLang="en-US"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月</a:t>
            </a:r>
            <a:r>
              <a:rPr kumimoji="1" lang="en-US" altLang="ja-JP"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30</a:t>
            </a:r>
            <a:r>
              <a:rPr kumimoji="1" lang="ja-JP" altLang="en-US"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日まで</a:t>
            </a:r>
            <a:r>
              <a:rPr lang="ja-JP" altLang="en-US"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延長</a:t>
            </a:r>
            <a:endParaRPr kumimoji="1" lang="zh-TW" altLang="en-US" sz="1200" dirty="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endParaRPr>
          </a:p>
        </p:txBody>
      </p:sp>
      <p:sp>
        <p:nvSpPr>
          <p:cNvPr id="45" name="ホームベース 44"/>
          <p:cNvSpPr/>
          <p:nvPr/>
        </p:nvSpPr>
        <p:spPr>
          <a:xfrm>
            <a:off x="5349783" y="3893863"/>
            <a:ext cx="2022346" cy="719513"/>
          </a:xfrm>
          <a:prstGeom prst="homePlate">
            <a:avLst>
              <a:gd name="adj" fmla="val 23856"/>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6" name="正方形/長方形 45"/>
          <p:cNvSpPr/>
          <p:nvPr/>
        </p:nvSpPr>
        <p:spPr>
          <a:xfrm>
            <a:off x="5458318" y="3894098"/>
            <a:ext cx="1662212" cy="795911"/>
          </a:xfrm>
          <a:prstGeom prst="rect">
            <a:avLst/>
          </a:prstGeom>
          <a:noFill/>
          <a:ln w="222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ja-JP" altLang="en-US" sz="1200" dirty="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 </a:t>
            </a:r>
            <a:r>
              <a:rPr lang="ja-JP" altLang="en-US"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 </a:t>
            </a:r>
            <a:r>
              <a:rPr kumimoji="1" lang="en-US" altLang="ja-JP"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7</a:t>
            </a:r>
            <a:r>
              <a:rPr kumimoji="1" lang="ja-JP" altLang="en-US"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月</a:t>
            </a:r>
            <a:r>
              <a:rPr kumimoji="1" lang="en-US" altLang="ja-JP"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31</a:t>
            </a:r>
            <a:r>
              <a:rPr kumimoji="1" lang="ja-JP" altLang="en-US"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日まで延長</a:t>
            </a:r>
            <a:endParaRPr kumimoji="1" lang="zh-TW" altLang="en-US" sz="1200" dirty="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endParaRPr>
          </a:p>
        </p:txBody>
      </p:sp>
      <p:sp>
        <p:nvSpPr>
          <p:cNvPr id="49" name="ホームベース 48"/>
          <p:cNvSpPr/>
          <p:nvPr/>
        </p:nvSpPr>
        <p:spPr>
          <a:xfrm>
            <a:off x="7372129" y="3893863"/>
            <a:ext cx="3126903" cy="719512"/>
          </a:xfrm>
          <a:prstGeom prst="homePlate">
            <a:avLst>
              <a:gd name="adj" fmla="val 23856"/>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0" name="正方形/長方形 49"/>
          <p:cNvSpPr/>
          <p:nvPr/>
        </p:nvSpPr>
        <p:spPr>
          <a:xfrm>
            <a:off x="7629508" y="3983106"/>
            <a:ext cx="2297327" cy="603160"/>
          </a:xfrm>
          <a:prstGeom prst="rect">
            <a:avLst/>
          </a:prstGeom>
          <a:noFill/>
          <a:ln w="222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ja-JP" altLang="en-US" sz="1200" dirty="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 </a:t>
            </a:r>
            <a:r>
              <a:rPr lang="en-US" altLang="ja-JP"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8</a:t>
            </a:r>
            <a:r>
              <a:rPr lang="ja-JP" altLang="en-US"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月</a:t>
            </a:r>
            <a:r>
              <a:rPr lang="en-US" altLang="ja-JP"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1</a:t>
            </a:r>
            <a:r>
              <a:rPr lang="ja-JP" altLang="en-US"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日～</a:t>
            </a:r>
            <a:r>
              <a:rPr kumimoji="1" lang="en-US" altLang="ja-JP"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9</a:t>
            </a:r>
            <a:r>
              <a:rPr kumimoji="1" lang="ja-JP" altLang="en-US"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月</a:t>
            </a:r>
            <a:r>
              <a:rPr kumimoji="1" lang="en-US" altLang="ja-JP"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30</a:t>
            </a:r>
            <a:r>
              <a:rPr kumimoji="1" lang="ja-JP" altLang="en-US"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日まで延長</a:t>
            </a:r>
            <a:endParaRPr kumimoji="1" lang="zh-TW" altLang="en-US" sz="1200" dirty="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endParaRPr>
          </a:p>
        </p:txBody>
      </p:sp>
      <p:sp>
        <p:nvSpPr>
          <p:cNvPr id="51" name="ホームベース 50"/>
          <p:cNvSpPr/>
          <p:nvPr/>
        </p:nvSpPr>
        <p:spPr>
          <a:xfrm>
            <a:off x="3770074" y="5542199"/>
            <a:ext cx="1521528" cy="769480"/>
          </a:xfrm>
          <a:prstGeom prst="homePlate">
            <a:avLst>
              <a:gd name="adj" fmla="val 23205"/>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正方形/長方形 51"/>
          <p:cNvSpPr/>
          <p:nvPr/>
        </p:nvSpPr>
        <p:spPr>
          <a:xfrm>
            <a:off x="3697355" y="5441327"/>
            <a:ext cx="2411669" cy="960493"/>
          </a:xfrm>
          <a:prstGeom prst="rect">
            <a:avLst/>
          </a:prstGeom>
          <a:noFill/>
          <a:ln w="222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ja-JP" altLang="en-US" sz="1200" dirty="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 </a:t>
            </a:r>
            <a:r>
              <a:rPr lang="ja-JP" altLang="en-US"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 </a:t>
            </a:r>
            <a:r>
              <a:rPr kumimoji="1" lang="en-US" altLang="ja-JP"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4</a:t>
            </a:r>
            <a:r>
              <a:rPr kumimoji="1" lang="ja-JP" altLang="en-US"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月</a:t>
            </a:r>
            <a:r>
              <a:rPr kumimoji="1" lang="en-US" altLang="ja-JP"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30</a:t>
            </a:r>
            <a:r>
              <a:rPr kumimoji="1" lang="ja-JP" altLang="en-US"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日まで延長</a:t>
            </a:r>
            <a:endParaRPr kumimoji="1" lang="en-US" altLang="zh-TW"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endParaRPr>
          </a:p>
        </p:txBody>
      </p:sp>
      <p:sp>
        <p:nvSpPr>
          <p:cNvPr id="53" name="ホームベース 52"/>
          <p:cNvSpPr/>
          <p:nvPr/>
        </p:nvSpPr>
        <p:spPr>
          <a:xfrm>
            <a:off x="5312803" y="5542199"/>
            <a:ext cx="1125078" cy="793887"/>
          </a:xfrm>
          <a:prstGeom prst="homePlate">
            <a:avLst>
              <a:gd name="adj" fmla="val 23205"/>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正方形/長方形 53"/>
          <p:cNvSpPr/>
          <p:nvPr/>
        </p:nvSpPr>
        <p:spPr>
          <a:xfrm>
            <a:off x="5458318" y="5489472"/>
            <a:ext cx="812846" cy="846614"/>
          </a:xfrm>
          <a:prstGeom prst="rect">
            <a:avLst/>
          </a:prstGeom>
          <a:noFill/>
          <a:ln w="222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kumimoji="1" lang="en-US" altLang="ja-JP"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5</a:t>
            </a:r>
            <a:r>
              <a:rPr kumimoji="1" lang="ja-JP" altLang="en-US"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月</a:t>
            </a:r>
            <a:r>
              <a:rPr kumimoji="1" lang="en-US" altLang="ja-JP"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31</a:t>
            </a:r>
            <a:r>
              <a:rPr kumimoji="1" lang="ja-JP" altLang="en-US"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日</a:t>
            </a:r>
            <a:endParaRPr kumimoji="1" lang="en-US" altLang="ja-JP"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endParaRPr>
          </a:p>
          <a:p>
            <a:pPr>
              <a:lnSpc>
                <a:spcPts val="1600"/>
              </a:lnSpc>
            </a:pPr>
            <a:r>
              <a:rPr kumimoji="1" lang="ja-JP" altLang="en-US" sz="1200" dirty="0" err="1"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まで</a:t>
            </a:r>
            <a:r>
              <a:rPr kumimoji="1" lang="ja-JP" altLang="en-US"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延長</a:t>
            </a:r>
            <a:endParaRPr kumimoji="1" lang="en-US" altLang="zh-TW" sz="1200"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endParaRPr>
          </a:p>
        </p:txBody>
      </p:sp>
      <p:sp>
        <p:nvSpPr>
          <p:cNvPr id="55" name="正方形/長方形 54"/>
          <p:cNvSpPr/>
          <p:nvPr/>
        </p:nvSpPr>
        <p:spPr>
          <a:xfrm>
            <a:off x="10540577" y="2305593"/>
            <a:ext cx="1032374" cy="518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bg1"/>
                </a:solidFill>
                <a:latin typeface="UD デジタル 教科書体 N-B" panose="02020700000000000000" pitchFamily="17" charset="-128"/>
                <a:ea typeface="UD デジタル 教科書体 N-B" panose="02020700000000000000" pitchFamily="17" charset="-128"/>
              </a:rPr>
              <a:t>令和４年</a:t>
            </a:r>
            <a:endParaRPr kumimoji="1" lang="en-US" altLang="ja-JP" sz="1050" dirty="0" smtClean="0">
              <a:solidFill>
                <a:schemeClr val="bg1"/>
              </a:solidFill>
              <a:latin typeface="UD デジタル 教科書体 N-B" panose="02020700000000000000" pitchFamily="17" charset="-128"/>
              <a:ea typeface="UD デジタル 教科書体 N-B" panose="02020700000000000000" pitchFamily="17" charset="-128"/>
            </a:endParaRPr>
          </a:p>
          <a:p>
            <a:pPr algn="ctr"/>
            <a:r>
              <a:rPr lang="en-US" altLang="ja-JP" sz="1050" dirty="0" smtClean="0">
                <a:solidFill>
                  <a:schemeClr val="bg1"/>
                </a:solidFill>
                <a:latin typeface="UD デジタル 教科書体 N-B" panose="02020700000000000000" pitchFamily="17" charset="-128"/>
                <a:ea typeface="UD デジタル 教科書体 N-B" panose="02020700000000000000" pitchFamily="17" charset="-128"/>
              </a:rPr>
              <a:t>10</a:t>
            </a:r>
            <a:r>
              <a:rPr kumimoji="1" lang="ja-JP" altLang="en-US" sz="1050" dirty="0" smtClean="0">
                <a:solidFill>
                  <a:schemeClr val="bg1"/>
                </a:solidFill>
                <a:latin typeface="UD デジタル 教科書体 N-B" panose="02020700000000000000" pitchFamily="17" charset="-128"/>
                <a:ea typeface="UD デジタル 教科書体 N-B" panose="02020700000000000000" pitchFamily="17" charset="-128"/>
              </a:rPr>
              <a:t>月</a:t>
            </a:r>
            <a:r>
              <a:rPr lang="en-US" altLang="ja-JP" sz="1050" dirty="0">
                <a:solidFill>
                  <a:schemeClr val="bg1"/>
                </a:solidFill>
                <a:latin typeface="UD デジタル 教科書体 N-B" panose="02020700000000000000" pitchFamily="17" charset="-128"/>
                <a:ea typeface="UD デジタル 教科書体 N-B" panose="02020700000000000000" pitchFamily="17" charset="-128"/>
              </a:rPr>
              <a:t>1</a:t>
            </a:r>
            <a:r>
              <a:rPr kumimoji="1" lang="ja-JP" altLang="en-US" sz="1050" dirty="0" smtClean="0">
                <a:solidFill>
                  <a:schemeClr val="bg1"/>
                </a:solidFill>
                <a:latin typeface="UD デジタル 教科書体 N-B" panose="02020700000000000000" pitchFamily="17" charset="-128"/>
                <a:ea typeface="UD デジタル 教科書体 N-B" panose="02020700000000000000" pitchFamily="17" charset="-128"/>
              </a:rPr>
              <a:t>日</a:t>
            </a:r>
            <a:r>
              <a:rPr lang="ja-JP" altLang="en-US" sz="1050" dirty="0">
                <a:solidFill>
                  <a:schemeClr val="bg1"/>
                </a:solidFill>
                <a:latin typeface="UD デジタル 教科書体 N-B" panose="02020700000000000000" pitchFamily="17" charset="-128"/>
                <a:ea typeface="UD デジタル 教科書体 N-B" panose="02020700000000000000" pitchFamily="17" charset="-128"/>
              </a:rPr>
              <a:t>～</a:t>
            </a:r>
            <a:endParaRPr kumimoji="1" lang="en-US" altLang="ja-JP" sz="1050" dirty="0" smtClean="0">
              <a:solidFill>
                <a:schemeClr val="bg1"/>
              </a:solidFill>
              <a:latin typeface="UD デジタル 教科書体 N-B" panose="02020700000000000000" pitchFamily="17" charset="-128"/>
              <a:ea typeface="UD デジタル 教科書体 N-B" panose="02020700000000000000" pitchFamily="17" charset="-128"/>
            </a:endParaRPr>
          </a:p>
        </p:txBody>
      </p:sp>
      <p:sp>
        <p:nvSpPr>
          <p:cNvPr id="33" name="ホームベース 32"/>
          <p:cNvSpPr/>
          <p:nvPr/>
        </p:nvSpPr>
        <p:spPr>
          <a:xfrm>
            <a:off x="7151923" y="5485965"/>
            <a:ext cx="2550925" cy="850121"/>
          </a:xfrm>
          <a:prstGeom prst="homePlate">
            <a:avLst>
              <a:gd name="adj" fmla="val 23856"/>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7" name="テキスト ボックス 36"/>
          <p:cNvSpPr txBox="1"/>
          <p:nvPr/>
        </p:nvSpPr>
        <p:spPr>
          <a:xfrm>
            <a:off x="7313196" y="5380074"/>
            <a:ext cx="2047047" cy="338554"/>
          </a:xfrm>
          <a:prstGeom prst="rect">
            <a:avLst/>
          </a:prstGeom>
          <a:solidFill>
            <a:schemeClr val="bg1"/>
          </a:solidFill>
          <a:ln w="38100">
            <a:solidFill>
              <a:srgbClr val="FF0000"/>
            </a:solidFill>
          </a:ln>
        </p:spPr>
        <p:txBody>
          <a:bodyPr wrap="square" rtlCol="0">
            <a:spAutoFit/>
          </a:bodyPr>
          <a:lstStyle/>
          <a:p>
            <a:pPr algn="ctr"/>
            <a:r>
              <a:rPr lang="ja-JP" altLang="en-US" sz="1400" b="1" dirty="0" smtClean="0">
                <a:solidFill>
                  <a:srgbClr val="FF0000"/>
                </a:solidFill>
                <a:latin typeface="UD デジタル 教科書体 N-R" panose="02020400000000000000" pitchFamily="17" charset="-128"/>
                <a:ea typeface="UD デジタル 教科書体 N-R" panose="02020400000000000000" pitchFamily="17" charset="-128"/>
              </a:rPr>
              <a:t>府制度再開</a:t>
            </a:r>
            <a:r>
              <a:rPr lang="ja-JP" altLang="en-US" sz="1600" b="1" dirty="0" smtClean="0">
                <a:solidFill>
                  <a:srgbClr val="FF0000"/>
                </a:solidFill>
                <a:latin typeface="UD デジタル 教科書体 N-R" panose="02020400000000000000" pitchFamily="17" charset="-128"/>
                <a:ea typeface="UD デジタル 教科書体 N-R" panose="02020400000000000000" pitchFamily="17" charset="-128"/>
              </a:rPr>
              <a:t>～終了</a:t>
            </a:r>
            <a:endParaRPr kumimoji="1" lang="ja-JP" altLang="en-US" sz="1600" b="1" dirty="0">
              <a:solidFill>
                <a:srgbClr val="FF0000"/>
              </a:solidFill>
              <a:latin typeface="UD デジタル 教科書体 N-R" panose="02020400000000000000" pitchFamily="17" charset="-128"/>
              <a:ea typeface="UD デジタル 教科書体 N-R" panose="02020400000000000000" pitchFamily="17" charset="-128"/>
            </a:endParaRPr>
          </a:p>
        </p:txBody>
      </p:sp>
      <p:sp>
        <p:nvSpPr>
          <p:cNvPr id="42" name="正方形/長方形 41"/>
          <p:cNvSpPr/>
          <p:nvPr/>
        </p:nvSpPr>
        <p:spPr>
          <a:xfrm>
            <a:off x="7250912" y="5820060"/>
            <a:ext cx="2171613" cy="603113"/>
          </a:xfrm>
          <a:prstGeom prst="rect">
            <a:avLst/>
          </a:prstGeom>
          <a:noFill/>
          <a:ln w="222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pPr>
            <a:r>
              <a:rPr lang="ja-JP" altLang="en-US" sz="1400" b="1"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赤信号点灯期間</a:t>
            </a:r>
            <a:endParaRPr lang="en-US" altLang="ja-JP" sz="1400" b="1"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endParaRPr>
          </a:p>
          <a:p>
            <a:pPr algn="ctr">
              <a:lnSpc>
                <a:spcPts val="1600"/>
              </a:lnSpc>
            </a:pPr>
            <a:r>
              <a:rPr lang="ja-JP" altLang="en-US" sz="1400" b="1"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（医療非常事態宣言）</a:t>
            </a:r>
            <a:endParaRPr lang="en-US" altLang="ja-JP" sz="1400" b="1"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endParaRPr>
          </a:p>
          <a:p>
            <a:pPr>
              <a:lnSpc>
                <a:spcPts val="1600"/>
              </a:lnSpc>
            </a:pPr>
            <a:r>
              <a:rPr kumimoji="1" lang="ja-JP" altLang="en-US" sz="1200" dirty="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　</a:t>
            </a:r>
            <a:endParaRPr kumimoji="1" lang="zh-TW" altLang="en-US" sz="1200" dirty="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endParaRPr>
          </a:p>
        </p:txBody>
      </p:sp>
      <p:sp>
        <p:nvSpPr>
          <p:cNvPr id="47" name="テキスト ボックス 46"/>
          <p:cNvSpPr txBox="1"/>
          <p:nvPr/>
        </p:nvSpPr>
        <p:spPr>
          <a:xfrm>
            <a:off x="6913562" y="5023401"/>
            <a:ext cx="3757337" cy="276999"/>
          </a:xfrm>
          <a:prstGeom prst="rect">
            <a:avLst/>
          </a:prstGeom>
          <a:noFill/>
        </p:spPr>
        <p:txBody>
          <a:bodyPr wrap="square" rtlCol="0">
            <a:spAutoFit/>
          </a:bodyPr>
          <a:lstStyle/>
          <a:p>
            <a:r>
              <a:rPr kumimoji="1" lang="ja-JP" altLang="en-US" sz="1200" dirty="0" smtClean="0">
                <a:latin typeface="UD デジタル 教科書体 NK-B" panose="02020700000000000000" pitchFamily="18" charset="-128"/>
                <a:ea typeface="UD デジタル 教科書体 NK-B" panose="02020700000000000000" pitchFamily="18" charset="-128"/>
              </a:rPr>
              <a:t>コロナ治療</a:t>
            </a:r>
            <a:r>
              <a:rPr lang="ja-JP" altLang="en-US" sz="1200" dirty="0">
                <a:latin typeface="UD デジタル 教科書体 NK-B" panose="02020700000000000000" pitchFamily="18" charset="-128"/>
                <a:ea typeface="UD デジタル 教科書体 NK-B" panose="02020700000000000000" pitchFamily="18" charset="-128"/>
              </a:rPr>
              <a:t>対応</a:t>
            </a:r>
            <a:r>
              <a:rPr kumimoji="1" lang="ja-JP" altLang="en-US" sz="1200" dirty="0" smtClean="0">
                <a:latin typeface="UD デジタル 教科書体 NK-B" panose="02020700000000000000" pitchFamily="18" charset="-128"/>
                <a:ea typeface="UD デジタル 教科書体 NK-B" panose="02020700000000000000" pitchFamily="18" charset="-128"/>
              </a:rPr>
              <a:t>協力</a:t>
            </a:r>
            <a:r>
              <a:rPr kumimoji="1" lang="ja-JP" altLang="en-US" sz="1200" dirty="0">
                <a:latin typeface="UD デジタル 教科書体 NK-B" panose="02020700000000000000" pitchFamily="18" charset="-128"/>
                <a:ea typeface="UD デジタル 教科書体 NK-B" panose="02020700000000000000" pitchFamily="18" charset="-128"/>
              </a:rPr>
              <a:t>医療</a:t>
            </a:r>
            <a:r>
              <a:rPr kumimoji="1" lang="ja-JP" altLang="en-US" sz="1200" dirty="0" smtClean="0">
                <a:latin typeface="UD デジタル 教科書体 NK-B" panose="02020700000000000000" pitchFamily="18" charset="-128"/>
                <a:ea typeface="UD デジタル 教科書体 NK-B" panose="02020700000000000000" pitchFamily="18" charset="-128"/>
              </a:rPr>
              <a:t>機関の確保</a:t>
            </a:r>
            <a:r>
              <a:rPr lang="ja-JP" altLang="en-US" sz="1200" dirty="0">
                <a:latin typeface="UD デジタル 教科書体 NK-B" panose="02020700000000000000" pitchFamily="18" charset="-128"/>
                <a:ea typeface="UD デジタル 教科書体 NK-B" panose="02020700000000000000" pitchFamily="18" charset="-128"/>
              </a:rPr>
              <a:t>等</a:t>
            </a:r>
            <a:r>
              <a:rPr kumimoji="1" lang="ja-JP" altLang="en-US" sz="1200" dirty="0" smtClean="0">
                <a:latin typeface="UD デジタル 教科書体 NK-B" panose="02020700000000000000" pitchFamily="18" charset="-128"/>
                <a:ea typeface="UD デジタル 教科書体 NK-B" panose="02020700000000000000" pitchFamily="18" charset="-128"/>
              </a:rPr>
              <a:t>が要件</a:t>
            </a:r>
            <a:endParaRPr kumimoji="1" lang="ja-JP" altLang="en-US" sz="1200" dirty="0">
              <a:latin typeface="UD デジタル 教科書体 NK-B" panose="02020700000000000000" pitchFamily="18" charset="-128"/>
              <a:ea typeface="UD デジタル 教科書体 NK-B" panose="02020700000000000000" pitchFamily="18" charset="-128"/>
            </a:endParaRPr>
          </a:p>
        </p:txBody>
      </p:sp>
      <p:sp>
        <p:nvSpPr>
          <p:cNvPr id="57" name="右大かっこ 56"/>
          <p:cNvSpPr/>
          <p:nvPr/>
        </p:nvSpPr>
        <p:spPr>
          <a:xfrm rot="16200000">
            <a:off x="8373564" y="4055249"/>
            <a:ext cx="107643" cy="2550924"/>
          </a:xfrm>
          <a:prstGeom prst="rightBracket">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60" name="角丸四角形 59"/>
          <p:cNvSpPr/>
          <p:nvPr/>
        </p:nvSpPr>
        <p:spPr>
          <a:xfrm>
            <a:off x="6913558" y="4941536"/>
            <a:ext cx="3159917" cy="1529824"/>
          </a:xfrm>
          <a:prstGeom prst="roundRect">
            <a:avLst>
              <a:gd name="adj" fmla="val 6770"/>
            </a:avLst>
          </a:prstGeom>
          <a:noFill/>
          <a:ln w="76200">
            <a:solidFill>
              <a:srgbClr val="C0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221420" y="602552"/>
            <a:ext cx="11749159" cy="1456005"/>
          </a:xfrm>
          <a:prstGeom prst="rect">
            <a:avLst/>
          </a:prstGeom>
          <a:noFill/>
          <a:ln w="222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r>
              <a:rPr lang="ja-JP" altLang="en-US" b="1" dirty="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〇</a:t>
            </a:r>
            <a:r>
              <a:rPr lang="ja-JP" altLang="en-US" b="1"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　医療ひっ迫による高齢者施設等での施設内療養者の増加に伴う負担増を軽減するため、大阪モデルの</a:t>
            </a:r>
            <a:endParaRPr lang="en-US" altLang="ja-JP" b="1"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endParaRPr>
          </a:p>
          <a:p>
            <a:pPr>
              <a:lnSpc>
                <a:spcPts val="2000"/>
              </a:lnSpc>
            </a:pPr>
            <a:r>
              <a:rPr lang="ja-JP" altLang="en-US" b="1" dirty="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　</a:t>
            </a:r>
            <a:r>
              <a:rPr lang="ja-JP" altLang="en-US" b="1"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「非常事態」（赤信号）への移行に伴い、</a:t>
            </a:r>
            <a:r>
              <a:rPr lang="en-US" altLang="ja-JP" b="1"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5</a:t>
            </a:r>
            <a:r>
              <a:rPr lang="ja-JP" altLang="en-US" b="1"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月末まで実施していた府独自補助（③部分）を</a:t>
            </a:r>
            <a:r>
              <a:rPr lang="en-US" altLang="ja-JP" b="1"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7/27</a:t>
            </a:r>
            <a:r>
              <a:rPr lang="ja-JP" altLang="en-US" b="1" dirty="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から</a:t>
            </a:r>
            <a:r>
              <a:rPr lang="ja-JP" altLang="en-US" b="1"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再開した。</a:t>
            </a:r>
            <a:endParaRPr lang="en-US" altLang="ja-JP" b="1"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endParaRPr>
          </a:p>
          <a:p>
            <a:pPr>
              <a:lnSpc>
                <a:spcPts val="2000"/>
              </a:lnSpc>
            </a:pPr>
            <a:r>
              <a:rPr lang="ja-JP" altLang="en-US" b="1"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〇　</a:t>
            </a:r>
            <a:r>
              <a:rPr kumimoji="1" lang="ja-JP" altLang="en-US" b="1"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終期は未定としていたが、医療ひっ迫の緩和により、大阪モデル</a:t>
            </a:r>
            <a:r>
              <a:rPr lang="ja-JP" altLang="en-US" b="1" dirty="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の</a:t>
            </a:r>
            <a:r>
              <a:rPr kumimoji="1" lang="ja-JP" altLang="en-US" b="1"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「警戒」（黄信号）への</a:t>
            </a:r>
            <a:r>
              <a:rPr lang="ja-JP" altLang="en-US" b="1"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移行に伴い、補</a:t>
            </a:r>
            <a:endParaRPr lang="en-US" altLang="ja-JP" b="1"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endParaRPr>
          </a:p>
          <a:p>
            <a:pPr>
              <a:lnSpc>
                <a:spcPts val="2000"/>
              </a:lnSpc>
            </a:pPr>
            <a:r>
              <a:rPr lang="ja-JP" altLang="en-US" b="1" dirty="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　</a:t>
            </a:r>
            <a:r>
              <a:rPr lang="ja-JP" altLang="en-US" b="1"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助対象期間を終了する。</a:t>
            </a:r>
            <a:endParaRPr lang="en-US" altLang="ja-JP" b="1"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endParaRPr>
          </a:p>
          <a:p>
            <a:pPr>
              <a:lnSpc>
                <a:spcPts val="2000"/>
              </a:lnSpc>
            </a:pPr>
            <a:r>
              <a:rPr kumimoji="1" lang="ja-JP" altLang="en-US" b="1"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〇　なお、国の追加補助（</a:t>
            </a:r>
            <a:r>
              <a:rPr lang="ja-JP" altLang="en-US" b="1"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②部分）は、国が終了するまでの間（現在９月末まで</a:t>
            </a:r>
            <a:r>
              <a:rPr lang="ja-JP" altLang="en-US" b="1" dirty="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a:t>
            </a:r>
            <a:r>
              <a:rPr lang="ja-JP" altLang="en-US" b="1"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rPr>
              <a:t>継続する。</a:t>
            </a:r>
            <a:endParaRPr kumimoji="1" lang="en-US" altLang="ja-JP" b="1" dirty="0" smtClean="0">
              <a:solidFill>
                <a:schemeClr val="tx1">
                  <a:lumMod val="95000"/>
                  <a:lumOff val="5000"/>
                </a:schemeClr>
              </a:solidFill>
              <a:latin typeface="UD デジタル 教科書体 N-B" panose="02020700000000000000" pitchFamily="17" charset="-128"/>
              <a:ea typeface="UD デジタル 教科書体 N-B" panose="02020700000000000000" pitchFamily="17" charset="-128"/>
            </a:endParaRPr>
          </a:p>
        </p:txBody>
      </p:sp>
      <p:sp>
        <p:nvSpPr>
          <p:cNvPr id="41" name="ホームベース 40"/>
          <p:cNvSpPr/>
          <p:nvPr/>
        </p:nvSpPr>
        <p:spPr>
          <a:xfrm>
            <a:off x="679107" y="3014557"/>
            <a:ext cx="385976" cy="621886"/>
          </a:xfrm>
          <a:prstGeom prst="homePlate">
            <a:avLst>
              <a:gd name="adj" fmla="val 1738"/>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①</a:t>
            </a:r>
            <a:endParaRPr kumimoji="1" lang="ja-JP" altLang="en-US" b="1" dirty="0">
              <a:solidFill>
                <a:schemeClr val="tx1"/>
              </a:solidFill>
            </a:endParaRPr>
          </a:p>
        </p:txBody>
      </p:sp>
      <p:sp>
        <p:nvSpPr>
          <p:cNvPr id="44" name="ホームベース 43"/>
          <p:cNvSpPr/>
          <p:nvPr/>
        </p:nvSpPr>
        <p:spPr>
          <a:xfrm>
            <a:off x="648292" y="3893863"/>
            <a:ext cx="385976" cy="719512"/>
          </a:xfrm>
          <a:prstGeom prst="homePlate">
            <a:avLst>
              <a:gd name="adj" fmla="val 1738"/>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rPr>
              <a:t>②</a:t>
            </a:r>
            <a:endParaRPr kumimoji="1" lang="ja-JP" altLang="en-US" b="1" dirty="0">
              <a:solidFill>
                <a:schemeClr val="tx1"/>
              </a:solidFill>
            </a:endParaRPr>
          </a:p>
        </p:txBody>
      </p:sp>
      <p:sp>
        <p:nvSpPr>
          <p:cNvPr id="48" name="ホームベース 47"/>
          <p:cNvSpPr/>
          <p:nvPr/>
        </p:nvSpPr>
        <p:spPr>
          <a:xfrm>
            <a:off x="647250" y="5551268"/>
            <a:ext cx="385976" cy="784817"/>
          </a:xfrm>
          <a:prstGeom prst="homePlate">
            <a:avLst>
              <a:gd name="adj" fmla="val 1738"/>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③</a:t>
            </a:r>
            <a:endParaRPr kumimoji="1" lang="ja-JP" altLang="en-US" b="1" dirty="0">
              <a:solidFill>
                <a:schemeClr val="tx1"/>
              </a:solidFill>
            </a:endParaRPr>
          </a:p>
        </p:txBody>
      </p:sp>
      <p:cxnSp>
        <p:nvCxnSpPr>
          <p:cNvPr id="3" name="直線コネクタ 2"/>
          <p:cNvCxnSpPr/>
          <p:nvPr/>
        </p:nvCxnSpPr>
        <p:spPr>
          <a:xfrm>
            <a:off x="737456" y="4802553"/>
            <a:ext cx="11067416" cy="0"/>
          </a:xfrm>
          <a:prstGeom prst="line">
            <a:avLst/>
          </a:prstGeom>
        </p:spPr>
        <p:style>
          <a:lnRef idx="1">
            <a:schemeClr val="dk1"/>
          </a:lnRef>
          <a:fillRef idx="0">
            <a:schemeClr val="dk1"/>
          </a:fillRef>
          <a:effectRef idx="0">
            <a:schemeClr val="dk1"/>
          </a:effectRef>
          <a:fontRef idx="minor">
            <a:schemeClr val="tx1"/>
          </a:fontRef>
        </p:style>
      </p:cxnSp>
      <p:sp>
        <p:nvSpPr>
          <p:cNvPr id="56" name="テキスト ボックス 5"/>
          <p:cNvSpPr txBox="1"/>
          <p:nvPr/>
        </p:nvSpPr>
        <p:spPr>
          <a:xfrm>
            <a:off x="10453724" y="52148"/>
            <a:ext cx="1647354" cy="369332"/>
          </a:xfrm>
          <a:prstGeom prst="rect">
            <a:avLst/>
          </a:prstGeom>
          <a:solidFill>
            <a:schemeClr val="bg1"/>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dirty="0" smtClean="0">
                <a:latin typeface="Meiryo UI" panose="020B0604030504040204" pitchFamily="50" charset="-128"/>
                <a:ea typeface="Meiryo UI" panose="020B0604030504040204" pitchFamily="50" charset="-128"/>
              </a:rPr>
              <a:t>資料</a:t>
            </a:r>
            <a:r>
              <a:rPr lang="ja-JP" altLang="en-US" dirty="0">
                <a:latin typeface="Meiryo UI" panose="020B0604030504040204" pitchFamily="50" charset="-128"/>
                <a:ea typeface="Meiryo UI" panose="020B0604030504040204" pitchFamily="50" charset="-128"/>
              </a:rPr>
              <a:t>５</a:t>
            </a:r>
            <a:r>
              <a:rPr kumimoji="1" lang="ja-JP" altLang="en-US" dirty="0" smtClean="0">
                <a:latin typeface="Meiryo UI" panose="020B0604030504040204" pitchFamily="50" charset="-128"/>
                <a:ea typeface="Meiryo UI" panose="020B0604030504040204" pitchFamily="50" charset="-128"/>
              </a:rPr>
              <a:t>－５</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2797044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21930</TotalTime>
  <Words>350</Words>
  <Application>Microsoft Office PowerPoint</Application>
  <PresentationFormat>ワイド画面</PresentationFormat>
  <Paragraphs>47</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Meiryo UI</vt:lpstr>
      <vt:lpstr>UD デジタル 教科書体 N-B</vt:lpstr>
      <vt:lpstr>UD デジタル 教科書体 NK-B</vt:lpstr>
      <vt:lpstr>UD デジタル 教科書体 NK-R</vt:lpstr>
      <vt:lpstr>UD デジタル 教科書体 NP-B</vt:lpstr>
      <vt:lpstr>UD デジタル 教科書体 N-R</vt:lpstr>
      <vt:lpstr>游ゴシック</vt:lpstr>
      <vt:lpstr>游ゴシック Light</vt:lpstr>
      <vt:lpstr>Arial</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畑　憲一郎</dc:creator>
  <cp:lastModifiedBy>田中　浩子</cp:lastModifiedBy>
  <cp:revision>196</cp:revision>
  <cp:lastPrinted>2022-09-13T08:36:17Z</cp:lastPrinted>
  <dcterms:created xsi:type="dcterms:W3CDTF">2020-08-11T02:27:27Z</dcterms:created>
  <dcterms:modified xsi:type="dcterms:W3CDTF">2022-09-14T01:00:48Z</dcterms:modified>
</cp:coreProperties>
</file>