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FD6"/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43450-F30A-4A24-BD57-6CC6D8BCA4D0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369C0-2CCA-4E17-8E96-80067CCD5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93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426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64395" y="4753616"/>
            <a:ext cx="12045660" cy="126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B28B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日に、大阪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モデルの指標が「非常事態（赤信号）」解除の目安を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満たしている。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○新規陽性者数は減少傾向が続いており（前週比が約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0.76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倍（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日時点））、今後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も当面の間、医療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提供体制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ひっ迫状況</a:t>
            </a:r>
            <a:r>
              <a:rPr lang="ja-JP" altLang="en-US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lang="ja-JP" altLang="en-US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改善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が見込まれることから、</a:t>
            </a:r>
            <a:r>
              <a:rPr lang="ja-JP" altLang="en-US" sz="2000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「非常事態（赤信号</a:t>
            </a:r>
            <a:r>
              <a:rPr lang="ja-JP" altLang="en-US" sz="2000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）」を解除し、「警戒」に移行 （</a:t>
            </a:r>
            <a:r>
              <a:rPr lang="ja-JP" altLang="en-US" sz="2000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黄信号</a:t>
            </a:r>
            <a:r>
              <a:rPr lang="ja-JP" altLang="en-US" sz="2000" b="1" u="sng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点灯）する</a:t>
            </a:r>
            <a:r>
              <a:rPr lang="ja-JP" altLang="en-US" sz="2000" b="1" u="sng" dirty="0" smtClean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2000" b="1" u="sng" dirty="0" smtClean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適用日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：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-14294"/>
            <a:ext cx="12192000" cy="4714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大阪モデル「警戒」」</a:t>
            </a:r>
            <a:r>
              <a:rPr lang="ja-JP" altLang="en-US" sz="2000" b="1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</a:t>
            </a:r>
            <a:r>
              <a:rPr lang="ja-JP" altLang="en-US" sz="2000" b="1" dirty="0" err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移行（黄信号点灯）について</a:t>
            </a:r>
            <a:endParaRPr lang="ja-JP" altLang="en-US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E9AEDD-6BA7-4392-B3D6-A21FA21B18FB}"/>
              </a:ext>
            </a:extLst>
          </p:cNvPr>
          <p:cNvSpPr txBox="1"/>
          <p:nvPr/>
        </p:nvSpPr>
        <p:spPr>
          <a:xfrm>
            <a:off x="38636" y="508449"/>
            <a:ext cx="11914377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日第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76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回対策本部会議決定事項（「大阪モデルの見直しについて」）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◆ ステージ移行については、指標の目安の到達状況を踏まえつつ、感染状況や医療提供体制の状況、感染拡大の契機も十分に考慮し、専門家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の意見を聴取したうえで、対策本部会議で決定する。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A415333-E2E2-1CE2-E9C5-E0A3720AC77F}"/>
              </a:ext>
            </a:extLst>
          </p:cNvPr>
          <p:cNvSpPr txBox="1"/>
          <p:nvPr/>
        </p:nvSpPr>
        <p:spPr>
          <a:xfrm>
            <a:off x="64395" y="1415552"/>
            <a:ext cx="454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大阪モデルの状況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D70FF45-77DB-7592-AC16-D42DB088D1EE}"/>
              </a:ext>
            </a:extLst>
          </p:cNvPr>
          <p:cNvSpPr txBox="1"/>
          <p:nvPr/>
        </p:nvSpPr>
        <p:spPr>
          <a:xfrm>
            <a:off x="64395" y="1699975"/>
            <a:ext cx="12096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日に「非常事態（赤信号）解除」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の目安に到達。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0B012B76-207D-4426-B28D-1CFF37206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362750"/>
              </p:ext>
            </p:extLst>
          </p:nvPr>
        </p:nvGraphicFramePr>
        <p:xfrm>
          <a:off x="206062" y="2107017"/>
          <a:ext cx="11746951" cy="19224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7903">
                  <a:extLst>
                    <a:ext uri="{9D8B030D-6E8A-4147-A177-3AD203B41FA5}">
                      <a16:colId xmlns:a16="http://schemas.microsoft.com/office/drawing/2014/main" val="245184962"/>
                    </a:ext>
                  </a:extLst>
                </a:gridCol>
                <a:gridCol w="2543336">
                  <a:extLst>
                    <a:ext uri="{9D8B030D-6E8A-4147-A177-3AD203B41FA5}">
                      <a16:colId xmlns:a16="http://schemas.microsoft.com/office/drawing/2014/main" val="787299303"/>
                    </a:ext>
                  </a:extLst>
                </a:gridCol>
                <a:gridCol w="1017431">
                  <a:extLst>
                    <a:ext uri="{9D8B030D-6E8A-4147-A177-3AD203B41FA5}">
                      <a16:colId xmlns:a16="http://schemas.microsoft.com/office/drawing/2014/main" val="3675793976"/>
                    </a:ext>
                  </a:extLst>
                </a:gridCol>
                <a:gridCol w="984446">
                  <a:extLst>
                    <a:ext uri="{9D8B030D-6E8A-4147-A177-3AD203B41FA5}">
                      <a16:colId xmlns:a16="http://schemas.microsoft.com/office/drawing/2014/main" val="3167101512"/>
                    </a:ext>
                  </a:extLst>
                </a:gridCol>
                <a:gridCol w="966211">
                  <a:extLst>
                    <a:ext uri="{9D8B030D-6E8A-4147-A177-3AD203B41FA5}">
                      <a16:colId xmlns:a16="http://schemas.microsoft.com/office/drawing/2014/main" val="2976481032"/>
                    </a:ext>
                  </a:extLst>
                </a:gridCol>
                <a:gridCol w="992323">
                  <a:extLst>
                    <a:ext uri="{9D8B030D-6E8A-4147-A177-3AD203B41FA5}">
                      <a16:colId xmlns:a16="http://schemas.microsoft.com/office/drawing/2014/main" val="155369237"/>
                    </a:ext>
                  </a:extLst>
                </a:gridCol>
                <a:gridCol w="927039">
                  <a:extLst>
                    <a:ext uri="{9D8B030D-6E8A-4147-A177-3AD203B41FA5}">
                      <a16:colId xmlns:a16="http://schemas.microsoft.com/office/drawing/2014/main" val="96671422"/>
                    </a:ext>
                  </a:extLst>
                </a:gridCol>
                <a:gridCol w="889487">
                  <a:extLst>
                    <a:ext uri="{9D8B030D-6E8A-4147-A177-3AD203B41FA5}">
                      <a16:colId xmlns:a16="http://schemas.microsoft.com/office/drawing/2014/main" val="2100573511"/>
                    </a:ext>
                  </a:extLst>
                </a:gridCol>
                <a:gridCol w="932956">
                  <a:extLst>
                    <a:ext uri="{9D8B030D-6E8A-4147-A177-3AD203B41FA5}">
                      <a16:colId xmlns:a16="http://schemas.microsoft.com/office/drawing/2014/main" val="2226529068"/>
                    </a:ext>
                  </a:extLst>
                </a:gridCol>
                <a:gridCol w="915819">
                  <a:extLst>
                    <a:ext uri="{9D8B030D-6E8A-4147-A177-3AD203B41FA5}">
                      <a16:colId xmlns:a16="http://schemas.microsoft.com/office/drawing/2014/main" val="1263599764"/>
                    </a:ext>
                  </a:extLst>
                </a:gridCol>
              </a:tblGrid>
              <a:tr h="517557">
                <a:tc>
                  <a:txBody>
                    <a:bodyPr/>
                    <a:lstStyle/>
                    <a:p>
                      <a:pPr algn="ctr"/>
                      <a:endParaRPr kumimoji="1" lang="ja-JP" altLang="en-US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非常事態解除の</a:t>
                      </a:r>
                      <a:r>
                        <a:rPr lang="ja-JP" altLang="en-US" sz="13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目安</a:t>
                      </a:r>
                      <a:endParaRPr lang="en-US" altLang="ja-JP" sz="13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9/6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9/7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9/8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9/9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9/10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9/11</a:t>
                      </a: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9/12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9/13</a:t>
                      </a:r>
                      <a:endParaRPr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2965560344"/>
                  </a:ext>
                </a:extLst>
              </a:tr>
              <a:tr h="436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日間連続</a:t>
                      </a:r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50.7%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48.7%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43.4%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44.1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39.5%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6305223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日間連続</a:t>
                      </a:r>
                      <a:r>
                        <a:rPr lang="en-US" altLang="ja-JP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8.9%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9.4%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8.8%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9.3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9.3%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9.3%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10.1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8.4%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7030717"/>
                  </a:ext>
                </a:extLst>
              </a:tr>
              <a:tr h="517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信号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上記全てが目安に達した場合　</a:t>
                      </a:r>
                      <a:endParaRPr lang="en-US" altLang="ja-JP" sz="13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3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4390910"/>
                  </a:ext>
                </a:extLst>
              </a:tr>
            </a:tbl>
          </a:graphicData>
        </a:graphic>
      </p:graphicFrame>
      <p:sp>
        <p:nvSpPr>
          <p:cNvPr id="9" name="テキスト ボックス 5"/>
          <p:cNvSpPr txBox="1"/>
          <p:nvPr/>
        </p:nvSpPr>
        <p:spPr>
          <a:xfrm>
            <a:off x="10318472" y="50778"/>
            <a:ext cx="179158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２－１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967AF7F-0C1C-43AE-A2F8-A3AB94C8B761}"/>
              </a:ext>
            </a:extLst>
          </p:cNvPr>
          <p:cNvSpPr/>
          <p:nvPr/>
        </p:nvSpPr>
        <p:spPr>
          <a:xfrm>
            <a:off x="4340180" y="3071658"/>
            <a:ext cx="7587073" cy="4437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BDC9FF-89CE-46FF-968B-04976077ACD5}"/>
              </a:ext>
            </a:extLst>
          </p:cNvPr>
          <p:cNvSpPr/>
          <p:nvPr/>
        </p:nvSpPr>
        <p:spPr>
          <a:xfrm>
            <a:off x="5344732" y="2610556"/>
            <a:ext cx="6582520" cy="45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6062" y="4029436"/>
            <a:ext cx="11721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医療機関休診により、退院状況の確認が困難な場合、退院者が入院患者に含まれることから、翌日公表する入院患者数が、実入院患者数を上回ること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がある。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rot="10800000">
            <a:off x="5816181" y="4429636"/>
            <a:ext cx="592428" cy="200779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799" y="6478097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z="2000" smtClean="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78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8908</TotalTime>
  <Words>338</Words>
  <PresentationFormat>ワイド画面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2022-09-13T11:46:16Z</cp:lastPrinted>
  <dcterms:created xsi:type="dcterms:W3CDTF">2020-07-15T08:05:42Z</dcterms:created>
  <dcterms:modified xsi:type="dcterms:W3CDTF">2022-09-13T12:36:06Z</dcterms:modified>
</cp:coreProperties>
</file>