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722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C0A2DF-00CC-BADE-517B-D1DB964CA0F5}"/>
              </a:ext>
            </a:extLst>
          </p:cNvPr>
          <p:cNvSpPr txBox="1"/>
          <p:nvPr/>
        </p:nvSpPr>
        <p:spPr>
          <a:xfrm>
            <a:off x="-55417" y="1894214"/>
            <a:ext cx="12192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新規陽性者数の減少に伴い、医療提供体制のひっ迫状況は改善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しており、重症及び軽症中等症の病床使用率は、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に７日連続で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％を下回り、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大阪モデルの非常事態（赤信号）解除の目安を満たした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宿泊療養施設居室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使用率も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19.7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％と減少傾向が続き、救急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搬送困難事案件数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も８月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日以降、減少傾向。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第七波（９月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日時点）の重症化率は、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0.03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％と、第六波の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0.11%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より低下。死亡率も、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0.10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％と、第六波の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0.27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％より低い状態。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-1844"/>
            <a:ext cx="12192000" cy="4010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感染・療養状況等について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55417" y="486926"/>
            <a:ext cx="1248353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新規陽性者数は、８月下旬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以降減少傾向が続き、直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近１週間の新規陽性者数は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7,233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。陽性率は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33.8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と減少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傾向。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新規陽性者数及び陽性率ともに、減少傾向にあるものの、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は直近で増加傾向。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陽性者の年齢区分としては、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代以上が全陽性者に占める割合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15.0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とやや減少する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一方で、学校が再開するに伴い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代以下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29.7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と増加。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医療機関関連や高齢者施設関連クラスターは、概ね横ばいの高水準で発生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しているが、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第六波と比較して、１施設あたりの陽性者数は減少した状態が継続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ワクチンの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３回目接種の割合は、全年齢では６割弱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であり、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代以下では５割を下回っている。４回目接種は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64.1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636407" y="25758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資料１－３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5417" y="426953"/>
            <a:ext cx="1173020" cy="275011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感染状況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367838" y="6468625"/>
            <a:ext cx="2743200" cy="365125"/>
          </a:xfrm>
        </p:spPr>
        <p:txBody>
          <a:bodyPr/>
          <a:lstStyle/>
          <a:p>
            <a:fld id="{F216AE56-EAD3-4706-B860-3EC2C2952B40}" type="slidenum">
              <a:rPr kumimoji="1" lang="ja-JP" altLang="en-US" sz="2000" smtClean="0">
                <a:solidFill>
                  <a:schemeClr val="tx1"/>
                </a:solidFill>
              </a:rPr>
              <a:t>1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角丸四角形 7">
            <a:extLst>
              <a:ext uri="{FF2B5EF4-FFF2-40B4-BE49-F238E27FC236}">
                <a16:creationId xmlns:a16="http://schemas.microsoft.com/office/drawing/2014/main" id="{D32FE039-E740-4113-BCF7-4DE29A2DFEBC}"/>
              </a:ext>
            </a:extLst>
          </p:cNvPr>
          <p:cNvSpPr/>
          <p:nvPr/>
        </p:nvSpPr>
        <p:spPr>
          <a:xfrm>
            <a:off x="86900" y="1879456"/>
            <a:ext cx="1396856" cy="27501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入院・療養状況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2">
            <a:extLst>
              <a:ext uri="{FF2B5EF4-FFF2-40B4-BE49-F238E27FC236}">
                <a16:creationId xmlns:a16="http://schemas.microsoft.com/office/drawing/2014/main" id="{87CE4FEA-092C-42A7-A910-44126A1B1285}"/>
              </a:ext>
            </a:extLst>
          </p:cNvPr>
          <p:cNvSpPr/>
          <p:nvPr/>
        </p:nvSpPr>
        <p:spPr>
          <a:xfrm>
            <a:off x="86900" y="3170481"/>
            <a:ext cx="2220890" cy="258987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今後の対応方針について</a:t>
            </a:r>
          </a:p>
        </p:txBody>
      </p:sp>
      <p:sp>
        <p:nvSpPr>
          <p:cNvPr id="13" name="角丸四角形 11">
            <a:extLst>
              <a:ext uri="{FF2B5EF4-FFF2-40B4-BE49-F238E27FC236}">
                <a16:creationId xmlns:a16="http://schemas.microsoft.com/office/drawing/2014/main" id="{13CC63FC-E5B2-4E3F-826F-8760DE2B8F42}"/>
              </a:ext>
            </a:extLst>
          </p:cNvPr>
          <p:cNvSpPr/>
          <p:nvPr/>
        </p:nvSpPr>
        <p:spPr>
          <a:xfrm>
            <a:off x="25545" y="3505406"/>
            <a:ext cx="12030076" cy="3298144"/>
          </a:xfrm>
          <a:prstGeom prst="roundRect">
            <a:avLst>
              <a:gd name="adj" fmla="val 596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新規陽性者数は減少が続いており、それに伴い、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に病床使用率が大阪モデルの非常事態（赤信号）解除の目安を満たすなど、医療提供体制のひっ迫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も改善が見られることから、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「医療非常事態」（７月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日宣言発出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）は脱却した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ものと考えられる。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ただし、１日当たりの新規陽性者数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が７千人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を超過し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、軽症中等症病床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使用率は減少傾向にある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とはいえ、４割強で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ある。新規陽性者数の前週増加比は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直近で増加傾向にあり、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やや下げ止まりの傾向が見られる。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状態で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感染が拡大に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転じた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場合、即座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に医療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提供体制がひっ迫する可能性が高い。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今後、行楽シーズンを迎え、人と人との接触の機会が増加することが見込まれるなか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感染予防対策の徹底や、マスク会食など感染リスクを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低減する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個々人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の取組みの継続が求められる。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また、９月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日に、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国より、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With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コロナに向けた政策の考え方」が示され、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今後、今回を上回る感染拡大が生じても、保健医療システムを機能させながら、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社会経済活動を維持する、新型コロナウイルス対策の新たな段階に移行する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とされた。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本府においても、９月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日より、国の方針に基づき、全数発生届出見直しを行うが、それに伴い、健康フォローアップセンターの設置や、希望者への宿泊療養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や配食等の自宅療養支援を継続、重症化リスクの低い患者の症状悪化時の対応など、必要な体制を早急に整備する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将来に向けては、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国の動向や他府県の状況も踏まえつつ、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新型コロナウイルス感染症にかかる保健、医療・療養体制について、段階的に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、一般医療へ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行政主導による体制整備から、医療機関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施設等、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府民が各自、新型コロナに「備え」、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する「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With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コロナ」体制への転換）をめざす。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19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7440</TotalTime>
  <Words>768</Words>
  <PresentationFormat>ワイド画面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2022-09-13T10:12:27Z</cp:lastPrinted>
  <dcterms:created xsi:type="dcterms:W3CDTF">2020-07-15T08:05:42Z</dcterms:created>
  <dcterms:modified xsi:type="dcterms:W3CDTF">2022-09-14T01:34:11Z</dcterms:modified>
</cp:coreProperties>
</file>