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39" r:id="rId3"/>
    <p:sldId id="335" r:id="rId4"/>
    <p:sldId id="337" r:id="rId5"/>
    <p:sldId id="336" r:id="rId6"/>
    <p:sldId id="328"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1" d="100"/>
          <a:sy n="71" d="100"/>
        </p:scale>
        <p:origin x="69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2022/8/23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36615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2022/8/23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４年８月</a:t>
            </a:r>
            <a:r>
              <a:rPr lang="en-US" altLang="ja-JP" sz="2000" b="1" u="sng" dirty="0">
                <a:solidFill>
                  <a:srgbClr val="FF0000"/>
                </a:solidFill>
              </a:rPr>
              <a:t>28</a:t>
            </a:r>
            <a:r>
              <a:rPr lang="ja-JP" altLang="en-US" sz="2000" b="1" u="sng" dirty="0" smtClean="0">
                <a:solidFill>
                  <a:srgbClr val="FF0000"/>
                </a:solidFill>
              </a:rPr>
              <a:t>日～９月</a:t>
            </a:r>
            <a:r>
              <a:rPr lang="en-US" altLang="ja-JP" sz="2000" b="1" u="sng" dirty="0" smtClean="0">
                <a:solidFill>
                  <a:srgbClr val="FF0000"/>
                </a:solidFill>
              </a:rPr>
              <a:t>27</a:t>
            </a:r>
            <a:r>
              <a:rPr lang="ja-JP" altLang="en-US" sz="2000" b="1" u="sng" dirty="0" smtClean="0">
                <a:solidFill>
                  <a:srgbClr val="FF0000"/>
                </a:solidFill>
              </a:rPr>
              <a:t>日</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smtClean="0"/>
              <a:t>資料</a:t>
            </a:r>
            <a:r>
              <a:rPr lang="ja-JP" altLang="en-US" sz="2400" b="1" dirty="0"/>
              <a:t>４</a:t>
            </a:r>
            <a:r>
              <a:rPr lang="ja-JP" altLang="en-US" sz="2400" b="1"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61502"/>
            <a:ext cx="11617270" cy="4775666"/>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500"/>
              </a:lnSpc>
              <a:defRPr/>
            </a:pPr>
            <a:r>
              <a:rPr lang="ja-JP" altLang="en-US" b="1" dirty="0"/>
              <a:t>○　</a:t>
            </a:r>
            <a:r>
              <a:rPr lang="ja-JP" altLang="en-US" b="1" dirty="0" smtClean="0"/>
              <a:t>早期の３回目のワクチン接種（高齢者は４回目）を</a:t>
            </a:r>
            <a:r>
              <a:rPr lang="ja-JP" altLang="en-US" b="1" dirty="0"/>
              <a:t>検討すること</a:t>
            </a:r>
            <a:r>
              <a:rPr lang="ja-JP" altLang="en-US" sz="1400" dirty="0" smtClean="0"/>
              <a:t>（法に基づかない働きかけ</a:t>
            </a:r>
            <a:r>
              <a:rPr lang="ja-JP" altLang="en-US" sz="1400" dirty="0"/>
              <a:t>）</a:t>
            </a:r>
            <a:endParaRPr lang="en-US" altLang="ja-JP" sz="1400" dirty="0"/>
          </a:p>
          <a:p>
            <a:pPr>
              <a:lnSpc>
                <a:spcPts val="1200"/>
              </a:lnSpc>
              <a:defRPr/>
            </a:pPr>
            <a:endParaRPr lang="en-US" altLang="ja-JP" sz="800" b="1" dirty="0"/>
          </a:p>
          <a:p>
            <a:pPr lvl="0">
              <a:defRPr/>
            </a:pPr>
            <a:r>
              <a:rPr lang="ja-JP" altLang="en-US" b="1" dirty="0">
                <a:solidFill>
                  <a:srgbClr val="FF0000"/>
                </a:solidFill>
              </a:rPr>
              <a:t>○　高齢者の命と健康を守るため、高齢者</a:t>
            </a:r>
            <a:r>
              <a:rPr lang="en-US" altLang="ja-JP" sz="1400" b="1" dirty="0" smtClean="0">
                <a:solidFill>
                  <a:srgbClr val="FF0000"/>
                </a:solidFill>
              </a:rPr>
              <a:t>※</a:t>
            </a:r>
            <a:r>
              <a:rPr lang="ja-JP" altLang="en-US" sz="1400" b="1" dirty="0" smtClean="0">
                <a:solidFill>
                  <a:srgbClr val="FF0000"/>
                </a:solidFill>
              </a:rPr>
              <a:t>１</a:t>
            </a:r>
            <a:r>
              <a:rPr lang="ja-JP" altLang="en-US" b="1" dirty="0" smtClean="0">
                <a:solidFill>
                  <a:srgbClr val="FF0000"/>
                </a:solidFill>
              </a:rPr>
              <a:t>及び</a:t>
            </a:r>
            <a:r>
              <a:rPr lang="ja-JP" altLang="en-US" b="1" dirty="0">
                <a:solidFill>
                  <a:srgbClr val="FF0000"/>
                </a:solidFill>
              </a:rPr>
              <a:t>同居家族等日常的に接する方は、感染リスクが高い場所への</a:t>
            </a:r>
          </a:p>
          <a:p>
            <a:pPr lvl="0">
              <a:defRPr/>
            </a:pPr>
            <a:r>
              <a:rPr lang="ja-JP" altLang="en-US" b="1" dirty="0">
                <a:solidFill>
                  <a:srgbClr val="FF0000"/>
                </a:solidFill>
              </a:rPr>
              <a:t>　　外出・移動を控えること　</a:t>
            </a:r>
            <a:r>
              <a:rPr lang="ja-JP" altLang="en-US" b="1" dirty="0" smtClean="0">
                <a:solidFill>
                  <a:srgbClr val="FF0000"/>
                </a:solidFill>
              </a:rPr>
              <a:t>　　　</a:t>
            </a:r>
            <a:r>
              <a:rPr lang="ja-JP" altLang="en-US" sz="1400" dirty="0">
                <a:solidFill>
                  <a:srgbClr val="FF0000"/>
                </a:solidFill>
              </a:rPr>
              <a:t>　</a:t>
            </a:r>
            <a:r>
              <a:rPr lang="en-US" altLang="ja-JP" sz="1200" dirty="0" smtClean="0">
                <a:solidFill>
                  <a:srgbClr val="FF0000"/>
                </a:solidFill>
              </a:rPr>
              <a:t>※</a:t>
            </a:r>
            <a:r>
              <a:rPr lang="ja-JP" altLang="en-US" sz="1200" dirty="0" smtClean="0">
                <a:solidFill>
                  <a:srgbClr val="FF0000"/>
                </a:solidFill>
              </a:rPr>
              <a:t>１　基礎</a:t>
            </a:r>
            <a:r>
              <a:rPr lang="ja-JP" altLang="en-US" sz="1200" dirty="0">
                <a:solidFill>
                  <a:srgbClr val="FF0000"/>
                </a:solidFill>
              </a:rPr>
              <a:t>疾患のある方などの重症化リスクの高い方を</a:t>
            </a:r>
            <a:r>
              <a:rPr lang="ja-JP" altLang="en-US" sz="1200" dirty="0" smtClean="0">
                <a:solidFill>
                  <a:srgbClr val="FF0000"/>
                </a:solidFill>
              </a:rPr>
              <a:t>含む</a:t>
            </a:r>
            <a:endParaRPr lang="en-US" altLang="ja-JP" sz="1200" b="1" dirty="0" smtClean="0">
              <a:solidFill>
                <a:srgbClr val="FF0000"/>
              </a:solidFill>
            </a:endParaRPr>
          </a:p>
          <a:p>
            <a:pPr lvl="0">
              <a:lnSpc>
                <a:spcPts val="1200"/>
              </a:lnSpc>
              <a:defRPr/>
            </a:pPr>
            <a:endParaRPr lang="en-US" altLang="ja-JP" b="1" dirty="0">
              <a:solidFill>
                <a:srgbClr val="0070C0"/>
              </a:solidFill>
            </a:endParaRPr>
          </a:p>
          <a:p>
            <a:pPr lvl="0">
              <a:lnSpc>
                <a:spcPts val="2000"/>
              </a:lnSpc>
              <a:defRPr/>
            </a:pPr>
            <a:r>
              <a:rPr lang="ja-JP" altLang="en-US" b="1" dirty="0" smtClean="0"/>
              <a:t>○　高齢者</a:t>
            </a:r>
            <a:r>
              <a:rPr lang="ja-JP" altLang="en-US" b="1" dirty="0"/>
              <a:t>施設での</a:t>
            </a:r>
            <a:r>
              <a:rPr lang="ja-JP" altLang="en-US" b="1" dirty="0" smtClean="0"/>
              <a:t>面会は原則自粛すること（面会する場合はオンラインでの面会など高齢者との接触を</a:t>
            </a:r>
            <a:endParaRPr lang="en-US" altLang="ja-JP" b="1" dirty="0" smtClean="0"/>
          </a:p>
          <a:p>
            <a:pPr lvl="0">
              <a:lnSpc>
                <a:spcPts val="2000"/>
              </a:lnSpc>
              <a:defRPr/>
            </a:pPr>
            <a:r>
              <a:rPr lang="ja-JP" altLang="en-US" b="1" dirty="0" smtClean="0"/>
              <a:t>　　行わない方法を検討すること）　</a:t>
            </a:r>
            <a:endParaRPr lang="en-US" altLang="ja-JP" b="1" dirty="0" smtClean="0"/>
          </a:p>
          <a:p>
            <a:pPr lvl="0">
              <a:lnSpc>
                <a:spcPts val="1200"/>
              </a:lnSpc>
              <a:defRPr/>
            </a:pPr>
            <a:endParaRPr lang="en-US" altLang="ja-JP" b="1" dirty="0" smtClean="0">
              <a:solidFill>
                <a:schemeClr val="accent5"/>
              </a:solidFill>
            </a:endParaRPr>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solidFill>
                  <a:srgbClr val="FF0000"/>
                </a:solidFill>
              </a:rPr>
              <a:t>※</a:t>
            </a:r>
            <a:r>
              <a:rPr lang="ja-JP" altLang="en-US" sz="1100" dirty="0">
                <a:solidFill>
                  <a:srgbClr val="FF0000"/>
                </a:solidFill>
              </a:rPr>
              <a:t>２</a:t>
            </a:r>
            <a:r>
              <a:rPr lang="ja-JP" altLang="en-US" dirty="0" smtClean="0"/>
              <a:t>の徹底　 </a:t>
            </a:r>
            <a:r>
              <a:rPr lang="en-US" altLang="ja-JP" sz="1200" spc="-150" dirty="0" smtClean="0">
                <a:solidFill>
                  <a:srgbClr val="FF0000"/>
                </a:solidFill>
              </a:rPr>
              <a:t>※</a:t>
            </a:r>
            <a:r>
              <a:rPr lang="ja-JP" altLang="en-US" sz="1200" spc="-150" dirty="0" smtClean="0">
                <a:solidFill>
                  <a:srgbClr val="FF0000"/>
                </a:solidFill>
              </a:rPr>
              <a:t>２</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9" y="878756"/>
            <a:ext cx="11567964" cy="32494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815750"/>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○高齢者施設の入所者等で希望する方へのワクチン接種（４回目接種）を、早期に完了すること </a:t>
            </a:r>
          </a:p>
        </p:txBody>
      </p:sp>
      <p:sp>
        <p:nvSpPr>
          <p:cNvPr id="9" name="正方形/長方形 8"/>
          <p:cNvSpPr/>
          <p:nvPr/>
        </p:nvSpPr>
        <p:spPr>
          <a:xfrm>
            <a:off x="340249" y="3215026"/>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3384006"/>
            <a:ext cx="11219737" cy="2657138"/>
          </a:xfrm>
          <a:prstGeom prst="rect">
            <a:avLst/>
          </a:prstGeom>
        </p:spPr>
        <p:txBody>
          <a:bodyPr wrap="square">
            <a:spAutoFit/>
          </a:bodyPr>
          <a:lstStyle/>
          <a:p>
            <a:pPr lvl="0">
              <a:lnSpc>
                <a:spcPts val="2000"/>
              </a:lnSpc>
              <a:defRPr/>
            </a:pPr>
            <a:r>
              <a:rPr lang="ja-JP" altLang="en-US" b="1" dirty="0" smtClean="0"/>
              <a:t>○ 面会は</a:t>
            </a:r>
            <a:r>
              <a:rPr lang="ja-JP" altLang="en-US" b="1" dirty="0"/>
              <a:t>原則自粛する</a:t>
            </a:r>
            <a:r>
              <a:rPr lang="ja-JP" altLang="en-US" b="1" dirty="0" smtClean="0"/>
              <a:t>こと</a:t>
            </a:r>
            <a:r>
              <a:rPr lang="ja-JP" altLang="en-US" b="1" dirty="0"/>
              <a:t>（面会する場合はオンラインでの面会</a:t>
            </a:r>
            <a:r>
              <a:rPr lang="ja-JP" altLang="en-US" b="1" dirty="0" smtClean="0"/>
              <a:t>など高齢者</a:t>
            </a:r>
            <a:r>
              <a:rPr lang="ja-JP" altLang="en-US" b="1" dirty="0"/>
              <a:t>との接触を</a:t>
            </a:r>
            <a:r>
              <a:rPr lang="ja-JP" altLang="en-US" b="1" dirty="0" smtClean="0"/>
              <a:t>行わない方法</a:t>
            </a:r>
            <a:endParaRPr lang="en-US" altLang="ja-JP" b="1" dirty="0" smtClean="0"/>
          </a:p>
          <a:p>
            <a:pPr lvl="0">
              <a:lnSpc>
                <a:spcPts val="2000"/>
              </a:lnSpc>
              <a:defRPr/>
            </a:pPr>
            <a:r>
              <a:rPr lang="ja-JP" altLang="en-US" b="1" dirty="0" smtClean="0"/>
              <a:t>　を検討</a:t>
            </a:r>
            <a:r>
              <a:rPr lang="ja-JP" altLang="en-US" b="1" dirty="0"/>
              <a:t>すること</a:t>
            </a:r>
            <a:r>
              <a:rPr lang="ja-JP" altLang="en-US" b="1" dirty="0" smtClean="0"/>
              <a:t>）</a:t>
            </a:r>
            <a:endParaRPr lang="en-US" altLang="ja-JP" b="1" dirty="0" smtClean="0"/>
          </a:p>
          <a:p>
            <a:pPr lvl="0">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solidFill>
                  <a:srgbClr val="FF0000"/>
                </a:solidFill>
              </a:rPr>
              <a:t>施設における基本的な感染防止対策を強化・徹底すること</a:t>
            </a:r>
            <a:endParaRPr lang="en-US" altLang="ja-JP" b="1" dirty="0" smtClean="0">
              <a:solidFill>
                <a:srgbClr val="FF0000"/>
              </a:solidFill>
            </a:endParaRPr>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406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4" y="661471"/>
            <a:ext cx="10877388" cy="2913618"/>
          </a:xfrm>
          <a:prstGeom prst="rect">
            <a:avLst/>
          </a:prstGeom>
        </p:spPr>
        <p:txBody>
          <a:bodyPr wrap="square">
            <a:spAutoFit/>
          </a:bodyPr>
          <a:lstStyle/>
          <a:p>
            <a:pPr>
              <a:lnSpc>
                <a:spcPts val="2000"/>
              </a:lnSpc>
              <a:defRPr/>
            </a:pPr>
            <a:r>
              <a:rPr lang="ja-JP" altLang="en-US" b="1" dirty="0"/>
              <a:t>○　早期</a:t>
            </a:r>
            <a:r>
              <a:rPr lang="ja-JP" altLang="en-US" b="1" dirty="0" smtClean="0"/>
              <a:t>の３回目のワクチン接種を</a:t>
            </a:r>
            <a:r>
              <a:rPr lang="ja-JP" altLang="en-US" b="1" dirty="0"/>
              <a:t>検討するよう周知徹底すること</a:t>
            </a:r>
            <a:r>
              <a:rPr lang="ja-JP" altLang="en-US" sz="1400" dirty="0" smtClean="0"/>
              <a:t>（法に基づかない働きかけ）</a:t>
            </a:r>
            <a:endParaRPr lang="en-US" altLang="ja-JP" sz="1400" dirty="0" smtClean="0"/>
          </a:p>
          <a:p>
            <a:pPr>
              <a:lnSpc>
                <a:spcPts val="2000"/>
              </a:lnSpc>
              <a:defRPr/>
            </a:pPr>
            <a:endParaRPr lang="en-US" altLang="ja-JP" b="1" dirty="0"/>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defRPr/>
            </a:pPr>
            <a:r>
              <a:rPr lang="ja-JP" altLang="en-US" b="1" dirty="0"/>
              <a:t>○　学生に対し、感染リスクの高い以下の行動について感染防止対策を徹底すること</a:t>
            </a:r>
          </a:p>
          <a:p>
            <a:pPr>
              <a:defRPr/>
            </a:pPr>
            <a:r>
              <a:rPr lang="ja-JP" altLang="en-US" b="1" dirty="0"/>
              <a:t>　　　・　旅行や、自宅・友人宅での飲み会</a:t>
            </a:r>
          </a:p>
          <a:p>
            <a:pPr>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t>○　療養</a:t>
            </a:r>
            <a:r>
              <a:rPr lang="ja-JP" altLang="en-US" b="1" dirty="0" smtClean="0"/>
              <a:t>証明・陰性証明の</a:t>
            </a:r>
            <a:r>
              <a:rPr lang="ja-JP" altLang="en-US" b="1" dirty="0"/>
              <a:t>提出を求めない</a:t>
            </a:r>
            <a:r>
              <a:rPr lang="ja-JP" altLang="en-US" b="1" dirty="0" smtClean="0"/>
              <a:t>こと</a:t>
            </a:r>
            <a:endParaRPr lang="en-US" altLang="ja-JP" b="1" dirty="0"/>
          </a:p>
          <a:p>
            <a:pPr>
              <a:lnSpc>
                <a:spcPts val="20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24179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69934"/>
          </a:xfrm>
          <a:prstGeom prst="rect">
            <a:avLst/>
          </a:prstGeom>
        </p:spPr>
        <p:txBody>
          <a:bodyPr wrap="square">
            <a:spAutoFit/>
          </a:bodyPr>
          <a:lstStyle/>
          <a:p>
            <a:pPr>
              <a:lnSpc>
                <a:spcPts val="1500"/>
              </a:lnSpc>
              <a:defRPr/>
            </a:pPr>
            <a:r>
              <a:rPr lang="ja-JP" altLang="en-US" b="1" dirty="0"/>
              <a:t>○　</a:t>
            </a:r>
            <a:r>
              <a:rPr lang="ja-JP" altLang="en-US" b="1" dirty="0" smtClean="0"/>
              <a:t>早期の３回目のワクチン接種を</a:t>
            </a:r>
            <a:r>
              <a:rPr lang="ja-JP" altLang="en-US" b="1" dirty="0"/>
              <a:t>検討するよう周知徹底する</a:t>
            </a:r>
            <a:r>
              <a:rPr lang="ja-JP" altLang="en-US" b="1" dirty="0" smtClean="0"/>
              <a:t>こと</a:t>
            </a:r>
            <a:r>
              <a:rPr lang="ja-JP" altLang="en-US" sz="1400" dirty="0" smtClean="0"/>
              <a:t>（法に基づかない働きかけ）</a:t>
            </a:r>
            <a:endParaRPr lang="en-US" altLang="ja-JP" sz="1400" dirty="0" smtClean="0"/>
          </a:p>
          <a:p>
            <a:pPr>
              <a:lnSpc>
                <a:spcPts val="1500"/>
              </a:lnSpc>
              <a:defRPr/>
            </a:pPr>
            <a:endParaRPr lang="en-US" altLang="ja-JP" sz="1400" dirty="0" smtClean="0"/>
          </a:p>
          <a:p>
            <a:pPr>
              <a:lnSpc>
                <a:spcPts val="1500"/>
              </a:lnSpc>
              <a:defRPr/>
            </a:pPr>
            <a:r>
              <a:rPr lang="ja-JP" altLang="en-US" b="1" dirty="0"/>
              <a:t>○　</a:t>
            </a:r>
            <a:r>
              <a:rPr lang="ja-JP" altLang="en-US" b="1" dirty="0" smtClean="0"/>
              <a:t>療養証明・陰性証明の</a:t>
            </a:r>
            <a:r>
              <a:rPr lang="ja-JP" altLang="en-US" b="1"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711260430"/>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en-US" altLang="ja-JP" sz="1600" b="1" smtClean="0"/>
                        <a:t>100</a:t>
                      </a:r>
                      <a:r>
                        <a:rPr kumimoji="1" lang="ja-JP" altLang="en-US" sz="1600" b="1" smtClean="0"/>
                        <a:t>％</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08676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10896</TotalTime>
  <Words>2374</Words>
  <Application>Microsoft Office PowerPoint</Application>
  <PresentationFormat>ワイド画面</PresentationFormat>
  <Paragraphs>242</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855</cp:revision>
  <cp:lastPrinted>2022-07-27T04:22:29Z</cp:lastPrinted>
  <dcterms:created xsi:type="dcterms:W3CDTF">2020-04-06T02:06:27Z</dcterms:created>
  <dcterms:modified xsi:type="dcterms:W3CDTF">2022-08-23T00:16:38Z</dcterms:modified>
</cp:coreProperties>
</file>