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9" r:id="rId2"/>
    <p:sldId id="270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9999"/>
    <a:srgbClr val="FF9933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3" autoAdjust="0"/>
    <p:restoredTop sz="92639" autoAdjust="0"/>
  </p:normalViewPr>
  <p:slideViewPr>
    <p:cSldViewPr snapToGrid="0">
      <p:cViewPr varScale="1">
        <p:scale>
          <a:sx n="74" d="100"/>
          <a:sy n="74" d="100"/>
        </p:scale>
        <p:origin x="5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B1B45-5C22-4CEE-8323-970FED29B128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6C24B-3581-4302-A2F9-B8782FBC7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748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56C24B-3581-4302-A2F9-B8782FBC780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722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56C24B-3581-4302-A2F9-B8782FBC780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2174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0BC2-6C0F-4DFC-90CE-CC6C5AA34635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23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2A0E-D0EF-4A58-BD75-56434BA56490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9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F144-5A6F-4C69-B57B-237BCEF89E4F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43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968-3AAD-4639-AB6C-C1D89E312425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05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A592-3928-49E4-A791-0BBF40EA1C5F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2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3302B-D854-45A5-B45C-06B33223A715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140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1CA8-DB69-4CF6-A0D8-171507DF8EDC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513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D104-362C-4B9D-AA8F-04CECB899D86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ABACE-A5C8-41B9-811F-83831181E20E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3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C5529-7BAE-4920-B9A5-1B2B5C8DB297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818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994D-8268-44FE-97FA-730E4BED3EBF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97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9E30-17B9-4BDA-B8CC-3964B5C6232A}" type="datetime1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29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-1844"/>
            <a:ext cx="12192000" cy="40108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感染・療養状況等について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-55417" y="486926"/>
            <a:ext cx="12192000" cy="18158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新規陽性者数は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７月下旬以降、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１か月にわたり２万人前後で確認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され、大規模な感染が継続。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陽性率は６割を超過した状態が続き、自費検査や無料検査における陽性判明率も１割前後の高水準で推移。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人流には減少があまり見られず、高い水準で推移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しており、人と人との接触機会が多い状況が伺える。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陽性者の年齢区分としては、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代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以上が直近１週間で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17.1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％と依然高く、学校が始業するに伴い、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代以下の増加が今後懸念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される。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高齢者施設クラスターは、第六波よりも多く発生しているが、医療機関関連クラスターも含め、第六波の２月・３月と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比較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して、１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施設あたりの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陽性者数は減少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（単純計算であり、一部施設では大規模化）。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ワクチンの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３回目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接種の割合は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全年齢で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は６割弱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あり、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代以下では５割を下回っている。４回目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接種は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65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歳以上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48.8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。　　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 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A396F46-6F5F-483F-BC68-432494F2ED7F}"/>
              </a:ext>
            </a:extLst>
          </p:cNvPr>
          <p:cNvSpPr txBox="1"/>
          <p:nvPr/>
        </p:nvSpPr>
        <p:spPr>
          <a:xfrm>
            <a:off x="10636407" y="25758"/>
            <a:ext cx="134822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資料１－３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55417" y="426953"/>
            <a:ext cx="1173020" cy="275011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感染状況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367838" y="6468625"/>
            <a:ext cx="2743200" cy="365125"/>
          </a:xfrm>
        </p:spPr>
        <p:txBody>
          <a:bodyPr/>
          <a:lstStyle/>
          <a:p>
            <a:fld id="{F216AE56-EAD3-4706-B860-3EC2C2952B40}" type="slidenum">
              <a:rPr kumimoji="1" lang="ja-JP" altLang="en-US" sz="2000" smtClean="0">
                <a:solidFill>
                  <a:schemeClr val="tx1"/>
                </a:solidFill>
              </a:rPr>
              <a:t>1</a:t>
            </a:fld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0" name="角丸四角形 7">
            <a:extLst>
              <a:ext uri="{FF2B5EF4-FFF2-40B4-BE49-F238E27FC236}">
                <a16:creationId xmlns:a16="http://schemas.microsoft.com/office/drawing/2014/main" id="{D32FE039-E740-4113-BCF7-4DE29A2DFEBC}"/>
              </a:ext>
            </a:extLst>
          </p:cNvPr>
          <p:cNvSpPr/>
          <p:nvPr/>
        </p:nvSpPr>
        <p:spPr>
          <a:xfrm>
            <a:off x="55417" y="2614982"/>
            <a:ext cx="1396856" cy="275012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入院・療養状況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4C0A2DF-00CC-BADE-517B-D1DB964CA0F5}"/>
              </a:ext>
            </a:extLst>
          </p:cNvPr>
          <p:cNvSpPr txBox="1"/>
          <p:nvPr/>
        </p:nvSpPr>
        <p:spPr>
          <a:xfrm>
            <a:off x="0" y="2661797"/>
            <a:ext cx="12192000" cy="42165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kumimoji="1"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大規模な感染の継続に伴い、検査需要が高い状態が続き、外来が極めてひっ迫した状態が続いている。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重症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病床使用率は、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15.4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％と低水準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で推移しているが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１日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,000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人前後の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高齢者の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陽性が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確認されていることから、重症者の増加が懸念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軽症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中等症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病床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使用率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は７割強で推移しており、ひっ迫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。８月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、受入医療機関に対し、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フェーズ５（緊急避難的確保病床を含む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）の延長（９月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日～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９月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日）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を通知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宿泊療養施設居室使用率は７割弱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と、過去最も高い状態。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○　入院率は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1.5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 軽症中等症病床入院患者のうち、入院フォローアップセンターを介さない調整（圏域枠での病病・病診連携）での入院が約６割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であるが、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入院患者のうち中等症が占める割合は、入院フォローアップセンター調整病床では約９割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である一方、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圏域調整病床では約４割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であり、入院基準の徹底が必要。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救急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搬送困難事案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件数は高止まり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状態が継続。依然、熱中症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患者の救急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搬送が続くと考えられること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から、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一般救急医療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のひっ迫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も懸念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軽症中等症病床における長期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入院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患者は増加しており、全体比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軽症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中等症病床の入院患者の平均入院日数は、第五波や第六波より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短い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７月中旬と比べると長く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なっている。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○　医療提供体制の状況としては、第七波において診療・検査医療機関の指定数は増加しているが、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「指定なし」が病院で３割以上、診療所で７割以上を占め、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オール医療体制構築のため、さらなる拡充が必要。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 また、府内に所在する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508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病院のうち、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新型コロナ患者受入医療機関は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216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病院で全体の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43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7.4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現在）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であり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、確保病床以外で感染管理がとれる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「自院患者コロナ陽性病床」（許可病床の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％程度）の備えについては、受入医療機関で約８割、非受入病院で６割弱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重症化率・死亡率ともに、第七波は第六波より低い。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特に、死亡者数については、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第七波の感染規模は第六波より大きいが、死亡者数は少なく、クラスター対策の強化やワクチン接種の促進、早期治療体制の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強化等、複合的要因によるものと推測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される。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6195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-1844"/>
            <a:ext cx="12192000" cy="36512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感染・療養状況等について</a:t>
            </a:r>
          </a:p>
        </p:txBody>
      </p:sp>
      <p:sp>
        <p:nvSpPr>
          <p:cNvPr id="11" name="角丸四角形 11">
            <a:extLst>
              <a:ext uri="{FF2B5EF4-FFF2-40B4-BE49-F238E27FC236}">
                <a16:creationId xmlns:a16="http://schemas.microsoft.com/office/drawing/2014/main" id="{A3DE373F-57AB-4CB7-A4C8-76D52C1D3C78}"/>
              </a:ext>
            </a:extLst>
          </p:cNvPr>
          <p:cNvSpPr/>
          <p:nvPr/>
        </p:nvSpPr>
        <p:spPr>
          <a:xfrm>
            <a:off x="80962" y="880781"/>
            <a:ext cx="12030076" cy="4670013"/>
          </a:xfrm>
          <a:prstGeom prst="roundRect">
            <a:avLst>
              <a:gd name="adj" fmla="val 596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新規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陽性者数は２万人超の状態が続いており、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今後も当面の間、大規模感染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が継続することが予想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される。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検査需要が高い状態が続いており、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外来診療体制は依然、ひっ迫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していることや、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軽症中等症病床使用率が７割強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であることなど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医療非常事態が続いている。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⇒府民においては、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重症化リスクの高い高齢者や基礎疾患を有する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方（以下、高齢者という）の命と健康を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守るため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高齢者ご自身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高齢者と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接する機会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のある方には、引き続き、特段の行動変容が求められる。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また、上記に該当しない方々におかれても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基本的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感染予防対策の徹底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や、マスク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会食など感染リスクを低減する個々人の行動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変容に向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けた取組みの継続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求められる。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⇒医療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機関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の外来体制のひっ迫を最大限に抑え、重症化リスクの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ある方等の受診機会を確保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するため、当面の間、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現在行っている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「若年軽症者オンライン診療スキーム」の継続をはじめ、入院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・外来診療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体制の強化など、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医療非常事態における取組みの継続が求められ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る。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８月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日に、国において、発生届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の限定（緊急避難措置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）や全国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ベースでの全数届出の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見直し検討の方針が示されたところ。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全数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把握の見直しに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あたっては、同時に、医療提供体制や入院調整の仕組み等の転換が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であり、オミクロン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株の感染規模、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重症化率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を前提とした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場合、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一部の医療機関のみが対応する疾患としてではなく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、「オール医療体制の構築」が求められる。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府と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しては、季節性インフルエンザの同時流行も懸念される第八波に備え、早急に、全数把握の見直しに伴い生じる課題と対応策を検討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し、オール医療提供体制構築に向けた取組みを、医療機関等関係者と連携し、進めていく。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角丸四角形 12">
            <a:extLst>
              <a:ext uri="{FF2B5EF4-FFF2-40B4-BE49-F238E27FC236}">
                <a16:creationId xmlns:a16="http://schemas.microsoft.com/office/drawing/2014/main" id="{DC27C6F2-D223-465F-A20C-74DEC115F30F}"/>
              </a:ext>
            </a:extLst>
          </p:cNvPr>
          <p:cNvSpPr/>
          <p:nvPr/>
        </p:nvSpPr>
        <p:spPr>
          <a:xfrm>
            <a:off x="87827" y="439469"/>
            <a:ext cx="2220890" cy="365125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今後の対応方針について</a:t>
            </a: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367838" y="6468625"/>
            <a:ext cx="2743200" cy="365125"/>
          </a:xfrm>
        </p:spPr>
        <p:txBody>
          <a:bodyPr/>
          <a:lstStyle/>
          <a:p>
            <a:fld id="{F216AE56-EAD3-4706-B860-3EC2C2952B40}" type="slidenum">
              <a:rPr kumimoji="1" lang="ja-JP" altLang="en-US" sz="2000" smtClean="0">
                <a:solidFill>
                  <a:schemeClr val="tx1"/>
                </a:solidFill>
              </a:rPr>
              <a:t>2</a:t>
            </a:fld>
            <a:endParaRPr kumimoji="1" lang="ja-JP" altLang="en-US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469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7324</TotalTime>
  <Words>1223</Words>
  <Application>Microsoft Office PowerPoint</Application>
  <PresentationFormat>ワイド画面</PresentationFormat>
  <Paragraphs>54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ＭＳ ゴシック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國本　由衣</cp:lastModifiedBy>
  <cp:revision>2</cp:revision>
  <cp:lastPrinted>2022-03-16T04:26:36Z</cp:lastPrinted>
  <dcterms:created xsi:type="dcterms:W3CDTF">2020-07-15T08:05:42Z</dcterms:created>
  <dcterms:modified xsi:type="dcterms:W3CDTF">2022-08-25T04:17:13Z</dcterms:modified>
</cp:coreProperties>
</file>