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6399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73929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387343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96883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228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3057057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46488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95032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417311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79373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8E2B137-08F6-4B73-8E30-67BE298EC1AA}"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01620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E2B137-08F6-4B73-8E30-67BE298EC1AA}" type="datetimeFigureOut">
              <a:rPr kumimoji="1" lang="ja-JP" altLang="en-US" smtClean="0"/>
              <a:t>2022/7/27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27FA2-BDCD-4858-9FC7-A7A017B05D58}" type="slidenum">
              <a:rPr kumimoji="1" lang="ja-JP" altLang="en-US" smtClean="0"/>
              <a:t>‹#›</a:t>
            </a:fld>
            <a:endParaRPr kumimoji="1" lang="ja-JP" altLang="en-US"/>
          </a:p>
        </p:txBody>
      </p:sp>
    </p:spTree>
    <p:extLst>
      <p:ext uri="{BB962C8B-B14F-4D97-AF65-F5344CB8AC3E}">
        <p14:creationId xmlns:p14="http://schemas.microsoft.com/office/powerpoint/2010/main" val="2757769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380722-9F7D-4250-94DD-6FD124539583}"/>
              </a:ext>
            </a:extLst>
          </p:cNvPr>
          <p:cNvSpPr/>
          <p:nvPr/>
        </p:nvSpPr>
        <p:spPr>
          <a:xfrm>
            <a:off x="7186" y="27208"/>
            <a:ext cx="12202002" cy="558187"/>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UD デジタル 教科書体 NK-B" panose="02020700000000000000" pitchFamily="18" charset="-128"/>
                <a:ea typeface="UD デジタル 教科書体 NK-B" panose="02020700000000000000" pitchFamily="18" charset="-128"/>
              </a:rPr>
              <a:t>大阪府におけるオミクロン株の特徴を踏まえた濃厚</a:t>
            </a:r>
            <a:r>
              <a:rPr lang="ja-JP" altLang="en-US" b="1" smtClean="0">
                <a:latin typeface="UD デジタル 教科書体 NK-B" panose="02020700000000000000" pitchFamily="18" charset="-128"/>
                <a:ea typeface="UD デジタル 教科書体 NK-B" panose="02020700000000000000" pitchFamily="18" charset="-128"/>
              </a:rPr>
              <a:t>接触者の対応に</a:t>
            </a:r>
            <a:r>
              <a:rPr lang="ja-JP" altLang="en-US" b="1" dirty="0" smtClean="0">
                <a:latin typeface="UD デジタル 教科書体 NK-B" panose="02020700000000000000" pitchFamily="18" charset="-128"/>
                <a:ea typeface="UD デジタル 教科書体 NK-B" panose="02020700000000000000" pitchFamily="18" charset="-128"/>
              </a:rPr>
              <a:t>ついて</a:t>
            </a:r>
            <a:endParaRPr lang="ja-JP" altLang="en-US" b="1" dirty="0">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a:extLst>
              <a:ext uri="{FF2B5EF4-FFF2-40B4-BE49-F238E27FC236}">
                <a16:creationId xmlns:a16="http://schemas.microsoft.com/office/drawing/2014/main" id="{2A12B45E-637E-4BDF-92EA-D2683B7E6B0F}"/>
              </a:ext>
            </a:extLst>
          </p:cNvPr>
          <p:cNvSpPr txBox="1"/>
          <p:nvPr/>
        </p:nvSpPr>
        <p:spPr>
          <a:xfrm>
            <a:off x="28287" y="593156"/>
            <a:ext cx="12170613" cy="1384995"/>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＜濃厚接触者の待機期間＞</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濃厚接触者の待機期間を</a:t>
            </a:r>
            <a:r>
              <a:rPr lang="en-US" altLang="ja-JP" u="sng" dirty="0" smtClean="0">
                <a:latin typeface="UD デジタル 教科書体 NK-B" panose="02020700000000000000" pitchFamily="18" charset="-128"/>
                <a:ea typeface="UD デジタル 教科書体 NK-B" panose="02020700000000000000" pitchFamily="18" charset="-128"/>
              </a:rPr>
              <a:t>7</a:t>
            </a:r>
            <a:r>
              <a:rPr lang="ja-JP" altLang="en-US" u="sng" dirty="0" smtClean="0">
                <a:latin typeface="UD デジタル 教科書体 NK-B" panose="02020700000000000000" pitchFamily="18" charset="-128"/>
                <a:ea typeface="UD デジタル 教科書体 NK-B" panose="02020700000000000000" pitchFamily="18" charset="-128"/>
              </a:rPr>
              <a:t>日間から</a:t>
            </a:r>
            <a:r>
              <a:rPr lang="en-US" altLang="ja-JP" u="sng" dirty="0" smtClean="0">
                <a:latin typeface="UD デジタル 教科書体 NK-B" panose="02020700000000000000" pitchFamily="18" charset="-128"/>
                <a:ea typeface="UD デジタル 教科書体 NK-B" panose="02020700000000000000" pitchFamily="18" charset="-128"/>
              </a:rPr>
              <a:t>5</a:t>
            </a:r>
            <a:r>
              <a:rPr lang="ja-JP" altLang="en-US" u="sng" dirty="0" smtClean="0">
                <a:latin typeface="UD デジタル 教科書体 NK-B" panose="02020700000000000000" pitchFamily="18" charset="-128"/>
                <a:ea typeface="UD デジタル 教科書体 NK-B" panose="02020700000000000000" pitchFamily="18" charset="-128"/>
              </a:rPr>
              <a:t>日間へ　</a:t>
            </a:r>
            <a:endParaRPr lang="en-US" altLang="ja-JP" u="sng" dirty="0" smtClean="0">
              <a:latin typeface="UD デジタル 教科書体 NK-B" panose="02020700000000000000" pitchFamily="18" charset="-128"/>
              <a:ea typeface="UD デジタル 教科書体 NK-B" panose="02020700000000000000" pitchFamily="18" charset="-128"/>
            </a:endParaRPr>
          </a:p>
          <a:p>
            <a:r>
              <a:rPr lang="ja-JP" altLang="en-US" dirty="0" smtClean="0">
                <a:latin typeface="UD デジタル 教科書体 NK-B" panose="02020700000000000000" pitchFamily="18" charset="-128"/>
                <a:ea typeface="UD デジタル 教科書体 NK-B" panose="02020700000000000000" pitchFamily="18" charset="-128"/>
              </a:rPr>
              <a:t>　　◆　</a:t>
            </a:r>
            <a:r>
              <a:rPr lang="en-US" altLang="ja-JP" u="sng" dirty="0" smtClean="0">
                <a:latin typeface="UD デジタル 教科書体 NK-B" panose="02020700000000000000" pitchFamily="18" charset="-128"/>
                <a:ea typeface="UD デジタル 教科書体 NK-B" panose="02020700000000000000" pitchFamily="18" charset="-128"/>
              </a:rPr>
              <a:t>2</a:t>
            </a:r>
            <a:r>
              <a:rPr lang="ja-JP" altLang="en-US" u="sng" dirty="0" smtClean="0">
                <a:latin typeface="UD デジタル 教科書体 NK-B" panose="02020700000000000000" pitchFamily="18" charset="-128"/>
                <a:ea typeface="UD デジタル 教科書体 NK-B" panose="02020700000000000000" pitchFamily="18" charset="-128"/>
              </a:rPr>
              <a:t>日目及び</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日目の抗原定性検査キット（薬事承認済）で陰性の場合、</a:t>
            </a:r>
            <a:r>
              <a:rPr lang="en-US" altLang="ja-JP" u="sng" dirty="0" smtClean="0">
                <a:latin typeface="UD デジタル 教科書体 NK-B" panose="02020700000000000000" pitchFamily="18" charset="-128"/>
                <a:ea typeface="UD デジタル 教科書体 NK-B" panose="02020700000000000000" pitchFamily="18" charset="-128"/>
              </a:rPr>
              <a:t>3</a:t>
            </a:r>
            <a:r>
              <a:rPr lang="ja-JP" altLang="en-US" u="sng" dirty="0" smtClean="0">
                <a:latin typeface="UD デジタル 教科書体 NK-B" panose="02020700000000000000" pitchFamily="18" charset="-128"/>
                <a:ea typeface="UD デジタル 教科書体 NK-B" panose="02020700000000000000" pitchFamily="18" charset="-128"/>
              </a:rPr>
              <a:t>日目から解除可</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上記いずれの場合でも、</a:t>
            </a:r>
            <a:r>
              <a:rPr lang="en-US" altLang="ja-JP" dirty="0" smtClean="0">
                <a:latin typeface="UD デジタル 教科書体 NK-B" panose="02020700000000000000" pitchFamily="18" charset="-128"/>
                <a:ea typeface="UD デジタル 教科書体 NK-B" panose="02020700000000000000" pitchFamily="18" charset="-128"/>
              </a:rPr>
              <a:t>7</a:t>
            </a:r>
            <a:r>
              <a:rPr lang="ja-JP" altLang="en-US" dirty="0" smtClean="0">
                <a:latin typeface="UD デジタル 教科書体 NK-B" panose="02020700000000000000" pitchFamily="18" charset="-128"/>
                <a:ea typeface="UD デジタル 教科書体 NK-B" panose="02020700000000000000" pitchFamily="18" charset="-128"/>
              </a:rPr>
              <a:t>日間が経過するまでは、自身で健康状態の確認を行い、ハイリスク者との接触は避ける</a:t>
            </a:r>
            <a:endParaRPr lang="en-US" altLang="ja-JP" dirty="0" smtClean="0">
              <a:latin typeface="UD デジタル 教科書体 NK-B" panose="02020700000000000000" pitchFamily="18" charset="-128"/>
              <a:ea typeface="UD デジタル 教科書体 NK-B" panose="02020700000000000000" pitchFamily="18" charset="-128"/>
            </a:endParaRPr>
          </a:p>
          <a:p>
            <a:endParaRPr lang="en-US" altLang="ja-JP" sz="1200" dirty="0">
              <a:latin typeface="UD デジタル 教科書体 NK-B" panose="02020700000000000000" pitchFamily="18" charset="-128"/>
              <a:ea typeface="UD デジタル 教科書体 NK-B" panose="02020700000000000000" pitchFamily="18"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416046141"/>
              </p:ext>
            </p:extLst>
          </p:nvPr>
        </p:nvGraphicFramePr>
        <p:xfrm>
          <a:off x="15694" y="2063014"/>
          <a:ext cx="12193494" cy="3124168"/>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46999">
                <a:tc>
                  <a:txBody>
                    <a:bodyPr/>
                    <a:lstStyle/>
                    <a:p>
                      <a:pPr algn="ctr"/>
                      <a:r>
                        <a:rPr kumimoji="1" lang="ja-JP" altLang="en-US" dirty="0" smtClean="0"/>
                        <a:t>濃厚接触者の待機期間について</a:t>
                      </a:r>
                      <a:endParaRPr kumimoji="1" lang="ja-JP" altLang="en-US" dirty="0"/>
                    </a:p>
                  </a:txBody>
                  <a:tcPr/>
                </a:tc>
                <a:extLst>
                  <a:ext uri="{0D108BD9-81ED-4DB2-BD59-A6C34878D82A}">
                    <a16:rowId xmlns:a16="http://schemas.microsoft.com/office/drawing/2014/main" val="1188388174"/>
                  </a:ext>
                </a:extLst>
              </a:tr>
              <a:tr h="2758408">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4" name="テキスト ボックス 33"/>
          <p:cNvSpPr txBox="1"/>
          <p:nvPr/>
        </p:nvSpPr>
        <p:spPr>
          <a:xfrm>
            <a:off x="9316163" y="2471220"/>
            <a:ext cx="2653285" cy="2631490"/>
          </a:xfrm>
          <a:prstGeom prst="rect">
            <a:avLst/>
          </a:prstGeom>
          <a:noFill/>
          <a:ln>
            <a:solidFill>
              <a:schemeClr val="accent2"/>
            </a:solidFill>
          </a:ln>
        </p:spPr>
        <p:txBody>
          <a:bodyPr wrap="square" rtlCol="0" anchor="ctr">
            <a:spAutoFit/>
          </a:bodyPr>
          <a:lstStyle/>
          <a:p>
            <a:pPr>
              <a:lnSpc>
                <a:spcPct val="150000"/>
              </a:lnSpc>
            </a:pPr>
            <a:r>
              <a:rPr kumimoji="1" lang="ja-JP"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検査に</a:t>
            </a:r>
            <a:r>
              <a:rPr lang="ja-JP" altLang="en-US" sz="1400" dirty="0" smtClean="0">
                <a:latin typeface="メイリオ" panose="020B0604030504040204" pitchFamily="50" charset="-128"/>
                <a:ea typeface="メイリオ" panose="020B0604030504040204" pitchFamily="50" charset="-128"/>
              </a:rPr>
              <a:t>ついて</a:t>
            </a:r>
            <a:r>
              <a:rPr kumimoji="1" lang="ja-JP" altLang="en-US" sz="1200" dirty="0" smtClean="0">
                <a:latin typeface="メイリオ" panose="020B0604030504040204" pitchFamily="50" charset="-128"/>
                <a:ea typeface="メイリオ" panose="020B0604030504040204" pitchFamily="50" charset="-128"/>
              </a:rPr>
              <a:t>＞</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①抗原定性検査キットは自費検査とし、薬事</a:t>
            </a:r>
            <a:r>
              <a:rPr kumimoji="1" lang="ja-JP" altLang="en-US" sz="1200" dirty="0">
                <a:latin typeface="メイリオ" panose="020B0604030504040204" pitchFamily="50" charset="-128"/>
                <a:ea typeface="メイリオ" panose="020B0604030504040204" pitchFamily="50" charset="-128"/>
              </a:rPr>
              <a:t>承認されたものを必ず用いる</a:t>
            </a:r>
            <a:r>
              <a:rPr kumimoji="1" lang="ja-JP" altLang="en-US" sz="1200" dirty="0" smtClean="0">
                <a:latin typeface="メイリオ" panose="020B0604030504040204" pitchFamily="50" charset="-128"/>
                <a:ea typeface="メイリオ" panose="020B0604030504040204" pitchFamily="50" charset="-128"/>
              </a:rPr>
              <a:t>こと</a:t>
            </a:r>
            <a:endParaRPr kumimoji="1" lang="en-US" altLang="ja-JP" sz="1200" dirty="0" smtClean="0">
              <a:latin typeface="メイリオ" panose="020B0604030504040204" pitchFamily="50" charset="-128"/>
              <a:ea typeface="メイリオ" panose="020B0604030504040204" pitchFamily="50" charset="-128"/>
            </a:endParaRPr>
          </a:p>
          <a:p>
            <a:pPr>
              <a:lnSpc>
                <a:spcPct val="150000"/>
              </a:lnSpc>
            </a:pPr>
            <a:r>
              <a:rPr kumimoji="1" lang="ja-JP" altLang="en-US" sz="1200" dirty="0" smtClean="0">
                <a:latin typeface="メイリオ" panose="020B0604030504040204" pitchFamily="50" charset="-128"/>
                <a:ea typeface="メイリオ" panose="020B0604030504040204" pitchFamily="50" charset="-128"/>
              </a:rPr>
              <a:t>②無症状者に対する唾液検体を用いた抗原定性検査キットの使用は推奨されていないため、抗原定性検査キットを用いる場合は鼻咽頭検体又は鼻腔検体を用いること</a:t>
            </a:r>
            <a:endParaRPr kumimoji="1" lang="en-US" altLang="ja-JP" sz="1200" dirty="0" smtClean="0">
              <a:latin typeface="メイリオ" panose="020B0604030504040204" pitchFamily="50" charset="-128"/>
              <a:ea typeface="メイリオ" panose="020B0604030504040204" pitchFamily="50" charset="-128"/>
            </a:endParaRPr>
          </a:p>
        </p:txBody>
      </p:sp>
      <p:grpSp>
        <p:nvGrpSpPr>
          <p:cNvPr id="7" name="グループ化 6"/>
          <p:cNvGrpSpPr/>
          <p:nvPr/>
        </p:nvGrpSpPr>
        <p:grpSpPr>
          <a:xfrm>
            <a:off x="220798" y="2587761"/>
            <a:ext cx="9049811" cy="2391708"/>
            <a:chOff x="281359" y="4240592"/>
            <a:chExt cx="6045192" cy="1719571"/>
          </a:xfrm>
        </p:grpSpPr>
        <p:grpSp>
          <p:nvGrpSpPr>
            <p:cNvPr id="9" name="グループ化 8"/>
            <p:cNvGrpSpPr/>
            <p:nvPr/>
          </p:nvGrpSpPr>
          <p:grpSpPr>
            <a:xfrm>
              <a:off x="281359" y="4240592"/>
              <a:ext cx="6045192" cy="1719571"/>
              <a:chOff x="2459" y="3751865"/>
              <a:chExt cx="6045192" cy="1719571"/>
            </a:xfrm>
          </p:grpSpPr>
          <p:grpSp>
            <p:nvGrpSpPr>
              <p:cNvPr id="12" name="グループ化 11"/>
              <p:cNvGrpSpPr/>
              <p:nvPr/>
            </p:nvGrpSpPr>
            <p:grpSpPr>
              <a:xfrm>
                <a:off x="2459" y="3751865"/>
                <a:ext cx="5558139" cy="1683004"/>
                <a:chOff x="-5160712" y="4720365"/>
                <a:chExt cx="6126573" cy="1683004"/>
              </a:xfrm>
            </p:grpSpPr>
            <p:grpSp>
              <p:nvGrpSpPr>
                <p:cNvPr id="15" name="グループ化 14"/>
                <p:cNvGrpSpPr/>
                <p:nvPr/>
              </p:nvGrpSpPr>
              <p:grpSpPr>
                <a:xfrm>
                  <a:off x="-5160712" y="4720365"/>
                  <a:ext cx="6126573" cy="1583373"/>
                  <a:chOff x="-625618" y="3787496"/>
                  <a:chExt cx="4241475" cy="1136951"/>
                </a:xfrm>
              </p:grpSpPr>
              <p:cxnSp>
                <p:nvCxnSpPr>
                  <p:cNvPr id="22" name="直線コネクタ 21"/>
                  <p:cNvCxnSpPr/>
                  <p:nvPr/>
                </p:nvCxnSpPr>
                <p:spPr>
                  <a:xfrm>
                    <a:off x="203723" y="4043514"/>
                    <a:ext cx="3065768" cy="445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07756" y="3959432"/>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274846" y="3988903"/>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524613" y="3971345"/>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1613980" y="3960669"/>
                    <a:ext cx="0" cy="17706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463345" y="3787496"/>
                    <a:ext cx="1707241" cy="17471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陽性者との最終接触</a:t>
                    </a:r>
                    <a:r>
                      <a:rPr lang="ja-JP" altLang="en-US" sz="1600" b="1" dirty="0" smtClean="0">
                        <a:latin typeface="メイリオ" panose="020B0604030504040204" pitchFamily="50" charset="-128"/>
                        <a:ea typeface="メイリオ" panose="020B0604030504040204" pitchFamily="50" charset="-128"/>
                      </a:rPr>
                      <a:t>日（</a:t>
                    </a:r>
                    <a:r>
                      <a:rPr lang="en-US" altLang="ja-JP" sz="1600" b="1" dirty="0" smtClean="0">
                        <a:latin typeface="メイリオ" panose="020B0604030504040204" pitchFamily="50" charset="-128"/>
                        <a:ea typeface="メイリオ" panose="020B0604030504040204" pitchFamily="50" charset="-128"/>
                      </a:rPr>
                      <a:t>0</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2899132" y="3823584"/>
                    <a:ext cx="716725" cy="174714"/>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5</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625618" y="4183496"/>
                    <a:ext cx="909981" cy="270013"/>
                  </a:xfrm>
                  <a:prstGeom prst="rect">
                    <a:avLst/>
                  </a:prstGeom>
                  <a:noFill/>
                </p:spPr>
                <p:txBody>
                  <a:bodyPr wrap="square" rtlCol="0" anchor="ctr">
                    <a:spAutoFit/>
                  </a:bodyPr>
                  <a:lstStyle/>
                  <a:p>
                    <a:pPr algn="ctr"/>
                    <a:r>
                      <a:rPr lang="ja-JP" altLang="en-US" sz="1600" b="1" dirty="0">
                        <a:latin typeface="メイリオ" panose="020B0604030504040204" pitchFamily="50" charset="-128"/>
                        <a:ea typeface="メイリオ" panose="020B0604030504040204" pitchFamily="50" charset="-128"/>
                      </a:rPr>
                      <a:t>検査</a:t>
                    </a:r>
                    <a:r>
                      <a:rPr lang="ja-JP" altLang="en-US" sz="1600" b="1" dirty="0" smtClean="0">
                        <a:latin typeface="メイリオ" panose="020B0604030504040204" pitchFamily="50" charset="-128"/>
                        <a:ea typeface="メイリオ" panose="020B0604030504040204" pitchFamily="50" charset="-128"/>
                      </a:rPr>
                      <a:t>なし</a:t>
                    </a:r>
                    <a:endParaRPr lang="en-US" altLang="ja-JP" sz="1600" b="1" dirty="0" smtClean="0">
                      <a:latin typeface="メイリオ" panose="020B0604030504040204" pitchFamily="50" charset="-128"/>
                      <a:ea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rPr>
                      <a:t>（通常の場合）</a:t>
                    </a:r>
                    <a:endParaRPr lang="ja-JP" altLang="en-US" sz="1200" b="1" dirty="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518193" y="4622668"/>
                    <a:ext cx="684731" cy="301779"/>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抗原定性</a:t>
                    </a:r>
                    <a:endParaRPr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検査キット</a:t>
                    </a:r>
                  </a:p>
                </p:txBody>
              </p:sp>
              <p:sp>
                <p:nvSpPr>
                  <p:cNvPr id="31" name="正方形/長方形 30"/>
                  <p:cNvSpPr/>
                  <p:nvPr/>
                </p:nvSpPr>
                <p:spPr>
                  <a:xfrm>
                    <a:off x="185018" y="4188827"/>
                    <a:ext cx="3089828" cy="206085"/>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tIns="0" bIns="3600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sp>
                <p:nvSpPr>
                  <p:cNvPr id="32" name="正方形/長方形 31"/>
                  <p:cNvSpPr/>
                  <p:nvPr/>
                </p:nvSpPr>
                <p:spPr>
                  <a:xfrm>
                    <a:off x="185019" y="4657693"/>
                    <a:ext cx="2422009" cy="225849"/>
                  </a:xfrm>
                  <a:prstGeom prst="rect">
                    <a:avLst/>
                  </a:prstGeom>
                  <a:solidFill>
                    <a:schemeClr val="accent2">
                      <a:lumMod val="20000"/>
                      <a:lumOff val="80000"/>
                    </a:schemeClr>
                  </a:solidFill>
                  <a:ln>
                    <a:solidFill>
                      <a:schemeClr val="accent2"/>
                    </a:solidFill>
                  </a:ln>
                </p:spPr>
                <p:style>
                  <a:lnRef idx="2">
                    <a:schemeClr val="accent6"/>
                  </a:lnRef>
                  <a:fillRef idx="1">
                    <a:schemeClr val="lt1"/>
                  </a:fillRef>
                  <a:effectRef idx="0">
                    <a:schemeClr val="accent6"/>
                  </a:effectRef>
                  <a:fontRef idx="minor">
                    <a:schemeClr val="dk1"/>
                  </a:fontRef>
                </p:style>
                <p:txBody>
                  <a:bodyPr lIns="90000" tIns="0" rtlCol="0" anchor="ctr"/>
                  <a:lstStyle/>
                  <a:p>
                    <a:pPr>
                      <a:lnSpc>
                        <a:spcPts val="2744"/>
                      </a:lnSpc>
                    </a:pPr>
                    <a:r>
                      <a:rPr lang="ja-JP" altLang="en-US" sz="1400" b="1" dirty="0">
                        <a:latin typeface="メイリオ" panose="020B0604030504040204" pitchFamily="50" charset="-128"/>
                        <a:ea typeface="メイリオ" panose="020B0604030504040204" pitchFamily="50" charset="-128"/>
                      </a:rPr>
                      <a:t>自宅等で待機（無症状）</a:t>
                    </a:r>
                  </a:p>
                </p:txBody>
              </p:sp>
            </p:grpSp>
            <p:sp>
              <p:nvSpPr>
                <p:cNvPr id="16" name="星 6 15"/>
                <p:cNvSpPr/>
                <p:nvPr/>
              </p:nvSpPr>
              <p:spPr>
                <a:xfrm>
                  <a:off x="-2168620" y="5790301"/>
                  <a:ext cx="518667" cy="613068"/>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7" name="星 6 16"/>
                <p:cNvSpPr/>
                <p:nvPr/>
              </p:nvSpPr>
              <p:spPr>
                <a:xfrm>
                  <a:off x="-827213" y="5796838"/>
                  <a:ext cx="518667" cy="606531"/>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18" name="テキスト ボックス 17"/>
                <p:cNvSpPr txBox="1"/>
                <p:nvPr/>
              </p:nvSpPr>
              <p:spPr>
                <a:xfrm>
                  <a:off x="-1112589" y="4773140"/>
                  <a:ext cx="1004419" cy="243315"/>
                </a:xfrm>
                <a:prstGeom prst="rect">
                  <a:avLst/>
                </a:prstGeom>
                <a:noFill/>
              </p:spPr>
              <p:txBody>
                <a:bodyPr wrap="square" rtlCol="0">
                  <a:spAutoFit/>
                </a:bodyPr>
                <a:lstStyle/>
                <a:p>
                  <a:pPr algn="ctr"/>
                  <a:r>
                    <a:rPr lang="en-US" altLang="ja-JP" sz="1600" b="1" dirty="0">
                      <a:latin typeface="メイリオ" panose="020B0604030504040204" pitchFamily="50" charset="-128"/>
                      <a:ea typeface="メイリオ" panose="020B0604030504040204" pitchFamily="50" charset="-128"/>
                    </a:rPr>
                    <a:t>3</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312541" y="596603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sp>
              <p:nvSpPr>
                <p:cNvPr id="21" name="テキスト ボックス 20"/>
                <p:cNvSpPr txBox="1"/>
                <p:nvPr/>
              </p:nvSpPr>
              <p:spPr>
                <a:xfrm>
                  <a:off x="-958433" y="5994380"/>
                  <a:ext cx="806508" cy="243315"/>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陰性</a:t>
                  </a:r>
                </a:p>
              </p:txBody>
            </p:sp>
          </p:grpSp>
          <p:sp>
            <p:nvSpPr>
              <p:cNvPr id="13" name="星 6 12"/>
              <p:cNvSpPr/>
              <p:nvPr/>
            </p:nvSpPr>
            <p:spPr>
              <a:xfrm>
                <a:off x="4542685" y="5252855"/>
                <a:ext cx="149764" cy="187516"/>
              </a:xfrm>
              <a:prstGeom prst="star6">
                <a:avLst/>
              </a:prstGeom>
              <a:solidFill>
                <a:srgbClr val="FF33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14" name="テキスト ボックス 13"/>
              <p:cNvSpPr txBox="1"/>
              <p:nvPr/>
            </p:nvSpPr>
            <p:spPr>
              <a:xfrm>
                <a:off x="4694174" y="5272360"/>
                <a:ext cx="1353477" cy="199076"/>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検査実施</a:t>
                </a:r>
              </a:p>
            </p:txBody>
          </p:sp>
        </p:grpSp>
        <p:sp>
          <p:nvSpPr>
            <p:cNvPr id="11" name="テキスト ボックス 10"/>
            <p:cNvSpPr txBox="1"/>
            <p:nvPr/>
          </p:nvSpPr>
          <p:spPr>
            <a:xfrm>
              <a:off x="4683333" y="5487215"/>
              <a:ext cx="1245126" cy="215647"/>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３日目から解除</a:t>
              </a:r>
              <a:r>
                <a:rPr lang="ja-JP" altLang="en-US" sz="1600" b="1" dirty="0">
                  <a:latin typeface="メイリオ" panose="020B0604030504040204" pitchFamily="50" charset="-128"/>
                  <a:ea typeface="メイリオ" panose="020B0604030504040204" pitchFamily="50" charset="-128"/>
                </a:rPr>
                <a:t>可</a:t>
              </a:r>
            </a:p>
          </p:txBody>
        </p:sp>
      </p:grpSp>
      <p:sp>
        <p:nvSpPr>
          <p:cNvPr id="36" name="テキスト ボックス 35"/>
          <p:cNvSpPr txBox="1"/>
          <p:nvPr/>
        </p:nvSpPr>
        <p:spPr>
          <a:xfrm>
            <a:off x="3888302" y="2637736"/>
            <a:ext cx="1461150"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rPr>
              <a:t>２</a:t>
            </a:r>
            <a:r>
              <a:rPr lang="ja-JP" altLang="en-US" sz="1600" b="1" dirty="0" smtClean="0">
                <a:latin typeface="メイリオ" panose="020B0604030504040204" pitchFamily="50" charset="-128"/>
                <a:ea typeface="メイリオ" panose="020B0604030504040204" pitchFamily="50" charset="-128"/>
              </a:rPr>
              <a:t>日</a:t>
            </a:r>
            <a:endParaRPr lang="ja-JP" altLang="en-US" sz="1600" b="1" dirty="0">
              <a:latin typeface="メイリオ" panose="020B0604030504040204" pitchFamily="50" charset="-128"/>
              <a:ea typeface="メイリオ" panose="020B0604030504040204" pitchFamily="50" charset="-128"/>
            </a:endParaRPr>
          </a:p>
        </p:txBody>
      </p:sp>
      <p:sp>
        <p:nvSpPr>
          <p:cNvPr id="38" name="テキスト ボックス 37"/>
          <p:cNvSpPr txBox="1"/>
          <p:nvPr/>
        </p:nvSpPr>
        <p:spPr>
          <a:xfrm>
            <a:off x="7839913" y="3418131"/>
            <a:ext cx="1288080"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６日目 解除</a:t>
            </a:r>
            <a:endParaRPr lang="ja-JP" altLang="en-US" sz="1600" b="1" dirty="0">
              <a:latin typeface="メイリオ" panose="020B0604030504040204" pitchFamily="50" charset="-128"/>
              <a:ea typeface="メイリオ" panose="020B0604030504040204" pitchFamily="50"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960387251"/>
              </p:ext>
            </p:extLst>
          </p:nvPr>
        </p:nvGraphicFramePr>
        <p:xfrm>
          <a:off x="28287" y="5270550"/>
          <a:ext cx="12193494" cy="1587449"/>
        </p:xfrm>
        <a:graphic>
          <a:graphicData uri="http://schemas.openxmlformats.org/drawingml/2006/table">
            <a:tbl>
              <a:tblPr firstRow="1" bandRow="1">
                <a:tableStyleId>{21E4AEA4-8DFA-4A89-87EB-49C32662AFE0}</a:tableStyleId>
              </a:tblPr>
              <a:tblGrid>
                <a:gridCol w="12193494">
                  <a:extLst>
                    <a:ext uri="{9D8B030D-6E8A-4147-A177-3AD203B41FA5}">
                      <a16:colId xmlns:a16="http://schemas.microsoft.com/office/drawing/2014/main" val="1469990797"/>
                    </a:ext>
                  </a:extLst>
                </a:gridCol>
              </a:tblGrid>
              <a:tr h="398354">
                <a:tc>
                  <a:txBody>
                    <a:bodyPr/>
                    <a:lstStyle/>
                    <a:p>
                      <a:pPr algn="ctr"/>
                      <a:r>
                        <a:rPr kumimoji="1" lang="ja-JP" altLang="en-US" dirty="0" smtClean="0"/>
                        <a:t>濃厚接触者の特定について</a:t>
                      </a:r>
                      <a:endParaRPr kumimoji="1" lang="ja-JP" altLang="en-US" dirty="0"/>
                    </a:p>
                  </a:txBody>
                  <a:tcPr/>
                </a:tc>
                <a:extLst>
                  <a:ext uri="{0D108BD9-81ED-4DB2-BD59-A6C34878D82A}">
                    <a16:rowId xmlns:a16="http://schemas.microsoft.com/office/drawing/2014/main" val="1188388174"/>
                  </a:ext>
                </a:extLst>
              </a:tr>
              <a:tr h="1189095">
                <a:tc>
                  <a:txBody>
                    <a:bodyPr/>
                    <a:lstStyle/>
                    <a:p>
                      <a:endParaRPr kumimoji="1" lang="ja-JP" altLang="en-US" dirty="0"/>
                    </a:p>
                  </a:txBody>
                  <a:tcPr/>
                </a:tc>
                <a:extLst>
                  <a:ext uri="{0D108BD9-81ED-4DB2-BD59-A6C34878D82A}">
                    <a16:rowId xmlns:a16="http://schemas.microsoft.com/office/drawing/2014/main" val="3704623392"/>
                  </a:ext>
                </a:extLst>
              </a:tr>
            </a:tbl>
          </a:graphicData>
        </a:graphic>
      </p:graphicFrame>
      <p:sp>
        <p:nvSpPr>
          <p:cNvPr id="37" name="テキスト ボックス 36">
            <a:extLst>
              <a:ext uri="{FF2B5EF4-FFF2-40B4-BE49-F238E27FC236}">
                <a16:creationId xmlns:a16="http://schemas.microsoft.com/office/drawing/2014/main" id="{2A12B45E-637E-4BDF-92EA-D2683B7E6B0F}"/>
              </a:ext>
            </a:extLst>
          </p:cNvPr>
          <p:cNvSpPr txBox="1"/>
          <p:nvPr/>
        </p:nvSpPr>
        <p:spPr>
          <a:xfrm>
            <a:off x="28287" y="5839846"/>
            <a:ext cx="12128409" cy="923330"/>
          </a:xfrm>
          <a:prstGeom prst="rect">
            <a:avLst/>
          </a:prstGeom>
          <a:solidFill>
            <a:schemeClr val="accent4">
              <a:lumMod val="20000"/>
              <a:lumOff val="80000"/>
            </a:schemeClr>
          </a:solidFill>
        </p:spPr>
        <p:txBody>
          <a:bodyPr wrap="square" rtlCol="0">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　　◆　</a:t>
            </a:r>
            <a:r>
              <a:rPr lang="ja-JP" altLang="en-US" dirty="0">
                <a:latin typeface="UD デジタル 教科書体 NK-B" panose="02020700000000000000" pitchFamily="18" charset="-128"/>
                <a:ea typeface="UD デジタル 教科書体 NK-B" panose="02020700000000000000" pitchFamily="18" charset="-128"/>
              </a:rPr>
              <a:t>保健所は、高齢者施設・</a:t>
            </a:r>
            <a:r>
              <a:rPr lang="ja-JP" altLang="en-US" dirty="0" err="1">
                <a:latin typeface="UD デジタル 教科書体 NK-B" panose="02020700000000000000" pitchFamily="18" charset="-128"/>
                <a:ea typeface="UD デジタル 教科書体 NK-B" panose="02020700000000000000" pitchFamily="18" charset="-128"/>
              </a:rPr>
              <a:t>障がい</a:t>
            </a:r>
            <a:r>
              <a:rPr lang="ja-JP" altLang="en-US" dirty="0">
                <a:latin typeface="UD デジタル 教科書体 NK-B" panose="02020700000000000000" pitchFamily="18" charset="-128"/>
                <a:ea typeface="UD デジタル 教科書体 NK-B" panose="02020700000000000000" pitchFamily="18" charset="-128"/>
              </a:rPr>
              <a:t>児者施設などのハイリスク施設を対象に濃厚接触者の特定を</a:t>
            </a:r>
            <a:r>
              <a:rPr lang="ja-JP" altLang="en-US" dirty="0" smtClean="0">
                <a:latin typeface="UD デジタル 教科書体 NK-B" panose="02020700000000000000" pitchFamily="18" charset="-128"/>
                <a:ea typeface="UD デジタル 教科書体 NK-B" panose="02020700000000000000" pitchFamily="18" charset="-128"/>
              </a:rPr>
              <a:t>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smtClean="0">
                <a:latin typeface="UD デジタル 教科書体 NK-B" panose="02020700000000000000" pitchFamily="18" charset="-128"/>
                <a:ea typeface="UD デジタル 教科書体 NK-B" panose="02020700000000000000" pitchFamily="18" charset="-128"/>
              </a:rPr>
              <a:t>R4.2.14</a:t>
            </a:r>
            <a:r>
              <a:rPr lang="ja-JP" altLang="en-US" sz="1400" dirty="0" smtClean="0">
                <a:latin typeface="UD デジタル 教科書体 NK-B" panose="02020700000000000000" pitchFamily="18" charset="-128"/>
                <a:ea typeface="UD デジタル 教科書体 NK-B" panose="02020700000000000000" pitchFamily="18" charset="-128"/>
              </a:rPr>
              <a:t>～継続）</a:t>
            </a:r>
            <a:endParaRPr lang="en-US" altLang="ja-JP" sz="1400" dirty="0" smtClean="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　一般事業所・学校・児童関連施設については、施設の判断で自主的に濃厚接触者の特定を実施</a:t>
            </a:r>
            <a:r>
              <a:rPr lang="ja-JP" altLang="en-US" sz="1400" dirty="0" smtClean="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R4.2.14</a:t>
            </a:r>
            <a:r>
              <a:rPr lang="ja-JP" altLang="en-US" sz="1400" dirty="0">
                <a:latin typeface="UD デジタル 教科書体 NK-B" panose="02020700000000000000" pitchFamily="18" charset="-128"/>
                <a:ea typeface="UD デジタル 教科書体 NK-B" panose="02020700000000000000" pitchFamily="18" charset="-128"/>
              </a:rPr>
              <a:t>～継続）</a:t>
            </a:r>
            <a:endParaRPr lang="en-US" altLang="ja-JP" sz="1400"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smtClean="0">
                <a:latin typeface="UD デジタル 教科書体 NK-B" panose="02020700000000000000" pitchFamily="18" charset="-128"/>
                <a:ea typeface="UD デジタル 教科書体 NK-B" panose="02020700000000000000" pitchFamily="18" charset="-128"/>
              </a:rPr>
              <a:t>　</a:t>
            </a:r>
            <a:r>
              <a:rPr lang="ja-JP" altLang="en-US" u="sng" smtClean="0">
                <a:latin typeface="UD デジタル 教科書体 NK-B" panose="02020700000000000000" pitchFamily="18" charset="-128"/>
                <a:ea typeface="UD デジタル 教科書体 NK-B" panose="02020700000000000000" pitchFamily="18" charset="-128"/>
              </a:rPr>
              <a:t>保健所</a:t>
            </a:r>
            <a:r>
              <a:rPr lang="ja-JP" altLang="en-US" u="sng" dirty="0" smtClean="0">
                <a:latin typeface="UD デジタル 教科書体 NK-B" panose="02020700000000000000" pitchFamily="18" charset="-128"/>
                <a:ea typeface="UD デジタル 教科書体 NK-B" panose="02020700000000000000" pitchFamily="18" charset="-128"/>
              </a:rPr>
              <a:t>から濃厚接触者の特定や情報提供は求めず</a:t>
            </a:r>
            <a:r>
              <a:rPr lang="ja-JP" altLang="en-US" sz="1400" u="sng" dirty="0">
                <a:latin typeface="UD デジタル 教科書体 NK-B" panose="02020700000000000000" pitchFamily="18" charset="-128"/>
                <a:ea typeface="UD デジタル 教科書体 NK-B" panose="02020700000000000000" pitchFamily="18" charset="-128"/>
              </a:rPr>
              <a:t>　</a:t>
            </a:r>
            <a:r>
              <a:rPr lang="ja-JP" altLang="en-US" sz="1600" u="sng" dirty="0" smtClean="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2" name="テキスト ボックス 1"/>
          <p:cNvSpPr txBox="1"/>
          <p:nvPr/>
        </p:nvSpPr>
        <p:spPr>
          <a:xfrm>
            <a:off x="6562416" y="1784924"/>
            <a:ext cx="5629584" cy="246221"/>
          </a:xfrm>
          <a:prstGeom prst="rect">
            <a:avLst/>
          </a:prstGeom>
          <a:noFill/>
        </p:spPr>
        <p:txBody>
          <a:bodyPr wrap="square" rtlCol="0">
            <a:spAutoFit/>
          </a:bodyPr>
          <a:lstStyle/>
          <a:p>
            <a:r>
              <a:rPr kumimoji="1" lang="ja-JP" altLang="en-US" sz="1000" dirty="0" smtClean="0">
                <a:latin typeface="UD デジタル 教科書体 NP-B" panose="02020700000000000000" pitchFamily="18" charset="-128"/>
                <a:ea typeface="UD デジタル 教科書体 NP-B" panose="02020700000000000000" pitchFamily="18" charset="-128"/>
              </a:rPr>
              <a:t>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3</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16</a:t>
            </a:r>
            <a:r>
              <a:rPr kumimoji="1" lang="ja-JP" altLang="en-US" sz="1000" dirty="0" smtClean="0">
                <a:latin typeface="UD デジタル 教科書体 NP-B" panose="02020700000000000000" pitchFamily="18" charset="-128"/>
                <a:ea typeface="UD デジタル 教科書体 NP-B" panose="02020700000000000000" pitchFamily="18" charset="-128"/>
              </a:rPr>
              <a:t>日（一部改正令和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lang="en-US" altLang="ja-JP" sz="1000" dirty="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日）国事務連絡に基づき令和</a:t>
            </a:r>
            <a:r>
              <a:rPr kumimoji="1" lang="en-US" altLang="ja-JP" sz="1000" dirty="0" smtClean="0">
                <a:latin typeface="UD デジタル 教科書体 NP-B" panose="02020700000000000000" pitchFamily="18" charset="-128"/>
                <a:ea typeface="UD デジタル 教科書体 NP-B" panose="02020700000000000000" pitchFamily="18" charset="-128"/>
              </a:rPr>
              <a:t>4</a:t>
            </a:r>
            <a:r>
              <a:rPr kumimoji="1" lang="ja-JP" altLang="en-US" sz="1000" dirty="0" smtClean="0">
                <a:latin typeface="UD デジタル 教科書体 NP-B" panose="02020700000000000000" pitchFamily="18" charset="-128"/>
                <a:ea typeface="UD デジタル 教科書体 NP-B" panose="02020700000000000000" pitchFamily="18" charset="-128"/>
              </a:rPr>
              <a:t>年</a:t>
            </a:r>
            <a:r>
              <a:rPr kumimoji="1" lang="en-US" altLang="ja-JP" sz="1000" dirty="0" smtClean="0">
                <a:latin typeface="UD デジタル 教科書体 NP-B" panose="02020700000000000000" pitchFamily="18" charset="-128"/>
                <a:ea typeface="UD デジタル 教科書体 NP-B" panose="02020700000000000000" pitchFamily="18" charset="-128"/>
              </a:rPr>
              <a:t>7</a:t>
            </a:r>
            <a:r>
              <a:rPr kumimoji="1" lang="ja-JP" altLang="en-US" sz="1000" dirty="0" smtClean="0">
                <a:latin typeface="UD デジタル 教科書体 NP-B" panose="02020700000000000000" pitchFamily="18" charset="-128"/>
                <a:ea typeface="UD デジタル 教科書体 NP-B" panose="02020700000000000000" pitchFamily="18" charset="-128"/>
              </a:rPr>
              <a:t>月</a:t>
            </a:r>
            <a:r>
              <a:rPr kumimoji="1" lang="en-US" altLang="ja-JP" sz="1000" dirty="0" smtClean="0">
                <a:latin typeface="UD デジタル 教科書体 NP-B" panose="02020700000000000000" pitchFamily="18" charset="-128"/>
                <a:ea typeface="UD デジタル 教科書体 NP-B" panose="02020700000000000000" pitchFamily="18" charset="-128"/>
              </a:rPr>
              <a:t>22</a:t>
            </a:r>
            <a:r>
              <a:rPr kumimoji="1" lang="ja-JP" altLang="en-US" sz="1000" dirty="0" smtClean="0">
                <a:latin typeface="UD デジタル 教科書体 NP-B" panose="02020700000000000000" pitchFamily="18" charset="-128"/>
                <a:ea typeface="UD デジタル 教科書体 NP-B" panose="02020700000000000000" pitchFamily="18" charset="-128"/>
              </a:rPr>
              <a:t>日より適用</a:t>
            </a:r>
            <a:endParaRPr kumimoji="1" lang="ja-JP" altLang="en-US" sz="1000" dirty="0">
              <a:latin typeface="UD デジタル 教科書体 NP-B" panose="02020700000000000000" pitchFamily="18" charset="-128"/>
              <a:ea typeface="UD デジタル 教科書体 NP-B" panose="02020700000000000000" pitchFamily="18" charset="-128"/>
            </a:endParaRPr>
          </a:p>
        </p:txBody>
      </p:sp>
      <p:sp>
        <p:nvSpPr>
          <p:cNvPr id="40" name="テキスト ボックス 39"/>
          <p:cNvSpPr txBox="1"/>
          <p:nvPr/>
        </p:nvSpPr>
        <p:spPr>
          <a:xfrm>
            <a:off x="10367493" y="115335"/>
            <a:ext cx="1429555" cy="374868"/>
          </a:xfrm>
          <a:prstGeom prst="rect">
            <a:avLst/>
          </a:prstGeom>
          <a:solidFill>
            <a:schemeClr val="bg1"/>
          </a:solidFill>
        </p:spPr>
        <p:txBody>
          <a:bodyPr wrap="square" rtlCol="0">
            <a:spAutoFit/>
          </a:bodyPr>
          <a:lstStyle/>
          <a:p>
            <a:pPr algn="ctr"/>
            <a:r>
              <a:rPr kumimoji="1" lang="ja-JP" altLang="en-US" dirty="0" smtClean="0"/>
              <a:t>資料６－１</a:t>
            </a:r>
            <a:endParaRPr kumimoji="1" lang="ja-JP" altLang="en-US" dirty="0"/>
          </a:p>
        </p:txBody>
      </p:sp>
    </p:spTree>
    <p:extLst>
      <p:ext uri="{BB962C8B-B14F-4D97-AF65-F5344CB8AC3E}">
        <p14:creationId xmlns:p14="http://schemas.microsoft.com/office/powerpoint/2010/main" val="24050070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339</Words>
  <PresentationFormat>ワイド画面</PresentationFormat>
  <Paragraphs>30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UD デジタル 教科書体 NK-B</vt:lpstr>
      <vt:lpstr>UD デジタル 教科書体 NP-B</vt:lpstr>
      <vt:lpstr>メイリオ</vt:lpstr>
      <vt:lpstr>游ゴシック</vt:lpstr>
      <vt:lpstr>游ゴシック Light</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2022-07-25T12:58:45Z</cp:lastPrinted>
  <dcterms:created xsi:type="dcterms:W3CDTF">2022-03-17T01:22:21Z</dcterms:created>
  <dcterms:modified xsi:type="dcterms:W3CDTF">2022-07-27T01:08:51Z</dcterms:modified>
</cp:coreProperties>
</file>