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4" r:id="rId2"/>
    <p:sldId id="332" r:id="rId3"/>
    <p:sldId id="335" r:id="rId4"/>
    <p:sldId id="337" r:id="rId5"/>
    <p:sldId id="336" r:id="rId6"/>
    <p:sldId id="328"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4" d="100"/>
          <a:sy n="74"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2022/7/27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78478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36615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2022/7/27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４年７月</a:t>
            </a:r>
            <a:r>
              <a:rPr lang="en-US" altLang="ja-JP" sz="2000" b="1" u="sng" dirty="0">
                <a:solidFill>
                  <a:srgbClr val="FF0000"/>
                </a:solidFill>
              </a:rPr>
              <a:t>28</a:t>
            </a:r>
            <a:r>
              <a:rPr lang="ja-JP" altLang="en-US" sz="2000" b="1" u="sng" dirty="0" smtClean="0">
                <a:solidFill>
                  <a:srgbClr val="FF0000"/>
                </a:solidFill>
              </a:rPr>
              <a:t>日</a:t>
            </a:r>
            <a:r>
              <a:rPr lang="ja-JP" altLang="en-US" sz="2000" b="1" u="sng" dirty="0">
                <a:solidFill>
                  <a:srgbClr val="FF0000"/>
                </a:solidFill>
              </a:rPr>
              <a:t>～</a:t>
            </a:r>
            <a:r>
              <a:rPr lang="ja-JP" altLang="en-US" sz="2000" b="1" u="sng" dirty="0" smtClean="0">
                <a:solidFill>
                  <a:srgbClr val="FF0000"/>
                </a:solidFill>
              </a:rPr>
              <a:t>８月</a:t>
            </a:r>
            <a:r>
              <a:rPr lang="en-US" altLang="ja-JP" sz="2000" b="1" u="sng" dirty="0" smtClean="0">
                <a:solidFill>
                  <a:srgbClr val="FF0000"/>
                </a:solidFill>
              </a:rPr>
              <a:t>27</a:t>
            </a:r>
            <a:r>
              <a:rPr lang="ja-JP" altLang="en-US" sz="2000" b="1" u="sng" dirty="0" smtClean="0">
                <a:solidFill>
                  <a:srgbClr val="FF0000"/>
                </a:solidFill>
              </a:rPr>
              <a:t>日</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smtClean="0"/>
              <a:t>資料</a:t>
            </a:r>
            <a:r>
              <a:rPr lang="ja-JP" altLang="en-US" sz="2400" b="1" dirty="0"/>
              <a:t>４</a:t>
            </a:r>
            <a:r>
              <a:rPr lang="ja-JP" altLang="en-US" sz="2400" b="1"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6" name="正方形/長方形 15"/>
          <p:cNvSpPr/>
          <p:nvPr/>
        </p:nvSpPr>
        <p:spPr>
          <a:xfrm>
            <a:off x="286229" y="3755416"/>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286229" y="5008475"/>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7" y="961502"/>
            <a:ext cx="11617270" cy="5424562"/>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500"/>
              </a:lnSpc>
              <a:defRPr/>
            </a:pPr>
            <a:r>
              <a:rPr lang="ja-JP" altLang="en-US" b="1" dirty="0">
                <a:solidFill>
                  <a:srgbClr val="FF0000"/>
                </a:solidFill>
              </a:rPr>
              <a:t>○　</a:t>
            </a:r>
            <a:r>
              <a:rPr lang="ja-JP" altLang="en-US" b="1" dirty="0" smtClean="0">
                <a:solidFill>
                  <a:srgbClr val="FF0000"/>
                </a:solidFill>
              </a:rPr>
              <a:t>早期の３回目のワクチン接種（高齢者は４回目）を</a:t>
            </a:r>
            <a:r>
              <a:rPr lang="ja-JP" altLang="en-US" b="1" dirty="0">
                <a:solidFill>
                  <a:srgbClr val="FF0000"/>
                </a:solidFill>
              </a:rPr>
              <a:t>検討すること</a:t>
            </a:r>
            <a:r>
              <a:rPr lang="ja-JP" altLang="en-US" sz="1400" dirty="0" smtClean="0">
                <a:solidFill>
                  <a:srgbClr val="FF0000"/>
                </a:solidFill>
              </a:rPr>
              <a:t>（法に基づかない働きかけ</a:t>
            </a:r>
            <a:r>
              <a:rPr lang="ja-JP" altLang="en-US" sz="1400" dirty="0">
                <a:solidFill>
                  <a:srgbClr val="FF0000"/>
                </a:solidFill>
              </a:rPr>
              <a:t>）</a:t>
            </a:r>
            <a:endParaRPr lang="en-US" altLang="ja-JP" sz="1400" dirty="0">
              <a:solidFill>
                <a:srgbClr val="FF0000"/>
              </a:solidFill>
            </a:endParaRPr>
          </a:p>
          <a:p>
            <a:pPr>
              <a:lnSpc>
                <a:spcPts val="1200"/>
              </a:lnSpc>
              <a:defRPr/>
            </a:pPr>
            <a:endParaRPr lang="en-US" altLang="ja-JP" sz="800" b="1" dirty="0"/>
          </a:p>
          <a:p>
            <a:pPr lvl="0">
              <a:defRPr/>
            </a:pPr>
            <a:r>
              <a:rPr lang="ja-JP" altLang="en-US" b="1" dirty="0">
                <a:solidFill>
                  <a:srgbClr val="FF0000"/>
                </a:solidFill>
              </a:rPr>
              <a:t>○　</a:t>
            </a:r>
            <a:r>
              <a:rPr lang="ja-JP" altLang="en-US" b="1" dirty="0" smtClean="0">
                <a:solidFill>
                  <a:srgbClr val="FF0000"/>
                </a:solidFill>
              </a:rPr>
              <a:t>自らの</a:t>
            </a:r>
            <a:r>
              <a:rPr lang="ja-JP" altLang="en-US" b="1" dirty="0">
                <a:solidFill>
                  <a:srgbClr val="FF0000"/>
                </a:solidFill>
              </a:rPr>
              <a:t>命と健康を守るため、</a:t>
            </a:r>
            <a:r>
              <a:rPr lang="ja-JP" altLang="en-US" b="1" dirty="0" smtClean="0">
                <a:solidFill>
                  <a:srgbClr val="FF0000"/>
                </a:solidFill>
              </a:rPr>
              <a:t>高齢者</a:t>
            </a:r>
            <a:r>
              <a:rPr lang="en-US" altLang="ja-JP" sz="1400" b="1" dirty="0" smtClean="0">
                <a:solidFill>
                  <a:srgbClr val="FF0000"/>
                </a:solidFill>
              </a:rPr>
              <a:t>※1</a:t>
            </a:r>
            <a:r>
              <a:rPr lang="ja-JP" altLang="en-US" b="1" dirty="0" smtClean="0">
                <a:solidFill>
                  <a:srgbClr val="FF0000"/>
                </a:solidFill>
              </a:rPr>
              <a:t>は、医療機関への通院、食料・衣料品・生活必需品の買い出し、</a:t>
            </a:r>
            <a:endParaRPr lang="en-US" altLang="ja-JP" b="1" dirty="0" smtClean="0">
              <a:solidFill>
                <a:srgbClr val="FF0000"/>
              </a:solidFill>
            </a:endParaRPr>
          </a:p>
          <a:p>
            <a:pPr lvl="0">
              <a:defRPr/>
            </a:pPr>
            <a:r>
              <a:rPr lang="ja-JP" altLang="en-US" b="1" dirty="0">
                <a:solidFill>
                  <a:srgbClr val="FF0000"/>
                </a:solidFill>
              </a:rPr>
              <a:t>　</a:t>
            </a:r>
            <a:r>
              <a:rPr lang="ja-JP" altLang="en-US" b="1" dirty="0" smtClean="0">
                <a:solidFill>
                  <a:srgbClr val="FF0000"/>
                </a:solidFill>
              </a:rPr>
              <a:t>　必要な職場への出勤、屋外での運動や散歩など、生活や健康の維持のために必要なものを除き、</a:t>
            </a:r>
            <a:endParaRPr lang="en-US" altLang="ja-JP" b="1" dirty="0" smtClean="0">
              <a:solidFill>
                <a:srgbClr val="FF0000"/>
              </a:solidFill>
            </a:endParaRPr>
          </a:p>
          <a:p>
            <a:pPr lvl="0">
              <a:defRPr/>
            </a:pPr>
            <a:r>
              <a:rPr lang="ja-JP" altLang="en-US" b="1" dirty="0">
                <a:solidFill>
                  <a:srgbClr val="FF0000"/>
                </a:solidFill>
              </a:rPr>
              <a:t>　</a:t>
            </a:r>
            <a:r>
              <a:rPr lang="ja-JP" altLang="en-US" b="1" dirty="0" smtClean="0">
                <a:solidFill>
                  <a:srgbClr val="FF0000"/>
                </a:solidFill>
              </a:rPr>
              <a:t>　不要不急の外出を控えること</a:t>
            </a:r>
            <a:r>
              <a:rPr lang="ja-JP" altLang="en-US" b="1" dirty="0">
                <a:solidFill>
                  <a:srgbClr val="FF0000"/>
                </a:solidFill>
              </a:rPr>
              <a:t>　</a:t>
            </a:r>
            <a:r>
              <a:rPr lang="ja-JP" altLang="en-US" b="1" dirty="0" smtClean="0">
                <a:solidFill>
                  <a:srgbClr val="FF0000"/>
                </a:solidFill>
              </a:rPr>
              <a:t>　　　</a:t>
            </a:r>
            <a:r>
              <a:rPr lang="ja-JP" altLang="en-US" sz="1400" dirty="0">
                <a:solidFill>
                  <a:srgbClr val="FF0000"/>
                </a:solidFill>
              </a:rPr>
              <a:t>　</a:t>
            </a:r>
            <a:r>
              <a:rPr lang="en-US" altLang="ja-JP" sz="1200" dirty="0" smtClean="0">
                <a:solidFill>
                  <a:srgbClr val="FF0000"/>
                </a:solidFill>
              </a:rPr>
              <a:t>※</a:t>
            </a:r>
            <a:r>
              <a:rPr lang="ja-JP" altLang="en-US" sz="1200" dirty="0" smtClean="0">
                <a:solidFill>
                  <a:srgbClr val="FF0000"/>
                </a:solidFill>
              </a:rPr>
              <a:t>１　基礎</a:t>
            </a:r>
            <a:r>
              <a:rPr lang="ja-JP" altLang="en-US" sz="1200" dirty="0">
                <a:solidFill>
                  <a:srgbClr val="FF0000"/>
                </a:solidFill>
              </a:rPr>
              <a:t>疾患のある方などの重症化リスクの高い方を</a:t>
            </a:r>
            <a:r>
              <a:rPr lang="ja-JP" altLang="en-US" sz="1200" dirty="0" smtClean="0">
                <a:solidFill>
                  <a:srgbClr val="FF0000"/>
                </a:solidFill>
              </a:rPr>
              <a:t>含む</a:t>
            </a:r>
            <a:endParaRPr lang="en-US" altLang="ja-JP" sz="1200" b="1" dirty="0" smtClean="0">
              <a:solidFill>
                <a:srgbClr val="FF0000"/>
              </a:solidFill>
            </a:endParaRPr>
          </a:p>
          <a:p>
            <a:pPr lvl="0">
              <a:lnSpc>
                <a:spcPts val="1680"/>
              </a:lnSpc>
              <a:defRPr/>
            </a:pPr>
            <a:r>
              <a:rPr lang="ja-JP" altLang="en-US" sz="1400" b="1" dirty="0">
                <a:solidFill>
                  <a:srgbClr val="FF0000"/>
                </a:solidFill>
              </a:rPr>
              <a:t>　</a:t>
            </a:r>
            <a:r>
              <a:rPr lang="ja-JP" altLang="en-US" sz="1400" b="1" dirty="0" smtClean="0">
                <a:solidFill>
                  <a:srgbClr val="FF0000"/>
                </a:solidFill>
              </a:rPr>
              <a:t>　　</a:t>
            </a:r>
            <a:endParaRPr lang="en-US" altLang="ja-JP" sz="1400" dirty="0">
              <a:solidFill>
                <a:srgbClr val="FF0000"/>
              </a:solidFill>
            </a:endParaRPr>
          </a:p>
          <a:p>
            <a:pPr lvl="0">
              <a:lnSpc>
                <a:spcPts val="1200"/>
              </a:lnSpc>
              <a:defRPr/>
            </a:pPr>
            <a:r>
              <a:rPr lang="ja-JP" altLang="en-US" b="1" dirty="0" smtClean="0">
                <a:solidFill>
                  <a:srgbClr val="FF0000"/>
                </a:solidFill>
              </a:rPr>
              <a:t>○</a:t>
            </a:r>
            <a:r>
              <a:rPr lang="ja-JP" altLang="en-US" b="1" dirty="0">
                <a:solidFill>
                  <a:srgbClr val="FF0000"/>
                </a:solidFill>
              </a:rPr>
              <a:t>　</a:t>
            </a:r>
            <a:r>
              <a:rPr lang="ja-JP" altLang="en-US" b="1" dirty="0" smtClean="0">
                <a:solidFill>
                  <a:srgbClr val="FF0000"/>
                </a:solidFill>
              </a:rPr>
              <a:t>高齢者</a:t>
            </a:r>
            <a:r>
              <a:rPr lang="en-US" altLang="ja-JP" sz="1400" b="1" dirty="0">
                <a:solidFill>
                  <a:srgbClr val="FF0000"/>
                </a:solidFill>
              </a:rPr>
              <a:t>※1</a:t>
            </a:r>
            <a:r>
              <a:rPr lang="ja-JP" altLang="en-US" b="1" dirty="0" smtClean="0">
                <a:solidFill>
                  <a:srgbClr val="FF0000"/>
                </a:solidFill>
              </a:rPr>
              <a:t>の</a:t>
            </a:r>
            <a:r>
              <a:rPr lang="ja-JP" altLang="en-US" b="1" dirty="0">
                <a:solidFill>
                  <a:srgbClr val="FF0000"/>
                </a:solidFill>
              </a:rPr>
              <a:t>同居家族等、日常的</a:t>
            </a:r>
            <a:r>
              <a:rPr lang="ja-JP" altLang="en-US" b="1" dirty="0" smtClean="0">
                <a:solidFill>
                  <a:srgbClr val="FF0000"/>
                </a:solidFill>
              </a:rPr>
              <a:t>に接する</a:t>
            </a:r>
            <a:r>
              <a:rPr lang="ja-JP" altLang="en-US" b="1" dirty="0">
                <a:solidFill>
                  <a:srgbClr val="FF0000"/>
                </a:solidFill>
              </a:rPr>
              <a:t>方は、感染リスクが高い行動を控えること</a:t>
            </a:r>
            <a:endParaRPr lang="en-US" altLang="ja-JP" b="1" dirty="0">
              <a:solidFill>
                <a:srgbClr val="FF0000"/>
              </a:solidFill>
            </a:endParaRPr>
          </a:p>
          <a:p>
            <a:pPr lvl="0">
              <a:lnSpc>
                <a:spcPts val="1200"/>
              </a:lnSpc>
              <a:defRPr/>
            </a:pPr>
            <a:endParaRPr lang="en-US" altLang="ja-JP" b="1" dirty="0">
              <a:solidFill>
                <a:srgbClr val="0070C0"/>
              </a:solidFill>
            </a:endParaRPr>
          </a:p>
          <a:p>
            <a:pPr lvl="0">
              <a:lnSpc>
                <a:spcPts val="2000"/>
              </a:lnSpc>
              <a:defRPr/>
            </a:pPr>
            <a:r>
              <a:rPr lang="ja-JP" altLang="en-US" b="1" dirty="0" smtClean="0"/>
              <a:t>○　高齢者</a:t>
            </a:r>
            <a:r>
              <a:rPr lang="ja-JP" altLang="en-US" b="1" dirty="0"/>
              <a:t>施設での</a:t>
            </a:r>
            <a:r>
              <a:rPr lang="ja-JP" altLang="en-US" b="1" dirty="0" smtClean="0"/>
              <a:t>面会は原則自粛すること（面会する場合はオンラインでの面会など高齢者との接触を</a:t>
            </a:r>
            <a:endParaRPr lang="en-US" altLang="ja-JP" b="1" dirty="0" smtClean="0"/>
          </a:p>
          <a:p>
            <a:pPr lvl="0">
              <a:lnSpc>
                <a:spcPts val="2000"/>
              </a:lnSpc>
              <a:defRPr/>
            </a:pPr>
            <a:r>
              <a:rPr lang="ja-JP" altLang="en-US" b="1" dirty="0" smtClean="0"/>
              <a:t>　　行わない方法を検討すること）　</a:t>
            </a:r>
            <a:endParaRPr lang="en-US" altLang="ja-JP" b="1" dirty="0" smtClean="0"/>
          </a:p>
          <a:p>
            <a:pPr lvl="0">
              <a:lnSpc>
                <a:spcPts val="1200"/>
              </a:lnSpc>
              <a:defRPr/>
            </a:pPr>
            <a:endParaRPr lang="en-US" altLang="ja-JP" b="1" dirty="0" smtClean="0">
              <a:solidFill>
                <a:schemeClr val="accent5"/>
              </a:solidFill>
            </a:endParaRPr>
          </a:p>
          <a:p>
            <a:pPr lvl="0">
              <a:lnSpc>
                <a:spcPts val="2000"/>
              </a:lnSpc>
              <a:defRPr/>
            </a:pPr>
            <a:r>
              <a:rPr lang="ja-JP" altLang="en-US" b="1" dirty="0" smtClean="0"/>
              <a:t>○</a:t>
            </a:r>
            <a:r>
              <a:rPr lang="ja-JP" altLang="en-US" b="1" dirty="0"/>
              <a:t>　感染対策が徹底されていない飲食店等の利用を控えること</a:t>
            </a:r>
          </a:p>
          <a:p>
            <a:pPr lvl="0">
              <a:lnSpc>
                <a:spcPts val="1200"/>
              </a:lnSpc>
              <a:defRPr/>
            </a:pPr>
            <a:endParaRPr lang="ja-JP" altLang="en-US" b="1" dirty="0"/>
          </a:p>
          <a:p>
            <a:pPr lvl="0">
              <a:lnSpc>
                <a:spcPts val="2000"/>
              </a:lnSpc>
              <a:defRPr/>
            </a:pPr>
            <a:r>
              <a:rPr lang="ja-JP" altLang="en-US" b="1" dirty="0"/>
              <a:t>○　旅行等、都道府県間の移動は、感染防止対策を徹底するとともに、移動先での感染リスクの高い</a:t>
            </a:r>
          </a:p>
          <a:p>
            <a:pPr lvl="0">
              <a:lnSpc>
                <a:spcPts val="2000"/>
              </a:lnSpc>
              <a:defRPr/>
            </a:pPr>
            <a:r>
              <a:rPr lang="ja-JP" altLang="en-US" b="1" dirty="0"/>
              <a:t>　　行動を控える</a:t>
            </a:r>
            <a:r>
              <a:rPr lang="ja-JP" altLang="en-US" b="1" dirty="0" smtClean="0"/>
              <a:t>こと</a:t>
            </a:r>
            <a:endParaRPr lang="en-US" altLang="ja-JP" b="1"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a:t>※1</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a:t>
            </a:r>
            <a:r>
              <a:rPr lang="ja-JP" altLang="en-US" sz="1100" dirty="0"/>
              <a:t>３</a:t>
            </a:r>
            <a:r>
              <a:rPr lang="ja-JP" altLang="en-US" dirty="0" smtClean="0"/>
              <a:t>の徹底　 </a:t>
            </a:r>
            <a:r>
              <a:rPr lang="en-US" altLang="ja-JP" sz="1200" spc="-150" dirty="0" smtClean="0"/>
              <a:t>※</a:t>
            </a:r>
            <a:r>
              <a:rPr lang="ja-JP" altLang="en-US" sz="1200" spc="-150" dirty="0"/>
              <a:t>３</a:t>
            </a:r>
            <a:r>
              <a:rPr lang="ja-JP" altLang="en-US" sz="1200" spc="-150" dirty="0" smtClean="0"/>
              <a:t>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9" y="878755"/>
            <a:ext cx="11567964" cy="38993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03745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815750"/>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solidFill>
                  <a:srgbClr val="FF0000"/>
                </a:solidFill>
              </a:rPr>
              <a:t>○高齢者施設の入所者等で希望する方へのワクチン接種（４回目接種）を、早期に完了すること </a:t>
            </a:r>
          </a:p>
        </p:txBody>
      </p:sp>
      <p:sp>
        <p:nvSpPr>
          <p:cNvPr id="9" name="正方形/長方形 8"/>
          <p:cNvSpPr/>
          <p:nvPr/>
        </p:nvSpPr>
        <p:spPr>
          <a:xfrm>
            <a:off x="340249" y="3215026"/>
            <a:ext cx="11511345" cy="295538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solidFill>
                  <a:srgbClr val="FF0000"/>
                </a:solidFill>
                <a:latin typeface="游ゴシック" panose="020F0502020204030204"/>
                <a:ea typeface="游ゴシック" panose="020B0400000000000000" pitchFamily="50" charset="-128"/>
              </a:rPr>
              <a:t>②</a:t>
            </a:r>
            <a:r>
              <a:rPr lang="ja-JP" altLang="en-US" sz="2400" b="1" u="sng" dirty="0">
                <a:solidFill>
                  <a:srgbClr val="FF0000"/>
                </a:solidFill>
                <a:latin typeface="游ゴシック" panose="020F0502020204030204"/>
                <a:ea typeface="游ゴシック" panose="020B0400000000000000" pitchFamily="50" charset="-128"/>
              </a:rPr>
              <a:t>市町村</a:t>
            </a:r>
            <a:r>
              <a:rPr lang="ja-JP" altLang="en-US" sz="2400" b="1" u="sng" dirty="0" smtClean="0">
                <a:solidFill>
                  <a:srgbClr val="FF0000"/>
                </a:solidFill>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rPr>
              <a:t>（特措法第</a:t>
            </a:r>
            <a:r>
              <a:rPr lang="en-US" altLang="ja-JP" sz="2000" dirty="0">
                <a:solidFill>
                  <a:srgbClr val="FF0000"/>
                </a:solidFill>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3384006"/>
            <a:ext cx="11219737" cy="2657138"/>
          </a:xfrm>
          <a:prstGeom prst="rect">
            <a:avLst/>
          </a:prstGeom>
        </p:spPr>
        <p:txBody>
          <a:bodyPr wrap="square">
            <a:spAutoFit/>
          </a:bodyPr>
          <a:lstStyle/>
          <a:p>
            <a:pPr lvl="0">
              <a:lnSpc>
                <a:spcPts val="2000"/>
              </a:lnSpc>
              <a:defRPr/>
            </a:pPr>
            <a:r>
              <a:rPr lang="ja-JP" altLang="en-US" b="1" dirty="0" smtClean="0"/>
              <a:t>○ 面会は</a:t>
            </a:r>
            <a:r>
              <a:rPr lang="ja-JP" altLang="en-US" b="1" dirty="0"/>
              <a:t>原則自粛する</a:t>
            </a:r>
            <a:r>
              <a:rPr lang="ja-JP" altLang="en-US" b="1" dirty="0" smtClean="0"/>
              <a:t>こと</a:t>
            </a:r>
            <a:r>
              <a:rPr lang="ja-JP" altLang="en-US" b="1" dirty="0"/>
              <a:t>（面会する場合はオンラインでの面会</a:t>
            </a:r>
            <a:r>
              <a:rPr lang="ja-JP" altLang="en-US" b="1" dirty="0" smtClean="0"/>
              <a:t>など高齢者</a:t>
            </a:r>
            <a:r>
              <a:rPr lang="ja-JP" altLang="en-US" b="1" dirty="0"/>
              <a:t>との接触を</a:t>
            </a:r>
            <a:r>
              <a:rPr lang="ja-JP" altLang="en-US" b="1" dirty="0" smtClean="0"/>
              <a:t>行わない方法</a:t>
            </a:r>
            <a:endParaRPr lang="en-US" altLang="ja-JP" b="1" dirty="0" smtClean="0"/>
          </a:p>
          <a:p>
            <a:pPr lvl="0">
              <a:lnSpc>
                <a:spcPts val="2000"/>
              </a:lnSpc>
              <a:defRPr/>
            </a:pPr>
            <a:r>
              <a:rPr lang="ja-JP" altLang="en-US" b="1" dirty="0" smtClean="0"/>
              <a:t>　を検討</a:t>
            </a:r>
            <a:r>
              <a:rPr lang="ja-JP" altLang="en-US" b="1" dirty="0"/>
              <a:t>すること</a:t>
            </a:r>
            <a:r>
              <a:rPr lang="ja-JP" altLang="en-US" b="1" dirty="0" smtClean="0"/>
              <a:t>）</a:t>
            </a:r>
            <a:endParaRPr lang="en-US" altLang="ja-JP" b="1" dirty="0" smtClean="0"/>
          </a:p>
          <a:p>
            <a:pPr lvl="0">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入居系・居住系施設の従事者等への頻回検査（３日に１回）を実施すること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ワクチンの早期追加接種（４回目接種）に協力すること</a:t>
            </a:r>
            <a:endParaRPr lang="en-US" altLang="ja-JP" b="1" dirty="0" smtClean="0"/>
          </a:p>
          <a:p>
            <a:pPr>
              <a:lnSpc>
                <a:spcPts val="1500"/>
              </a:lnSpc>
              <a:defRPr/>
            </a:pPr>
            <a:endParaRPr lang="en-US" altLang="ja-JP" b="1" dirty="0"/>
          </a:p>
          <a:p>
            <a:pPr marL="285750" indent="-285750">
              <a:lnSpc>
                <a:spcPts val="2000"/>
              </a:lnSpc>
              <a:buFont typeface="游ゴシック" panose="020B0400000000000000" pitchFamily="50" charset="-128"/>
              <a:buChar char="○"/>
              <a:defRPr/>
            </a:pPr>
            <a:r>
              <a:rPr lang="ja-JP" altLang="en-US" b="1" dirty="0"/>
              <a:t>陽性者</a:t>
            </a:r>
            <a:r>
              <a:rPr lang="ja-JP" altLang="en-US" b="1" dirty="0" smtClean="0"/>
              <a:t>発生時の対応訓練実施など、施設における基本的な感染防止対策を強化・徹底すること</a:t>
            </a:r>
            <a:endParaRPr lang="en-US" altLang="ja-JP" b="1" dirty="0" smtClean="0"/>
          </a:p>
          <a:p>
            <a:pPr>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p:txBody>
      </p:sp>
      <p:sp>
        <p:nvSpPr>
          <p:cNvPr id="15" name="正方形/長方形 14"/>
          <p:cNvSpPr/>
          <p:nvPr/>
        </p:nvSpPr>
        <p:spPr>
          <a:xfrm>
            <a:off x="340249" y="946527"/>
            <a:ext cx="11511345" cy="7406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165993" y="927684"/>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360366" y="1842679"/>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t>基本的</a:t>
            </a:r>
            <a:r>
              <a:rPr lang="ja-JP" altLang="en-US" b="1" dirty="0"/>
              <a:t>な感染防止対策を強化・徹底するとともに、自院入院患者が陽性と判明した場合は、当該医療機関</a:t>
            </a:r>
            <a:r>
              <a:rPr lang="ja-JP" altLang="en-US" b="1" dirty="0" smtClean="0"/>
              <a:t>で原疾患</a:t>
            </a:r>
            <a:r>
              <a:rPr lang="ja-JP" altLang="en-US" b="1" dirty="0"/>
              <a:t>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lang="en-US" altLang="ja-JP" b="1" dirty="0" smtClean="0">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360366" y="1663434"/>
            <a:ext cx="11549775" cy="15078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265889"/>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742153"/>
            <a:ext cx="12306595" cy="2913618"/>
          </a:xfrm>
          <a:prstGeom prst="rect">
            <a:avLst/>
          </a:prstGeom>
        </p:spPr>
        <p:txBody>
          <a:bodyPr wrap="square">
            <a:spAutoFit/>
          </a:bodyPr>
          <a:lstStyle/>
          <a:p>
            <a:pPr>
              <a:lnSpc>
                <a:spcPts val="2000"/>
              </a:lnSpc>
              <a:defRPr/>
            </a:pPr>
            <a:r>
              <a:rPr lang="ja-JP" altLang="en-US" b="1" dirty="0">
                <a:solidFill>
                  <a:srgbClr val="FF0000"/>
                </a:solidFill>
              </a:rPr>
              <a:t>○　早期</a:t>
            </a:r>
            <a:r>
              <a:rPr lang="ja-JP" altLang="en-US" b="1" dirty="0" smtClean="0">
                <a:solidFill>
                  <a:srgbClr val="FF0000"/>
                </a:solidFill>
              </a:rPr>
              <a:t>の３回目のワクチン接種を</a:t>
            </a:r>
            <a:r>
              <a:rPr lang="ja-JP" altLang="en-US" b="1" dirty="0">
                <a:solidFill>
                  <a:srgbClr val="FF0000"/>
                </a:solidFill>
              </a:rPr>
              <a:t>検討するよう周知徹底すること</a:t>
            </a:r>
            <a:r>
              <a:rPr lang="ja-JP" altLang="en-US" sz="1400" dirty="0" smtClean="0">
                <a:solidFill>
                  <a:srgbClr val="FF0000"/>
                </a:solidFill>
              </a:rPr>
              <a:t>（法に基づかない働きかけ）</a:t>
            </a:r>
            <a:endParaRPr lang="en-US" altLang="ja-JP" sz="1400" dirty="0" smtClean="0">
              <a:solidFill>
                <a:srgbClr val="FF0000"/>
              </a:solidFill>
            </a:endParaRPr>
          </a:p>
          <a:p>
            <a:pPr>
              <a:lnSpc>
                <a:spcPts val="2000"/>
              </a:lnSpc>
              <a:defRPr/>
            </a:pPr>
            <a:endParaRPr lang="en-US" altLang="ja-JP" b="1" dirty="0">
              <a:solidFill>
                <a:srgbClr val="FF0000"/>
              </a:solidFill>
            </a:endParaRPr>
          </a:p>
          <a:p>
            <a:pPr>
              <a:lnSpc>
                <a:spcPts val="2000"/>
              </a:lnSpc>
              <a:defRPr/>
            </a:pPr>
            <a:r>
              <a:rPr lang="ja-JP" altLang="en-US" b="1" dirty="0"/>
              <a:t>○　発熱等の症状がある学生は、登校や活動参加を控えるよう、周知徹底すること</a:t>
            </a:r>
          </a:p>
          <a:p>
            <a:pPr>
              <a:lnSpc>
                <a:spcPts val="2000"/>
              </a:lnSpc>
              <a:defRPr/>
            </a:pPr>
            <a:endParaRPr lang="ja-JP" altLang="en-US" b="1" dirty="0"/>
          </a:p>
          <a:p>
            <a:pPr>
              <a:lnSpc>
                <a:spcPts val="2000"/>
              </a:lnSpc>
              <a:defRPr/>
            </a:pPr>
            <a:r>
              <a:rPr lang="ja-JP" altLang="en-US" b="1" dirty="0"/>
              <a:t>○　学生に対し、感染リスクの高い以下の行動について感染防止対策を徹底すること</a:t>
            </a:r>
          </a:p>
          <a:p>
            <a:pPr>
              <a:lnSpc>
                <a:spcPts val="2000"/>
              </a:lnSpc>
              <a:defRPr/>
            </a:pPr>
            <a:r>
              <a:rPr lang="ja-JP" altLang="en-US" b="1" dirty="0"/>
              <a:t>　　　・　旅行や、自宅・友人宅での飲み会</a:t>
            </a:r>
          </a:p>
          <a:p>
            <a:pPr>
              <a:lnSpc>
                <a:spcPts val="2000"/>
              </a:lnSpc>
              <a:defRPr/>
            </a:pPr>
            <a:r>
              <a:rPr lang="ja-JP" altLang="en-US" b="1" dirty="0"/>
              <a:t>　　　・　部活動や課外活動における感染リスクの高い活動（合宿等）や前後の</a:t>
            </a:r>
            <a:r>
              <a:rPr lang="ja-JP" altLang="en-US" b="1" dirty="0" smtClean="0"/>
              <a:t>会食</a:t>
            </a:r>
            <a:endParaRPr lang="en-US" altLang="ja-JP" b="1" dirty="0" smtClean="0"/>
          </a:p>
          <a:p>
            <a:pPr>
              <a:lnSpc>
                <a:spcPts val="1300"/>
              </a:lnSpc>
              <a:defRPr/>
            </a:pPr>
            <a:endParaRPr lang="en-US" altLang="ja-JP" b="1" dirty="0" smtClean="0"/>
          </a:p>
          <a:p>
            <a:pPr>
              <a:lnSpc>
                <a:spcPts val="2000"/>
              </a:lnSpc>
              <a:defRPr/>
            </a:pPr>
            <a:r>
              <a:rPr lang="ja-JP" altLang="en-US" b="1" dirty="0">
                <a:solidFill>
                  <a:srgbClr val="FF0000"/>
                </a:solidFill>
              </a:rPr>
              <a:t>○　療養</a:t>
            </a:r>
            <a:r>
              <a:rPr lang="ja-JP" altLang="en-US" b="1" dirty="0" smtClean="0">
                <a:solidFill>
                  <a:srgbClr val="FF0000"/>
                </a:solidFill>
              </a:rPr>
              <a:t>証明・陰性証明の</a:t>
            </a:r>
            <a:r>
              <a:rPr lang="ja-JP" altLang="en-US" b="1" dirty="0">
                <a:solidFill>
                  <a:srgbClr val="FF0000"/>
                </a:solidFill>
              </a:rPr>
              <a:t>提出を求めない</a:t>
            </a:r>
            <a:r>
              <a:rPr lang="ja-JP" altLang="en-US" b="1" dirty="0" smtClean="0">
                <a:solidFill>
                  <a:srgbClr val="FF0000"/>
                </a:solidFill>
              </a:rPr>
              <a:t>こと</a:t>
            </a:r>
            <a:endParaRPr lang="en-US" altLang="ja-JP" b="1" dirty="0">
              <a:solidFill>
                <a:srgbClr val="FF0000"/>
              </a:solidFill>
            </a:endParaRPr>
          </a:p>
          <a:p>
            <a:pPr>
              <a:lnSpc>
                <a:spcPts val="20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701750"/>
            <a:ext cx="11806900" cy="236772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4214953"/>
            <a:ext cx="11859992" cy="2528897"/>
          </a:xfrm>
          <a:prstGeom prst="rect">
            <a:avLst/>
          </a:prstGeom>
        </p:spPr>
        <p:txBody>
          <a:bodyPr wrap="square">
            <a:spAutoFit/>
          </a:bodyPr>
          <a:lstStyle/>
          <a:p>
            <a:pPr>
              <a:lnSpc>
                <a:spcPts val="1500"/>
              </a:lnSpc>
              <a:defRPr/>
            </a:pPr>
            <a:r>
              <a:rPr lang="ja-JP" altLang="en-US" b="1" dirty="0">
                <a:solidFill>
                  <a:srgbClr val="FF0000"/>
                </a:solidFill>
              </a:rPr>
              <a:t>○　</a:t>
            </a:r>
            <a:r>
              <a:rPr lang="ja-JP" altLang="en-US" b="1" dirty="0" smtClean="0">
                <a:solidFill>
                  <a:srgbClr val="FF0000"/>
                </a:solidFill>
              </a:rPr>
              <a:t>早期の３回目のワクチン接種を</a:t>
            </a:r>
            <a:r>
              <a:rPr lang="ja-JP" altLang="en-US" b="1" dirty="0">
                <a:solidFill>
                  <a:srgbClr val="FF0000"/>
                </a:solidFill>
              </a:rPr>
              <a:t>検討するよう周知徹底する</a:t>
            </a:r>
            <a:r>
              <a:rPr lang="ja-JP" altLang="en-US" b="1" dirty="0" smtClean="0">
                <a:solidFill>
                  <a:srgbClr val="FF0000"/>
                </a:solidFill>
              </a:rPr>
              <a:t>こと</a:t>
            </a:r>
            <a:r>
              <a:rPr lang="ja-JP" altLang="en-US" sz="1400" dirty="0" smtClean="0">
                <a:solidFill>
                  <a:srgbClr val="FF0000"/>
                </a:solidFill>
              </a:rPr>
              <a:t>（法に基づかない働きかけ）</a:t>
            </a:r>
            <a:endParaRPr lang="en-US" altLang="ja-JP" sz="1400" dirty="0" smtClean="0">
              <a:solidFill>
                <a:srgbClr val="FF0000"/>
              </a:solidFill>
            </a:endParaRPr>
          </a:p>
          <a:p>
            <a:pPr>
              <a:lnSpc>
                <a:spcPts val="1500"/>
              </a:lnSpc>
              <a:defRPr/>
            </a:pPr>
            <a:endParaRPr lang="en-US" altLang="ja-JP" sz="1400" dirty="0" smtClean="0">
              <a:solidFill>
                <a:srgbClr val="FF0000"/>
              </a:solidFill>
            </a:endParaRPr>
          </a:p>
          <a:p>
            <a:pPr>
              <a:lnSpc>
                <a:spcPts val="1500"/>
              </a:lnSpc>
              <a:defRPr/>
            </a:pPr>
            <a:r>
              <a:rPr lang="ja-JP" altLang="en-US" b="1" dirty="0">
                <a:solidFill>
                  <a:srgbClr val="FF0000"/>
                </a:solidFill>
              </a:rPr>
              <a:t>○　</a:t>
            </a:r>
            <a:r>
              <a:rPr lang="ja-JP" altLang="en-US" b="1" dirty="0" smtClean="0">
                <a:solidFill>
                  <a:srgbClr val="FF0000"/>
                </a:solidFill>
              </a:rPr>
              <a:t>療養証明・陰性証明の</a:t>
            </a:r>
            <a:r>
              <a:rPr lang="ja-JP" altLang="en-US" b="1" dirty="0">
                <a:solidFill>
                  <a:srgbClr val="FF0000"/>
                </a:solidFill>
              </a:rPr>
              <a:t>提出を求めないよう周知徹底すること</a:t>
            </a:r>
          </a:p>
          <a:p>
            <a:pPr>
              <a:lnSpc>
                <a:spcPts val="15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lnSpc>
                <a:spcPts val="2000"/>
              </a:lnSpc>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lnSpc>
                <a:spcPts val="2000"/>
              </a:lnSpc>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66731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2" name="正方形/長方形 11"/>
          <p:cNvSpPr/>
          <p:nvPr/>
        </p:nvSpPr>
        <p:spPr>
          <a:xfrm>
            <a:off x="286227" y="4128674"/>
            <a:ext cx="11806900" cy="7625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a:t>
            </a:r>
            <a:r>
              <a:rPr lang="ja-JP" altLang="en-US" sz="2400" b="1" u="sng" dirty="0" smtClean="0"/>
              <a:t>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086765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10731</TotalTime>
  <Words>2447</Words>
  <Application>Microsoft Office PowerPoint</Application>
  <PresentationFormat>ワイド画面</PresentationFormat>
  <Paragraphs>249</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819</cp:revision>
  <cp:lastPrinted>2022-07-27T04:22:29Z</cp:lastPrinted>
  <dcterms:created xsi:type="dcterms:W3CDTF">2020-04-06T02:06:27Z</dcterms:created>
  <dcterms:modified xsi:type="dcterms:W3CDTF">2022-07-27T04:22:37Z</dcterms:modified>
</cp:coreProperties>
</file>