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73"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FD6"/>
    <a:srgbClr val="FFCCCC"/>
    <a:srgbClr val="FF9999"/>
    <a:srgbClr val="FF9933"/>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56" autoAdjust="0"/>
    <p:restoredTop sz="92639" autoAdjust="0"/>
  </p:normalViewPr>
  <p:slideViewPr>
    <p:cSldViewPr snapToGrid="0">
      <p:cViewPr varScale="1">
        <p:scale>
          <a:sx n="74" d="100"/>
          <a:sy n="74" d="100"/>
        </p:scale>
        <p:origin x="642" y="6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77643450-F30A-4A24-BD57-6CC6D8BCA4D0}" type="datetimeFigureOut">
              <a:rPr kumimoji="1" lang="ja-JP" altLang="en-US" smtClean="0"/>
              <a:t>2022/7/27</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810369C0-2CCA-4E17-8E96-80067CCD596B}" type="slidenum">
              <a:rPr kumimoji="1" lang="ja-JP" altLang="en-US" smtClean="0"/>
              <a:t>‹#›</a:t>
            </a:fld>
            <a:endParaRPr kumimoji="1" lang="ja-JP" altLang="en-US"/>
          </a:p>
        </p:txBody>
      </p:sp>
    </p:spTree>
    <p:extLst>
      <p:ext uri="{BB962C8B-B14F-4D97-AF65-F5344CB8AC3E}">
        <p14:creationId xmlns:p14="http://schemas.microsoft.com/office/powerpoint/2010/main" val="2392933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DEB1B45-5C22-4CEE-8323-970FED29B128}" type="datetimeFigureOut">
              <a:rPr kumimoji="1" lang="ja-JP" altLang="en-US" smtClean="0"/>
              <a:t>2022/7/27</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7756C24B-3581-4302-A2F9-B8782FBC7802}" type="slidenum">
              <a:rPr kumimoji="1" lang="ja-JP" altLang="en-US" smtClean="0"/>
              <a:t>‹#›</a:t>
            </a:fld>
            <a:endParaRPr kumimoji="1" lang="ja-JP" altLang="en-US"/>
          </a:p>
        </p:txBody>
      </p:sp>
    </p:spTree>
    <p:extLst>
      <p:ext uri="{BB962C8B-B14F-4D97-AF65-F5344CB8AC3E}">
        <p14:creationId xmlns:p14="http://schemas.microsoft.com/office/powerpoint/2010/main" val="17617487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3013"/>
            <a:ext cx="59626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F0EEB81-DB16-4A68-B055-8A38956DB515}" type="slidenum">
              <a:rPr kumimoji="1" lang="ja-JP" altLang="en-US" smtClean="0"/>
              <a:t>1</a:t>
            </a:fld>
            <a:endParaRPr kumimoji="1" lang="ja-JP" altLang="en-US" dirty="0"/>
          </a:p>
        </p:txBody>
      </p:sp>
    </p:spTree>
    <p:extLst>
      <p:ext uri="{BB962C8B-B14F-4D97-AF65-F5344CB8AC3E}">
        <p14:creationId xmlns:p14="http://schemas.microsoft.com/office/powerpoint/2010/main" val="984268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79F0BC2-6C0F-4DFC-90CE-CC6C5AA34635}" type="datetime1">
              <a:rPr kumimoji="1" lang="ja-JP" altLang="en-US" smtClean="0"/>
              <a:t>2022/7/27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E8D62C-51FD-4D41-806D-1D2DE4710F3C}" type="slidenum">
              <a:rPr kumimoji="1" lang="ja-JP" altLang="en-US" smtClean="0"/>
              <a:t>‹#›</a:t>
            </a:fld>
            <a:endParaRPr kumimoji="1" lang="ja-JP" altLang="en-US"/>
          </a:p>
        </p:txBody>
      </p:sp>
    </p:spTree>
    <p:extLst>
      <p:ext uri="{BB962C8B-B14F-4D97-AF65-F5344CB8AC3E}">
        <p14:creationId xmlns:p14="http://schemas.microsoft.com/office/powerpoint/2010/main" val="4164231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D1F2A0E-D0EF-4A58-BD75-56434BA56490}" type="datetime1">
              <a:rPr kumimoji="1" lang="ja-JP" altLang="en-US" smtClean="0"/>
              <a:t>2022/7/27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E8D62C-51FD-4D41-806D-1D2DE4710F3C}" type="slidenum">
              <a:rPr kumimoji="1" lang="ja-JP" altLang="en-US" smtClean="0"/>
              <a:t>‹#›</a:t>
            </a:fld>
            <a:endParaRPr kumimoji="1" lang="ja-JP" altLang="en-US"/>
          </a:p>
        </p:txBody>
      </p:sp>
    </p:spTree>
    <p:extLst>
      <p:ext uri="{BB962C8B-B14F-4D97-AF65-F5344CB8AC3E}">
        <p14:creationId xmlns:p14="http://schemas.microsoft.com/office/powerpoint/2010/main" val="375099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A73F144-5A6F-4C69-B57B-237BCEF89E4F}" type="datetime1">
              <a:rPr kumimoji="1" lang="ja-JP" altLang="en-US" smtClean="0"/>
              <a:t>2022/7/27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E8D62C-51FD-4D41-806D-1D2DE4710F3C}" type="slidenum">
              <a:rPr kumimoji="1" lang="ja-JP" altLang="en-US" smtClean="0"/>
              <a:t>‹#›</a:t>
            </a:fld>
            <a:endParaRPr kumimoji="1" lang="ja-JP" altLang="en-US"/>
          </a:p>
        </p:txBody>
      </p:sp>
    </p:spTree>
    <p:extLst>
      <p:ext uri="{BB962C8B-B14F-4D97-AF65-F5344CB8AC3E}">
        <p14:creationId xmlns:p14="http://schemas.microsoft.com/office/powerpoint/2010/main" val="3178431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F92968-3AAD-4639-AB6C-C1D89E312425}" type="datetime1">
              <a:rPr kumimoji="1" lang="ja-JP" altLang="en-US" smtClean="0"/>
              <a:t>2022/7/27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E8D62C-51FD-4D41-806D-1D2DE4710F3C}" type="slidenum">
              <a:rPr kumimoji="1" lang="ja-JP" altLang="en-US" smtClean="0"/>
              <a:t>‹#›</a:t>
            </a:fld>
            <a:endParaRPr kumimoji="1" lang="ja-JP" altLang="en-US"/>
          </a:p>
        </p:txBody>
      </p:sp>
    </p:spTree>
    <p:extLst>
      <p:ext uri="{BB962C8B-B14F-4D97-AF65-F5344CB8AC3E}">
        <p14:creationId xmlns:p14="http://schemas.microsoft.com/office/powerpoint/2010/main" val="3668052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AA1A592-3928-49E4-A791-0BBF40EA1C5F}" type="datetime1">
              <a:rPr kumimoji="1" lang="ja-JP" altLang="en-US" smtClean="0"/>
              <a:t>2022/7/27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E8D62C-51FD-4D41-806D-1D2DE4710F3C}" type="slidenum">
              <a:rPr kumimoji="1" lang="ja-JP" altLang="en-US" smtClean="0"/>
              <a:t>‹#›</a:t>
            </a:fld>
            <a:endParaRPr kumimoji="1" lang="ja-JP" altLang="en-US"/>
          </a:p>
        </p:txBody>
      </p:sp>
    </p:spTree>
    <p:extLst>
      <p:ext uri="{BB962C8B-B14F-4D97-AF65-F5344CB8AC3E}">
        <p14:creationId xmlns:p14="http://schemas.microsoft.com/office/powerpoint/2010/main" val="300026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CC3302B-D854-45A5-B45C-06B33223A715}" type="datetime1">
              <a:rPr kumimoji="1" lang="ja-JP" altLang="en-US" smtClean="0"/>
              <a:t>2022/7/27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E8D62C-51FD-4D41-806D-1D2DE4710F3C}" type="slidenum">
              <a:rPr kumimoji="1" lang="ja-JP" altLang="en-US" smtClean="0"/>
              <a:t>‹#›</a:t>
            </a:fld>
            <a:endParaRPr kumimoji="1" lang="ja-JP" altLang="en-US"/>
          </a:p>
        </p:txBody>
      </p:sp>
    </p:spTree>
    <p:extLst>
      <p:ext uri="{BB962C8B-B14F-4D97-AF65-F5344CB8AC3E}">
        <p14:creationId xmlns:p14="http://schemas.microsoft.com/office/powerpoint/2010/main" val="2797140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C9F1CA8-DB69-4CF6-A0D8-171507DF8EDC}" type="datetime1">
              <a:rPr kumimoji="1" lang="ja-JP" altLang="en-US" smtClean="0"/>
              <a:t>2022/7/27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AE8D62C-51FD-4D41-806D-1D2DE4710F3C}" type="slidenum">
              <a:rPr kumimoji="1" lang="ja-JP" altLang="en-US" smtClean="0"/>
              <a:t>‹#›</a:t>
            </a:fld>
            <a:endParaRPr kumimoji="1" lang="ja-JP" altLang="en-US"/>
          </a:p>
        </p:txBody>
      </p:sp>
    </p:spTree>
    <p:extLst>
      <p:ext uri="{BB962C8B-B14F-4D97-AF65-F5344CB8AC3E}">
        <p14:creationId xmlns:p14="http://schemas.microsoft.com/office/powerpoint/2010/main" val="1586513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0EFD104-362C-4B9D-AA8F-04CECB899D86}" type="datetime1">
              <a:rPr kumimoji="1" lang="ja-JP" altLang="en-US" smtClean="0"/>
              <a:t>2022/7/27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AE8D62C-51FD-4D41-806D-1D2DE4710F3C}" type="slidenum">
              <a:rPr kumimoji="1" lang="ja-JP" altLang="en-US" smtClean="0"/>
              <a:t>‹#›</a:t>
            </a:fld>
            <a:endParaRPr kumimoji="1" lang="ja-JP" altLang="en-US"/>
          </a:p>
        </p:txBody>
      </p:sp>
    </p:spTree>
    <p:extLst>
      <p:ext uri="{BB962C8B-B14F-4D97-AF65-F5344CB8AC3E}">
        <p14:creationId xmlns:p14="http://schemas.microsoft.com/office/powerpoint/2010/main" val="6609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3AABACE-A5C8-41B9-811F-83831181E20E}" type="datetime1">
              <a:rPr kumimoji="1" lang="ja-JP" altLang="en-US" smtClean="0"/>
              <a:t>2022/7/27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AE8D62C-51FD-4D41-806D-1D2DE4710F3C}" type="slidenum">
              <a:rPr kumimoji="1" lang="ja-JP" altLang="en-US" smtClean="0"/>
              <a:t>‹#›</a:t>
            </a:fld>
            <a:endParaRPr kumimoji="1" lang="ja-JP" altLang="en-US"/>
          </a:p>
        </p:txBody>
      </p:sp>
    </p:spTree>
    <p:extLst>
      <p:ext uri="{BB962C8B-B14F-4D97-AF65-F5344CB8AC3E}">
        <p14:creationId xmlns:p14="http://schemas.microsoft.com/office/powerpoint/2010/main" val="3319930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7FC5529-7BAE-4920-B9A5-1B2B5C8DB297}" type="datetime1">
              <a:rPr kumimoji="1" lang="ja-JP" altLang="en-US" smtClean="0"/>
              <a:t>2022/7/27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E8D62C-51FD-4D41-806D-1D2DE4710F3C}" type="slidenum">
              <a:rPr kumimoji="1" lang="ja-JP" altLang="en-US" smtClean="0"/>
              <a:t>‹#›</a:t>
            </a:fld>
            <a:endParaRPr kumimoji="1" lang="ja-JP" altLang="en-US"/>
          </a:p>
        </p:txBody>
      </p:sp>
    </p:spTree>
    <p:extLst>
      <p:ext uri="{BB962C8B-B14F-4D97-AF65-F5344CB8AC3E}">
        <p14:creationId xmlns:p14="http://schemas.microsoft.com/office/powerpoint/2010/main" val="47081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E32994D-8268-44FE-97FA-730E4BED3EBF}" type="datetime1">
              <a:rPr kumimoji="1" lang="ja-JP" altLang="en-US" smtClean="0"/>
              <a:t>2022/7/27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E8D62C-51FD-4D41-806D-1D2DE4710F3C}" type="slidenum">
              <a:rPr kumimoji="1" lang="ja-JP" altLang="en-US" smtClean="0"/>
              <a:t>‹#›</a:t>
            </a:fld>
            <a:endParaRPr kumimoji="1" lang="ja-JP" altLang="en-US"/>
          </a:p>
        </p:txBody>
      </p:sp>
    </p:spTree>
    <p:extLst>
      <p:ext uri="{BB962C8B-B14F-4D97-AF65-F5344CB8AC3E}">
        <p14:creationId xmlns:p14="http://schemas.microsoft.com/office/powerpoint/2010/main" val="369397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D79E30-17B9-4BDA-B8CC-3964B5C6232A}" type="datetime1">
              <a:rPr kumimoji="1" lang="ja-JP" altLang="en-US" smtClean="0"/>
              <a:t>2022/7/27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E8D62C-51FD-4D41-806D-1D2DE4710F3C}" type="slidenum">
              <a:rPr kumimoji="1" lang="ja-JP" altLang="en-US" smtClean="0"/>
              <a:t>‹#›</a:t>
            </a:fld>
            <a:endParaRPr kumimoji="1" lang="ja-JP" altLang="en-US"/>
          </a:p>
        </p:txBody>
      </p:sp>
    </p:spTree>
    <p:extLst>
      <p:ext uri="{BB962C8B-B14F-4D97-AF65-F5344CB8AC3E}">
        <p14:creationId xmlns:p14="http://schemas.microsoft.com/office/powerpoint/2010/main" val="1055292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14294"/>
            <a:ext cx="12192000" cy="471453"/>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UD デジタル 教科書体 NK-B" panose="02020700000000000000" pitchFamily="18" charset="-128"/>
                <a:ea typeface="UD デジタル 教科書体 NK-B" panose="02020700000000000000" pitchFamily="18" charset="-128"/>
              </a:rPr>
              <a:t>　　国へ</a:t>
            </a:r>
            <a:r>
              <a:rPr lang="ja-JP" altLang="en-US" sz="2000" b="1" dirty="0" smtClean="0">
                <a:latin typeface="UD デジタル 教科書体 NK-B" panose="02020700000000000000" pitchFamily="18" charset="-128"/>
                <a:ea typeface="UD デジタル 教科書体 NK-B" panose="02020700000000000000" pitchFamily="18" charset="-128"/>
              </a:rPr>
              <a:t>の要望</a:t>
            </a:r>
            <a:endParaRPr lang="ja-JP" altLang="en-US" sz="2000" b="1" dirty="0">
              <a:latin typeface="UD デジタル 教科書体 NK-B" panose="02020700000000000000" pitchFamily="18" charset="-128"/>
              <a:ea typeface="UD デジタル 教科書体 NK-B" panose="02020700000000000000" pitchFamily="18" charset="-128"/>
            </a:endParaRPr>
          </a:p>
        </p:txBody>
      </p:sp>
      <p:sp>
        <p:nvSpPr>
          <p:cNvPr id="12" name="正方形/長方形 11">
            <a:extLst>
              <a:ext uri="{FF2B5EF4-FFF2-40B4-BE49-F238E27FC236}">
                <a16:creationId xmlns:a16="http://schemas.microsoft.com/office/drawing/2014/main" id="{6B096CBE-43FC-45E2-8F2E-A97D0BEBB1C2}"/>
              </a:ext>
            </a:extLst>
          </p:cNvPr>
          <p:cNvSpPr/>
          <p:nvPr/>
        </p:nvSpPr>
        <p:spPr>
          <a:xfrm>
            <a:off x="0" y="446359"/>
            <a:ext cx="12192000" cy="432151"/>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kumimoji="0" lang="ja-JP" altLang="en-US" sz="180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　</a:t>
            </a:r>
            <a:r>
              <a:rPr kumimoji="0" lang="ja-JP" altLang="en-US" sz="1800" b="1" i="0" u="none" strike="noStrike" kern="1200" cap="none" spc="0" normalizeH="0" baseline="0" noProof="0" dirty="0" smtClean="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第七波の大規模な感染拡大に伴う以下の状況を踏まえ、</a:t>
            </a:r>
            <a:r>
              <a:rPr kumimoji="0" lang="en-US" altLang="ja-JP" sz="1800" b="1" i="0" u="none" strike="noStrike" kern="1200" cap="none" spc="0" normalizeH="0" baseline="0" noProof="0" dirty="0" smtClean="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7</a:t>
            </a:r>
            <a:r>
              <a:rPr kumimoji="0" lang="ja-JP" altLang="en-US" sz="1800" b="1" i="0" u="none" strike="noStrike" kern="1200" cap="none" spc="0" normalizeH="0" baseline="0" noProof="0" dirty="0" smtClean="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月</a:t>
            </a:r>
            <a:r>
              <a:rPr kumimoji="0" lang="en-US" altLang="ja-JP" sz="1800" b="1" i="0" u="none" strike="noStrike" kern="1200" cap="none" spc="0" normalizeH="0" baseline="0" noProof="0" dirty="0" smtClean="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27</a:t>
            </a:r>
            <a:r>
              <a:rPr kumimoji="0" lang="ja-JP" altLang="en-US" sz="1800" b="1" i="0" u="none" strike="noStrike" kern="1200" cap="none" spc="0" normalizeH="0" baseline="0" noProof="0" dirty="0" smtClean="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日付で内閣府及び厚生労働省へ要望</a:t>
            </a:r>
            <a:r>
              <a:rPr kumimoji="0" lang="ja-JP" altLang="en-US" b="1" dirty="0">
                <a:solidFill>
                  <a:prstClr val="black"/>
                </a:solidFill>
                <a:latin typeface="UD デジタル 教科書体 NK-B" panose="02020700000000000000" pitchFamily="18" charset="-128"/>
                <a:ea typeface="UD デジタル 教科書体 NK-B" panose="02020700000000000000" pitchFamily="18" charset="-128"/>
              </a:rPr>
              <a:t>を</a:t>
            </a:r>
            <a:r>
              <a:rPr kumimoji="0" lang="ja-JP" altLang="en-US" b="1" dirty="0" smtClean="0">
                <a:solidFill>
                  <a:prstClr val="black"/>
                </a:solidFill>
                <a:latin typeface="UD デジタル 教科書体 NK-B" panose="02020700000000000000" pitchFamily="18" charset="-128"/>
                <a:ea typeface="UD デジタル 教科書体 NK-B" panose="02020700000000000000" pitchFamily="18" charset="-128"/>
              </a:rPr>
              <a:t>行う。</a:t>
            </a:r>
            <a:endParaRPr kumimoji="0" lang="en-US" altLang="ja-JP" b="1"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14" name="角丸四角形 13"/>
          <p:cNvSpPr/>
          <p:nvPr/>
        </p:nvSpPr>
        <p:spPr>
          <a:xfrm>
            <a:off x="141668" y="3262538"/>
            <a:ext cx="1957588" cy="356187"/>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defRPr/>
            </a:pPr>
            <a:r>
              <a:rPr lang="ja-JP" altLang="en-US" sz="1600" b="1" dirty="0" smtClean="0">
                <a:solidFill>
                  <a:prstClr val="white"/>
                </a:solidFill>
                <a:latin typeface="Meiryo UI" panose="020B0604030504040204" pitchFamily="50" charset="-128"/>
                <a:ea typeface="Meiryo UI" panose="020B0604030504040204" pitchFamily="50" charset="-128"/>
              </a:rPr>
              <a:t>要望内容</a:t>
            </a:r>
            <a:endParaRPr lang="ja-JP" altLang="en-US" sz="1600" b="1" dirty="0">
              <a:solidFill>
                <a:prstClr val="white"/>
              </a:solidFill>
              <a:latin typeface="Meiryo UI" panose="020B0604030504040204" pitchFamily="50" charset="-128"/>
              <a:ea typeface="Meiryo UI" panose="020B0604030504040204" pitchFamily="50" charset="-128"/>
            </a:endParaRPr>
          </a:p>
        </p:txBody>
      </p:sp>
      <p:sp>
        <p:nvSpPr>
          <p:cNvPr id="16" name="角丸四角形 15"/>
          <p:cNvSpPr/>
          <p:nvPr/>
        </p:nvSpPr>
        <p:spPr>
          <a:xfrm>
            <a:off x="330556" y="3705950"/>
            <a:ext cx="11505127" cy="1394085"/>
          </a:xfrm>
          <a:prstGeom prst="roundRect">
            <a:avLst>
              <a:gd name="adj" fmla="val 526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Meiryo UI" panose="020B0604030504040204" pitchFamily="50" charset="-128"/>
                <a:ea typeface="Meiryo UI" panose="020B0604030504040204" pitchFamily="50" charset="-128"/>
              </a:rPr>
              <a:t>◆診療所</a:t>
            </a:r>
            <a:r>
              <a:rPr lang="ja-JP" altLang="en-US" b="1" dirty="0">
                <a:solidFill>
                  <a:schemeClr val="tx1"/>
                </a:solidFill>
                <a:latin typeface="Meiryo UI" panose="020B0604030504040204" pitchFamily="50" charset="-128"/>
                <a:ea typeface="Meiryo UI" panose="020B0604030504040204" pitchFamily="50" charset="-128"/>
              </a:rPr>
              <a:t>を含め、新型コロナウイルス感染症の出現以前より、インフルエンザ等の発熱患者の診察を実施していた</a:t>
            </a:r>
            <a:r>
              <a:rPr lang="ja-JP" altLang="en-US" b="1" dirty="0" smtClean="0">
                <a:solidFill>
                  <a:schemeClr val="tx1"/>
                </a:solidFill>
                <a:latin typeface="Meiryo UI" panose="020B0604030504040204" pitchFamily="50" charset="-128"/>
                <a:ea typeface="Meiryo UI" panose="020B0604030504040204" pitchFamily="50" charset="-128"/>
              </a:rPr>
              <a:t>医療機　</a:t>
            </a:r>
            <a:endParaRPr lang="en-US" altLang="ja-JP" b="1" dirty="0" smtClean="0">
              <a:solidFill>
                <a:schemeClr val="tx1"/>
              </a:solidFill>
              <a:latin typeface="Meiryo UI" panose="020B0604030504040204" pitchFamily="50" charset="-128"/>
              <a:ea typeface="Meiryo UI" panose="020B0604030504040204" pitchFamily="50" charset="-128"/>
            </a:endParaRPr>
          </a:p>
          <a:p>
            <a:r>
              <a:rPr lang="ja-JP" altLang="en-US" b="1" dirty="0">
                <a:solidFill>
                  <a:schemeClr val="tx1"/>
                </a:solidFill>
                <a:latin typeface="Meiryo UI" panose="020B0604030504040204" pitchFamily="50" charset="-128"/>
                <a:ea typeface="Meiryo UI" panose="020B0604030504040204" pitchFamily="50" charset="-128"/>
              </a:rPr>
              <a:t>　</a:t>
            </a:r>
            <a:r>
              <a:rPr lang="ja-JP" altLang="en-US" b="1" dirty="0" smtClean="0">
                <a:solidFill>
                  <a:schemeClr val="tx1"/>
                </a:solidFill>
                <a:latin typeface="Meiryo UI" panose="020B0604030504040204" pitchFamily="50" charset="-128"/>
                <a:ea typeface="Meiryo UI" panose="020B0604030504040204" pitchFamily="50" charset="-128"/>
              </a:rPr>
              <a:t> 関</a:t>
            </a:r>
            <a:r>
              <a:rPr lang="ja-JP" altLang="en-US" b="1" dirty="0">
                <a:solidFill>
                  <a:schemeClr val="tx1"/>
                </a:solidFill>
                <a:latin typeface="Meiryo UI" panose="020B0604030504040204" pitchFamily="50" charset="-128"/>
                <a:ea typeface="Meiryo UI" panose="020B0604030504040204" pitchFamily="50" charset="-128"/>
              </a:rPr>
              <a:t>において、新型コロナウイルス感染症の疑い患者に対しても診療・検査はもとより初期治療を担っていただけるよう</a:t>
            </a:r>
            <a:r>
              <a:rPr lang="ja-JP" altLang="en-US" b="1" dirty="0" smtClean="0">
                <a:solidFill>
                  <a:schemeClr val="tx1"/>
                </a:solidFill>
                <a:latin typeface="Meiryo UI" panose="020B0604030504040204" pitchFamily="50" charset="-128"/>
                <a:ea typeface="Meiryo UI" panose="020B0604030504040204" pitchFamily="50" charset="-128"/>
              </a:rPr>
              <a:t>、</a:t>
            </a:r>
            <a:endParaRPr lang="en-US" altLang="ja-JP" b="1" dirty="0" smtClean="0">
              <a:solidFill>
                <a:schemeClr val="tx1"/>
              </a:solidFill>
              <a:latin typeface="Meiryo UI" panose="020B0604030504040204" pitchFamily="50" charset="-128"/>
              <a:ea typeface="Meiryo UI" panose="020B0604030504040204" pitchFamily="50" charset="-128"/>
            </a:endParaRPr>
          </a:p>
          <a:p>
            <a:r>
              <a:rPr lang="en-US" altLang="ja-JP" b="1" dirty="0">
                <a:solidFill>
                  <a:schemeClr val="tx1"/>
                </a:solidFill>
                <a:latin typeface="Meiryo UI" panose="020B0604030504040204" pitchFamily="50" charset="-128"/>
                <a:ea typeface="Meiryo UI" panose="020B0604030504040204" pitchFamily="50" charset="-128"/>
              </a:rPr>
              <a:t> </a:t>
            </a:r>
            <a:r>
              <a:rPr lang="en-US" altLang="ja-JP" b="1" dirty="0" smtClean="0">
                <a:solidFill>
                  <a:schemeClr val="tx1"/>
                </a:solidFill>
                <a:latin typeface="Meiryo UI" panose="020B0604030504040204" pitchFamily="50" charset="-128"/>
                <a:ea typeface="Meiryo UI" panose="020B0604030504040204" pitchFamily="50" charset="-128"/>
              </a:rPr>
              <a:t>  </a:t>
            </a:r>
            <a:r>
              <a:rPr lang="ja-JP" altLang="en-US" b="1" dirty="0" smtClean="0">
                <a:solidFill>
                  <a:schemeClr val="tx1"/>
                </a:solidFill>
                <a:latin typeface="Meiryo UI" panose="020B0604030504040204" pitchFamily="50" charset="-128"/>
                <a:ea typeface="Meiryo UI" panose="020B0604030504040204" pitchFamily="50" charset="-128"/>
              </a:rPr>
              <a:t>科学的</a:t>
            </a:r>
            <a:r>
              <a:rPr lang="ja-JP" altLang="en-US" b="1" dirty="0">
                <a:solidFill>
                  <a:schemeClr val="tx1"/>
                </a:solidFill>
                <a:latin typeface="Meiryo UI" panose="020B0604030504040204" pitchFamily="50" charset="-128"/>
                <a:ea typeface="Meiryo UI" panose="020B0604030504040204" pitchFamily="50" charset="-128"/>
              </a:rPr>
              <a:t>知見を踏まえた持続可能な感染防御策や治療の手引き等を周知徹底するとともに、関係医療団体（国</a:t>
            </a:r>
            <a:r>
              <a:rPr lang="ja-JP" altLang="en-US" b="1" dirty="0" smtClean="0">
                <a:solidFill>
                  <a:schemeClr val="tx1"/>
                </a:solidFill>
                <a:latin typeface="Meiryo UI" panose="020B0604030504040204" pitchFamily="50" charset="-128"/>
                <a:ea typeface="Meiryo UI" panose="020B0604030504040204" pitchFamily="50" charset="-128"/>
              </a:rPr>
              <a:t>関係</a:t>
            </a:r>
            <a:endParaRPr lang="en-US" altLang="ja-JP" b="1" dirty="0" smtClean="0">
              <a:solidFill>
                <a:schemeClr val="tx1"/>
              </a:solidFill>
              <a:latin typeface="Meiryo UI" panose="020B0604030504040204" pitchFamily="50" charset="-128"/>
              <a:ea typeface="Meiryo UI" panose="020B0604030504040204" pitchFamily="50" charset="-128"/>
            </a:endParaRPr>
          </a:p>
          <a:p>
            <a:r>
              <a:rPr lang="en-US" altLang="ja-JP" b="1" dirty="0">
                <a:solidFill>
                  <a:schemeClr val="tx1"/>
                </a:solidFill>
                <a:latin typeface="Meiryo UI" panose="020B0604030504040204" pitchFamily="50" charset="-128"/>
                <a:ea typeface="Meiryo UI" panose="020B0604030504040204" pitchFamily="50" charset="-128"/>
              </a:rPr>
              <a:t> </a:t>
            </a:r>
            <a:r>
              <a:rPr lang="en-US" altLang="ja-JP" b="1" dirty="0" smtClean="0">
                <a:solidFill>
                  <a:schemeClr val="tx1"/>
                </a:solidFill>
                <a:latin typeface="Meiryo UI" panose="020B0604030504040204" pitchFamily="50" charset="-128"/>
                <a:ea typeface="Meiryo UI" panose="020B0604030504040204" pitchFamily="50" charset="-128"/>
              </a:rPr>
              <a:t>  </a:t>
            </a:r>
            <a:r>
              <a:rPr lang="ja-JP" altLang="en-US" b="1" dirty="0" smtClean="0">
                <a:solidFill>
                  <a:schemeClr val="tx1"/>
                </a:solidFill>
                <a:latin typeface="Meiryo UI" panose="020B0604030504040204" pitchFamily="50" charset="-128"/>
                <a:ea typeface="Meiryo UI" panose="020B0604030504040204" pitchFamily="50" charset="-128"/>
              </a:rPr>
              <a:t>医療</a:t>
            </a:r>
            <a:r>
              <a:rPr lang="ja-JP" altLang="en-US" b="1" dirty="0">
                <a:solidFill>
                  <a:schemeClr val="tx1"/>
                </a:solidFill>
                <a:latin typeface="Meiryo UI" panose="020B0604030504040204" pitchFamily="50" charset="-128"/>
                <a:ea typeface="Meiryo UI" panose="020B0604030504040204" pitchFamily="50" charset="-128"/>
              </a:rPr>
              <a:t>機関を含む）に強く協力を要請し、必要な財政的支援を講じること。</a:t>
            </a:r>
          </a:p>
        </p:txBody>
      </p:sp>
      <p:sp>
        <p:nvSpPr>
          <p:cNvPr id="18" name="角丸四角形 17"/>
          <p:cNvSpPr/>
          <p:nvPr/>
        </p:nvSpPr>
        <p:spPr>
          <a:xfrm>
            <a:off x="343436" y="5214643"/>
            <a:ext cx="11505127" cy="1394085"/>
          </a:xfrm>
          <a:prstGeom prst="roundRect">
            <a:avLst>
              <a:gd name="adj" fmla="val 526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latin typeface="Meiryo UI" panose="020B0604030504040204" pitchFamily="50" charset="-128"/>
                <a:ea typeface="Meiryo UI" panose="020B0604030504040204" pitchFamily="50" charset="-128"/>
              </a:rPr>
              <a:t>◆新型コロナワクチンの４回目接種の接種間隔は、現在、３回目接種から一律に「５か月以上」とされているが、重症化</a:t>
            </a:r>
            <a:r>
              <a:rPr lang="ja-JP" altLang="en-US" b="1" dirty="0" smtClean="0">
                <a:solidFill>
                  <a:schemeClr val="tx1"/>
                </a:solidFill>
                <a:latin typeface="Meiryo UI" panose="020B0604030504040204" pitchFamily="50" charset="-128"/>
                <a:ea typeface="Meiryo UI" panose="020B0604030504040204" pitchFamily="50" charset="-128"/>
              </a:rPr>
              <a:t>リ </a:t>
            </a:r>
            <a:endParaRPr lang="en-US" altLang="ja-JP" b="1" dirty="0" smtClean="0">
              <a:solidFill>
                <a:schemeClr val="tx1"/>
              </a:solidFill>
              <a:latin typeface="Meiryo UI" panose="020B0604030504040204" pitchFamily="50" charset="-128"/>
              <a:ea typeface="Meiryo UI" panose="020B0604030504040204" pitchFamily="50" charset="-128"/>
            </a:endParaRPr>
          </a:p>
          <a:p>
            <a:r>
              <a:rPr lang="en-US" altLang="ja-JP" b="1" dirty="0">
                <a:solidFill>
                  <a:schemeClr val="tx1"/>
                </a:solidFill>
                <a:latin typeface="Meiryo UI" panose="020B0604030504040204" pitchFamily="50" charset="-128"/>
                <a:ea typeface="Meiryo UI" panose="020B0604030504040204" pitchFamily="50" charset="-128"/>
              </a:rPr>
              <a:t> </a:t>
            </a:r>
            <a:r>
              <a:rPr lang="en-US" altLang="ja-JP" b="1" dirty="0" smtClean="0">
                <a:solidFill>
                  <a:schemeClr val="tx1"/>
                </a:solidFill>
                <a:latin typeface="Meiryo UI" panose="020B0604030504040204" pitchFamily="50" charset="-128"/>
                <a:ea typeface="Meiryo UI" panose="020B0604030504040204" pitchFamily="50" charset="-128"/>
              </a:rPr>
              <a:t>  </a:t>
            </a:r>
            <a:r>
              <a:rPr lang="ja-JP" altLang="en-US" b="1" dirty="0" smtClean="0">
                <a:solidFill>
                  <a:schemeClr val="tx1"/>
                </a:solidFill>
                <a:latin typeface="Meiryo UI" panose="020B0604030504040204" pitchFamily="50" charset="-128"/>
                <a:ea typeface="Meiryo UI" panose="020B0604030504040204" pitchFamily="50" charset="-128"/>
              </a:rPr>
              <a:t>スク</a:t>
            </a:r>
            <a:r>
              <a:rPr lang="ja-JP" altLang="en-US" b="1" dirty="0">
                <a:solidFill>
                  <a:schemeClr val="tx1"/>
                </a:solidFill>
                <a:latin typeface="Meiryo UI" panose="020B0604030504040204" pitchFamily="50" charset="-128"/>
                <a:ea typeface="Meiryo UI" panose="020B0604030504040204" pitchFamily="50" charset="-128"/>
              </a:rPr>
              <a:t>の高い高齢者が複数名で共同生活を行う入所施設等において、接種が一斉に進むよう、最新の科学的知見や</a:t>
            </a:r>
            <a:r>
              <a:rPr lang="ja-JP" altLang="en-US" b="1" dirty="0" smtClean="0">
                <a:solidFill>
                  <a:schemeClr val="tx1"/>
                </a:solidFill>
                <a:latin typeface="Meiryo UI" panose="020B0604030504040204" pitchFamily="50" charset="-128"/>
                <a:ea typeface="Meiryo UI" panose="020B0604030504040204" pitchFamily="50" charset="-128"/>
              </a:rPr>
              <a:t>諸</a:t>
            </a:r>
            <a:endParaRPr lang="en-US" altLang="ja-JP" b="1" dirty="0" smtClean="0">
              <a:solidFill>
                <a:schemeClr val="tx1"/>
              </a:solidFill>
              <a:latin typeface="Meiryo UI" panose="020B0604030504040204" pitchFamily="50" charset="-128"/>
              <a:ea typeface="Meiryo UI" panose="020B0604030504040204" pitchFamily="50" charset="-128"/>
            </a:endParaRPr>
          </a:p>
          <a:p>
            <a:r>
              <a:rPr lang="en-US" altLang="ja-JP" b="1">
                <a:solidFill>
                  <a:schemeClr val="tx1"/>
                </a:solidFill>
                <a:latin typeface="Meiryo UI" panose="020B0604030504040204" pitchFamily="50" charset="-128"/>
                <a:ea typeface="Meiryo UI" panose="020B0604030504040204" pitchFamily="50" charset="-128"/>
              </a:rPr>
              <a:t> </a:t>
            </a:r>
            <a:r>
              <a:rPr lang="en-US" altLang="ja-JP" b="1" smtClean="0">
                <a:solidFill>
                  <a:schemeClr val="tx1"/>
                </a:solidFill>
                <a:latin typeface="Meiryo UI" panose="020B0604030504040204" pitchFamily="50" charset="-128"/>
                <a:ea typeface="Meiryo UI" panose="020B0604030504040204" pitchFamily="50" charset="-128"/>
              </a:rPr>
              <a:t>  </a:t>
            </a:r>
            <a:r>
              <a:rPr lang="ja-JP" altLang="en-US" b="1" smtClean="0">
                <a:solidFill>
                  <a:schemeClr val="tx1"/>
                </a:solidFill>
                <a:latin typeface="Meiryo UI" panose="020B0604030504040204" pitchFamily="50" charset="-128"/>
                <a:ea typeface="Meiryo UI" panose="020B0604030504040204" pitchFamily="50" charset="-128"/>
              </a:rPr>
              <a:t>外国</a:t>
            </a:r>
            <a:r>
              <a:rPr lang="ja-JP" altLang="en-US" b="1">
                <a:solidFill>
                  <a:schemeClr val="tx1"/>
                </a:solidFill>
                <a:latin typeface="Meiryo UI" panose="020B0604030504040204" pitchFamily="50" charset="-128"/>
                <a:ea typeface="Meiryo UI" panose="020B0604030504040204" pitchFamily="50" charset="-128"/>
              </a:rPr>
              <a:t>の動向等を踏まえ、接種間隔を「４か月以上」に短縮するなど、柔軟な運用方針を検討し、早急に示すこと。</a:t>
            </a:r>
            <a:endParaRPr lang="ja-JP" altLang="en-US" b="1" dirty="0">
              <a:solidFill>
                <a:schemeClr val="tx1"/>
              </a:solidFill>
              <a:latin typeface="Meiryo UI" panose="020B0604030504040204" pitchFamily="50" charset="-128"/>
              <a:ea typeface="Meiryo UI" panose="020B0604030504040204" pitchFamily="50" charset="-128"/>
            </a:endParaRPr>
          </a:p>
        </p:txBody>
      </p:sp>
      <p:sp>
        <p:nvSpPr>
          <p:cNvPr id="8" name="角丸四角形 7"/>
          <p:cNvSpPr/>
          <p:nvPr/>
        </p:nvSpPr>
        <p:spPr>
          <a:xfrm>
            <a:off x="141668" y="931125"/>
            <a:ext cx="1957588" cy="356187"/>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defRPr/>
            </a:pPr>
            <a:r>
              <a:rPr lang="ja-JP" altLang="en-US" sz="1600" b="1" dirty="0" smtClean="0">
                <a:solidFill>
                  <a:prstClr val="white"/>
                </a:solidFill>
                <a:latin typeface="Meiryo UI" panose="020B0604030504040204" pitchFamily="50" charset="-128"/>
                <a:ea typeface="Meiryo UI" panose="020B0604030504040204" pitchFamily="50" charset="-128"/>
              </a:rPr>
              <a:t>要望の背景</a:t>
            </a:r>
            <a:endParaRPr lang="ja-JP" altLang="en-US" sz="1600" b="1" dirty="0">
              <a:solidFill>
                <a:prstClr val="white"/>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77275" y="1278615"/>
            <a:ext cx="12114725" cy="1754326"/>
          </a:xfrm>
          <a:prstGeom prst="rect">
            <a:avLst/>
          </a:prstGeom>
          <a:noFill/>
        </p:spPr>
        <p:txBody>
          <a:bodyPr wrap="square" rtlCol="0">
            <a:spAutoFit/>
          </a:bodyPr>
          <a:lstStyle/>
          <a:p>
            <a:r>
              <a:rPr lang="ja-JP" altLang="en-US" sz="1600" dirty="0">
                <a:latin typeface="Meiryo UI" panose="020B0604030504040204" pitchFamily="50" charset="-128"/>
                <a:ea typeface="Meiryo UI" panose="020B0604030504040204" pitchFamily="50" charset="-128"/>
              </a:rPr>
              <a:t>○連日</a:t>
            </a:r>
            <a:r>
              <a:rPr lang="ja-JP" altLang="en-US" sz="1600" dirty="0" smtClean="0">
                <a:latin typeface="Meiryo UI" panose="020B0604030504040204" pitchFamily="50" charset="-128"/>
                <a:ea typeface="Meiryo UI" panose="020B0604030504040204" pitchFamily="50" charset="-128"/>
              </a:rPr>
              <a:t>、２万人</a:t>
            </a:r>
            <a:r>
              <a:rPr lang="ja-JP" altLang="en-US" sz="1600" dirty="0">
                <a:latin typeface="Meiryo UI" panose="020B0604030504040204" pitchFamily="50" charset="-128"/>
                <a:ea typeface="Meiryo UI" panose="020B0604030504040204" pitchFamily="50" charset="-128"/>
              </a:rPr>
              <a:t>を超過する</a:t>
            </a:r>
            <a:r>
              <a:rPr lang="ja-JP" altLang="en-US" sz="1600" dirty="0" smtClean="0">
                <a:latin typeface="Meiryo UI" panose="020B0604030504040204" pitchFamily="50" charset="-128"/>
                <a:ea typeface="Meiryo UI" panose="020B0604030504040204" pitchFamily="50" charset="-128"/>
              </a:rPr>
              <a:t>新規</a:t>
            </a:r>
            <a:r>
              <a:rPr lang="ja-JP" altLang="en-US" sz="1600" dirty="0">
                <a:latin typeface="Meiryo UI" panose="020B0604030504040204" pitchFamily="50" charset="-128"/>
                <a:ea typeface="Meiryo UI" panose="020B0604030504040204" pitchFamily="50" charset="-128"/>
              </a:rPr>
              <a:t>陽性者が</a:t>
            </a:r>
            <a:r>
              <a:rPr lang="ja-JP" altLang="en-US" sz="1600" dirty="0" smtClean="0">
                <a:latin typeface="Meiryo UI" panose="020B0604030504040204" pitchFamily="50" charset="-128"/>
                <a:ea typeface="Meiryo UI" panose="020B0604030504040204" pitchFamily="50" charset="-128"/>
              </a:rPr>
              <a:t>発生。</a:t>
            </a:r>
            <a:r>
              <a:rPr lang="ja-JP" altLang="en-US" sz="1600" dirty="0">
                <a:latin typeface="Meiryo UI" panose="020B0604030504040204" pitchFamily="50" charset="-128"/>
                <a:ea typeface="Meiryo UI" panose="020B0604030504040204" pitchFamily="50" charset="-128"/>
              </a:rPr>
              <a:t>特</a:t>
            </a:r>
            <a:r>
              <a:rPr lang="ja-JP" altLang="en-US" sz="1600" dirty="0" smtClean="0">
                <a:latin typeface="Meiryo UI" panose="020B0604030504040204" pitchFamily="50" charset="-128"/>
                <a:ea typeface="Meiryo UI" panose="020B0604030504040204" pitchFamily="50" charset="-128"/>
              </a:rPr>
              <a:t>に、医療</a:t>
            </a:r>
            <a:r>
              <a:rPr lang="ja-JP" altLang="en-US" sz="1600" dirty="0">
                <a:latin typeface="Meiryo UI" panose="020B0604030504040204" pitchFamily="50" charset="-128"/>
                <a:ea typeface="Meiryo UI" panose="020B0604030504040204" pitchFamily="50" charset="-128"/>
              </a:rPr>
              <a:t>機関関連や高齢者施設関連クラスターが</a:t>
            </a:r>
            <a:r>
              <a:rPr lang="ja-JP" altLang="en-US" sz="1600" dirty="0" smtClean="0">
                <a:latin typeface="Meiryo UI" panose="020B0604030504040204" pitchFamily="50" charset="-128"/>
                <a:ea typeface="Meiryo UI" panose="020B0604030504040204" pitchFamily="50" charset="-128"/>
              </a:rPr>
              <a:t>急増。</a:t>
            </a:r>
            <a:endParaRPr lang="en-US" altLang="ja-JP" sz="1600" dirty="0" smtClean="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新規陽性者に</a:t>
            </a:r>
            <a:r>
              <a:rPr lang="ja-JP" altLang="en-US" sz="1600" dirty="0">
                <a:latin typeface="Meiryo UI" panose="020B0604030504040204" pitchFamily="50" charset="-128"/>
                <a:ea typeface="Meiryo UI" panose="020B0604030504040204" pitchFamily="50" charset="-128"/>
              </a:rPr>
              <a:t>占める高齢者の割合が</a:t>
            </a:r>
            <a:r>
              <a:rPr lang="en-US" altLang="ja-JP" sz="1600" dirty="0" smtClean="0">
                <a:latin typeface="Meiryo UI" panose="020B0604030504040204" pitchFamily="50" charset="-128"/>
                <a:ea typeface="Meiryo UI" panose="020B0604030504040204" pitchFamily="50" charset="-128"/>
              </a:rPr>
              <a:t>12.3</a:t>
            </a:r>
            <a:r>
              <a:rPr lang="ja-JP" altLang="en-US" sz="1600" dirty="0" smtClean="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と増加</a:t>
            </a:r>
            <a:r>
              <a:rPr lang="ja-JP" altLang="en-US" sz="1600" dirty="0" smtClean="0">
                <a:latin typeface="Meiryo UI" panose="020B0604030504040204" pitchFamily="50" charset="-128"/>
                <a:ea typeface="Meiryo UI" panose="020B0604030504040204" pitchFamily="50" charset="-128"/>
              </a:rPr>
              <a:t>傾向にあり、</a:t>
            </a:r>
            <a:r>
              <a:rPr lang="ja-JP" altLang="en-US" sz="1600" b="1" dirty="0">
                <a:latin typeface="Meiryo UI" panose="020B0604030504040204" pitchFamily="50" charset="-128"/>
                <a:ea typeface="Meiryo UI" panose="020B0604030504040204" pitchFamily="50" charset="-128"/>
              </a:rPr>
              <a:t>今後の</a:t>
            </a:r>
            <a:r>
              <a:rPr lang="ja-JP" altLang="en-US" sz="1600" b="1" dirty="0" smtClean="0">
                <a:latin typeface="Meiryo UI" panose="020B0604030504040204" pitchFamily="50" charset="-128"/>
                <a:ea typeface="Meiryo UI" panose="020B0604030504040204" pitchFamily="50" charset="-128"/>
              </a:rPr>
              <a:t>重症者数の増加</a:t>
            </a:r>
            <a:r>
              <a:rPr lang="ja-JP" altLang="en-US" sz="1600" b="1" dirty="0">
                <a:latin typeface="Meiryo UI" panose="020B0604030504040204" pitchFamily="50" charset="-128"/>
                <a:ea typeface="Meiryo UI" panose="020B0604030504040204" pitchFamily="50" charset="-128"/>
              </a:rPr>
              <a:t>が</a:t>
            </a:r>
            <a:r>
              <a:rPr lang="ja-JP" altLang="en-US" sz="1600" b="1" dirty="0" smtClean="0">
                <a:latin typeface="Meiryo UI" panose="020B0604030504040204" pitchFamily="50" charset="-128"/>
                <a:ea typeface="Meiryo UI" panose="020B0604030504040204" pitchFamily="50" charset="-128"/>
              </a:rPr>
              <a:t>懸念</a:t>
            </a:r>
            <a:r>
              <a:rPr lang="ja-JP" altLang="en-US" sz="1600" dirty="0" smtClean="0">
                <a:latin typeface="Meiryo UI" panose="020B0604030504040204" pitchFamily="50" charset="-128"/>
                <a:ea typeface="Meiryo UI" panose="020B0604030504040204" pitchFamily="50" charset="-128"/>
              </a:rPr>
              <a:t>。</a:t>
            </a:r>
            <a:endParaRPr lang="en-US" altLang="ja-JP" sz="1600" dirty="0" smtClean="0">
              <a:latin typeface="Meiryo UI" panose="020B0604030504040204" pitchFamily="50" charset="-128"/>
              <a:ea typeface="Meiryo UI" panose="020B0604030504040204" pitchFamily="50" charset="-128"/>
            </a:endParaRPr>
          </a:p>
          <a:p>
            <a:endParaRPr lang="en-US" altLang="ja-JP" sz="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急激な検査需要の増大により、新型コロナウイルス感染症の診療・検査を行う医療機関に患者が殺到し、</a:t>
            </a:r>
            <a:r>
              <a:rPr lang="ja-JP" altLang="en-US" sz="1600" b="1" dirty="0">
                <a:latin typeface="Meiryo UI" panose="020B0604030504040204" pitchFamily="50" charset="-128"/>
                <a:ea typeface="Meiryo UI" panose="020B0604030504040204" pitchFamily="50" charset="-128"/>
              </a:rPr>
              <a:t>発熱外来の体制が極めて</a:t>
            </a:r>
            <a:r>
              <a:rPr lang="ja-JP" altLang="en-US" sz="1600" b="1" dirty="0" smtClean="0">
                <a:latin typeface="Meiryo UI" panose="020B0604030504040204" pitchFamily="50" charset="-128"/>
                <a:ea typeface="Meiryo UI" panose="020B0604030504040204" pitchFamily="50" charset="-128"/>
              </a:rPr>
              <a:t>ひっ迫</a:t>
            </a:r>
            <a:r>
              <a:rPr lang="ja-JP" altLang="en-US" sz="1600" dirty="0" smtClean="0">
                <a:latin typeface="Meiryo UI" panose="020B0604030504040204" pitchFamily="50" charset="-128"/>
                <a:ea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endParaRPr>
          </a:p>
          <a:p>
            <a:endParaRPr lang="en-US" altLang="ja-JP" sz="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病床</a:t>
            </a:r>
            <a:r>
              <a:rPr lang="ja-JP" altLang="en-US" sz="1600" dirty="0" smtClean="0">
                <a:latin typeface="Meiryo UI" panose="020B0604030504040204" pitchFamily="50" charset="-128"/>
                <a:ea typeface="Meiryo UI" panose="020B0604030504040204" pitchFamily="50" charset="-128"/>
              </a:rPr>
              <a:t>使用率</a:t>
            </a:r>
            <a:r>
              <a:rPr lang="ja-JP" altLang="en-US" sz="1600" dirty="0">
                <a:latin typeface="Meiryo UI" panose="020B0604030504040204" pitchFamily="50" charset="-128"/>
                <a:ea typeface="Meiryo UI" panose="020B0604030504040204" pitchFamily="50" charset="-128"/>
              </a:rPr>
              <a:t>が</a:t>
            </a:r>
            <a:r>
              <a:rPr lang="ja-JP" altLang="en-US" sz="1600" dirty="0" smtClean="0">
                <a:latin typeface="Meiryo UI" panose="020B0604030504040204" pitchFamily="50" charset="-128"/>
                <a:ea typeface="Meiryo UI" panose="020B0604030504040204" pitchFamily="50" charset="-128"/>
              </a:rPr>
              <a:t>急上昇</a:t>
            </a:r>
            <a:r>
              <a:rPr lang="ja-JP" altLang="en-US" sz="1600" dirty="0">
                <a:latin typeface="Meiryo UI" panose="020B0604030504040204" pitchFamily="50" charset="-128"/>
                <a:ea typeface="Meiryo UI" panose="020B0604030504040204" pitchFamily="50" charset="-128"/>
              </a:rPr>
              <a:t>し、７月</a:t>
            </a:r>
            <a:r>
              <a:rPr lang="en-US" altLang="ja-JP" sz="1600" dirty="0">
                <a:latin typeface="Meiryo UI" panose="020B0604030504040204" pitchFamily="50" charset="-128"/>
                <a:ea typeface="Meiryo UI" panose="020B0604030504040204" pitchFamily="50" charset="-128"/>
              </a:rPr>
              <a:t>27</a:t>
            </a:r>
            <a:r>
              <a:rPr lang="ja-JP" altLang="en-US" sz="1600" dirty="0">
                <a:latin typeface="Meiryo UI" panose="020B0604030504040204" pitchFamily="50" charset="-128"/>
                <a:ea typeface="Meiryo UI" panose="020B0604030504040204" pitchFamily="50" charset="-128"/>
              </a:rPr>
              <a:t>日に</a:t>
            </a:r>
            <a:r>
              <a:rPr lang="ja-JP" altLang="en-US" sz="1600" dirty="0" smtClean="0">
                <a:latin typeface="Meiryo UI" panose="020B0604030504040204" pitchFamily="50" charset="-128"/>
                <a:ea typeface="Meiryo UI" panose="020B0604030504040204" pitchFamily="50" charset="-128"/>
              </a:rPr>
              <a:t>は</a:t>
            </a:r>
            <a:r>
              <a:rPr lang="en-US" altLang="ja-JP" sz="1600" dirty="0" smtClean="0">
                <a:latin typeface="Meiryo UI" panose="020B0604030504040204" pitchFamily="50" charset="-128"/>
                <a:ea typeface="Meiryo UI" panose="020B0604030504040204" pitchFamily="50" charset="-128"/>
              </a:rPr>
              <a:t>50</a:t>
            </a:r>
            <a:r>
              <a:rPr lang="ja-JP" altLang="en-US" sz="1600" dirty="0">
                <a:latin typeface="Meiryo UI" panose="020B0604030504040204" pitchFamily="50" charset="-128"/>
                <a:ea typeface="Meiryo UI" panose="020B0604030504040204" pitchFamily="50" charset="-128"/>
              </a:rPr>
              <a:t>％</a:t>
            </a:r>
            <a:r>
              <a:rPr lang="ja-JP" altLang="en-US" sz="1600">
                <a:latin typeface="Meiryo UI" panose="020B0604030504040204" pitchFamily="50" charset="-128"/>
                <a:ea typeface="Meiryo UI" panose="020B0604030504040204" pitchFamily="50" charset="-128"/>
              </a:rPr>
              <a:t>を</a:t>
            </a:r>
            <a:r>
              <a:rPr lang="ja-JP" altLang="en-US" sz="1600" smtClean="0">
                <a:latin typeface="Meiryo UI" panose="020B0604030504040204" pitchFamily="50" charset="-128"/>
                <a:ea typeface="Meiryo UI" panose="020B0604030504040204" pitchFamily="50" charset="-128"/>
              </a:rPr>
              <a:t>超過</a:t>
            </a:r>
            <a:r>
              <a:rPr lang="ja-JP" altLang="en-US" sz="1600">
                <a:latin typeface="Meiryo UI" panose="020B0604030504040204" pitchFamily="50" charset="-128"/>
                <a:ea typeface="Meiryo UI" panose="020B0604030504040204" pitchFamily="50" charset="-128"/>
              </a:rPr>
              <a:t>。</a:t>
            </a:r>
            <a:r>
              <a:rPr lang="ja-JP" altLang="en-US" sz="1600" smtClean="0">
                <a:latin typeface="Meiryo UI" panose="020B0604030504040204" pitchFamily="50" charset="-128"/>
                <a:ea typeface="Meiryo UI" panose="020B0604030504040204" pitchFamily="50" charset="-128"/>
              </a:rPr>
              <a:t>医療</a:t>
            </a:r>
            <a:r>
              <a:rPr lang="ja-JP" altLang="en-US" sz="1600" dirty="0">
                <a:latin typeface="Meiryo UI" panose="020B0604030504040204" pitchFamily="50" charset="-128"/>
                <a:ea typeface="Meiryo UI" panose="020B0604030504040204" pitchFamily="50" charset="-128"/>
              </a:rPr>
              <a:t>療養体制も</a:t>
            </a:r>
            <a:r>
              <a:rPr lang="ja-JP" altLang="en-US" sz="1600" dirty="0" smtClean="0">
                <a:latin typeface="Meiryo UI" panose="020B0604030504040204" pitchFamily="50" charset="-128"/>
                <a:ea typeface="Meiryo UI" panose="020B0604030504040204" pitchFamily="50" charset="-128"/>
              </a:rPr>
              <a:t>ひっ迫。</a:t>
            </a:r>
            <a:endParaRPr lang="en-US" altLang="ja-JP" sz="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○直近は、感染力の</a:t>
            </a:r>
            <a:r>
              <a:rPr lang="ja-JP" altLang="en-US" sz="1600" dirty="0" smtClean="0">
                <a:latin typeface="Meiryo UI" panose="020B0604030504040204" pitchFamily="50" charset="-128"/>
                <a:ea typeface="Meiryo UI" panose="020B0604030504040204" pitchFamily="50" charset="-128"/>
              </a:rPr>
              <a:t>強い</a:t>
            </a:r>
            <a:r>
              <a:rPr lang="en-US" altLang="ja-JP" sz="1600" dirty="0" smtClean="0">
                <a:latin typeface="Meiryo UI" panose="020B0604030504040204" pitchFamily="50" charset="-128"/>
                <a:ea typeface="Meiryo UI" panose="020B0604030504040204" pitchFamily="50" charset="-128"/>
              </a:rPr>
              <a:t>BA.5</a:t>
            </a:r>
            <a:r>
              <a:rPr lang="ja-JP" altLang="en-US" sz="1600" dirty="0" smtClean="0">
                <a:latin typeface="Meiryo UI" panose="020B0604030504040204" pitchFamily="50" charset="-128"/>
                <a:ea typeface="Meiryo UI" panose="020B0604030504040204" pitchFamily="50" charset="-128"/>
              </a:rPr>
              <a:t>系統</a:t>
            </a:r>
            <a:r>
              <a:rPr lang="ja-JP" altLang="en-US" sz="1600" dirty="0">
                <a:latin typeface="Meiryo UI" panose="020B0604030504040204" pitchFamily="50" charset="-128"/>
                <a:ea typeface="Meiryo UI" panose="020B0604030504040204" pitchFamily="50" charset="-128"/>
              </a:rPr>
              <a:t>にほぼ置き換わっているものと考えられ、夏休みやお盆など感染機会の拡大を踏まえると</a:t>
            </a:r>
            <a:r>
              <a:rPr lang="ja-JP" altLang="en-US" sz="1600" dirty="0" smtClean="0">
                <a:latin typeface="Meiryo UI" panose="020B0604030504040204" pitchFamily="50" charset="-128"/>
                <a:ea typeface="Meiryo UI" panose="020B0604030504040204" pitchFamily="50" charset="-128"/>
              </a:rPr>
              <a:t>、</a:t>
            </a:r>
            <a:endParaRPr lang="en-US" altLang="ja-JP" sz="1600" dirty="0" smtClean="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rPr>
              <a:t>今後</a:t>
            </a:r>
            <a:r>
              <a:rPr lang="ja-JP" altLang="en-US" sz="1600" b="1" dirty="0">
                <a:latin typeface="Meiryo UI" panose="020B0604030504040204" pitchFamily="50" charset="-128"/>
                <a:ea typeface="Meiryo UI" panose="020B0604030504040204" pitchFamily="50" charset="-128"/>
              </a:rPr>
              <a:t>も、大規模</a:t>
            </a:r>
            <a:r>
              <a:rPr lang="ja-JP" altLang="en-US" sz="1600" b="1" dirty="0" smtClean="0">
                <a:latin typeface="Meiryo UI" panose="020B0604030504040204" pitchFamily="50" charset="-128"/>
                <a:ea typeface="Meiryo UI" panose="020B0604030504040204" pitchFamily="50" charset="-128"/>
              </a:rPr>
              <a:t>感染が</a:t>
            </a:r>
            <a:r>
              <a:rPr lang="ja-JP" altLang="en-US" sz="1600" b="1" dirty="0">
                <a:latin typeface="Meiryo UI" panose="020B0604030504040204" pitchFamily="50" charset="-128"/>
                <a:ea typeface="Meiryo UI" panose="020B0604030504040204" pitchFamily="50" charset="-128"/>
              </a:rPr>
              <a:t>継続することが</a:t>
            </a:r>
            <a:r>
              <a:rPr lang="ja-JP" altLang="en-US" sz="1600" b="1" dirty="0" smtClean="0">
                <a:latin typeface="Meiryo UI" panose="020B0604030504040204" pitchFamily="50" charset="-128"/>
                <a:ea typeface="Meiryo UI" panose="020B0604030504040204" pitchFamily="50" charset="-128"/>
              </a:rPr>
              <a:t>予想</a:t>
            </a:r>
            <a:r>
              <a:rPr lang="ja-JP" altLang="en-US" sz="1600" dirty="0" smtClean="0">
                <a:latin typeface="Meiryo UI" panose="020B0604030504040204" pitchFamily="50" charset="-128"/>
                <a:ea typeface="Meiryo UI" panose="020B0604030504040204" pitchFamily="50" charset="-128"/>
              </a:rPr>
              <a:t>。</a:t>
            </a:r>
            <a:endParaRPr lang="en-US" altLang="ja-JP" sz="1600" dirty="0" smtClean="0">
              <a:latin typeface="Meiryo UI" panose="020B0604030504040204" pitchFamily="50" charset="-128"/>
              <a:ea typeface="Meiryo UI" panose="020B0604030504040204" pitchFamily="50" charset="-128"/>
            </a:endParaRPr>
          </a:p>
        </p:txBody>
      </p:sp>
      <p:sp>
        <p:nvSpPr>
          <p:cNvPr id="13" name="スライド番号プレースホルダー 2"/>
          <p:cNvSpPr>
            <a:spLocks noGrp="1"/>
          </p:cNvSpPr>
          <p:nvPr>
            <p:ph type="sldNum" sz="quarter" idx="12"/>
          </p:nvPr>
        </p:nvSpPr>
        <p:spPr>
          <a:xfrm>
            <a:off x="9448800" y="6474129"/>
            <a:ext cx="2743200" cy="365125"/>
          </a:xfrm>
        </p:spPr>
        <p:txBody>
          <a:bodyPr/>
          <a:lstStyle/>
          <a:p>
            <a:fld id="{F216AE56-EAD3-4706-B860-3EC2C2952B40}" type="slidenum">
              <a:rPr kumimoji="1" lang="ja-JP" altLang="en-US" sz="2000" smtClean="0">
                <a:solidFill>
                  <a:schemeClr val="tx1"/>
                </a:solidFill>
              </a:rPr>
              <a:t>1</a:t>
            </a:fld>
            <a:endParaRPr kumimoji="1" lang="ja-JP" altLang="en-US" sz="2000" dirty="0">
              <a:solidFill>
                <a:schemeClr val="tx1"/>
              </a:solidFill>
            </a:endParaRPr>
          </a:p>
        </p:txBody>
      </p:sp>
      <p:sp>
        <p:nvSpPr>
          <p:cNvPr id="2" name="テキスト ボックス 1"/>
          <p:cNvSpPr txBox="1"/>
          <p:nvPr/>
        </p:nvSpPr>
        <p:spPr>
          <a:xfrm>
            <a:off x="10560676" y="64591"/>
            <a:ext cx="1416676" cy="338554"/>
          </a:xfrm>
          <a:prstGeom prst="rect">
            <a:avLst/>
          </a:prstGeom>
          <a:solidFill>
            <a:schemeClr val="bg1"/>
          </a:solidFill>
        </p:spPr>
        <p:txBody>
          <a:bodyPr wrap="square" rtlCol="0">
            <a:spAutoFit/>
          </a:bodyPr>
          <a:lstStyle/>
          <a:p>
            <a:pPr algn="ctr"/>
            <a:r>
              <a:rPr lang="ja-JP" altLang="en-US" sz="1600" dirty="0" smtClean="0"/>
              <a:t>資料３－３</a:t>
            </a:r>
            <a:endParaRPr kumimoji="1" lang="ja-JP" altLang="en-US" sz="1600" dirty="0"/>
          </a:p>
        </p:txBody>
      </p:sp>
      <p:sp>
        <p:nvSpPr>
          <p:cNvPr id="4" name="テキスト ボックス 3"/>
          <p:cNvSpPr txBox="1"/>
          <p:nvPr/>
        </p:nvSpPr>
        <p:spPr>
          <a:xfrm>
            <a:off x="2189408" y="3248380"/>
            <a:ext cx="9543245" cy="369332"/>
          </a:xfrm>
          <a:prstGeom prst="rect">
            <a:avLst/>
          </a:prstGeom>
          <a:noFill/>
        </p:spPr>
        <p:txBody>
          <a:bodyPr wrap="square" rtlCol="0">
            <a:spAutoFit/>
          </a:bodyPr>
          <a:lstStyle/>
          <a:p>
            <a:r>
              <a:rPr lang="ja-JP" altLang="en-US" b="1" u="sng" dirty="0">
                <a:latin typeface="Meiryo UI" panose="020B0604030504040204" pitchFamily="50" charset="-128"/>
                <a:ea typeface="Meiryo UI" panose="020B0604030504040204" pitchFamily="50" charset="-128"/>
              </a:rPr>
              <a:t>医療提供体制がひっ迫している感染拡大地域</a:t>
            </a:r>
            <a:r>
              <a:rPr lang="ja-JP" altLang="en-US" dirty="0">
                <a:latin typeface="Meiryo UI" panose="020B0604030504040204" pitchFamily="50" charset="-128"/>
                <a:ea typeface="Meiryo UI" panose="020B0604030504040204" pitchFamily="50" charset="-128"/>
              </a:rPr>
              <a:t>において、重点化した対策を講じられるよう</a:t>
            </a:r>
            <a:r>
              <a:rPr lang="ja-JP" altLang="en-US" dirty="0" smtClean="0">
                <a:latin typeface="Meiryo UI" panose="020B0604030504040204" pitchFamily="50" charset="-128"/>
                <a:ea typeface="Meiryo UI" panose="020B0604030504040204" pitchFamily="50" charset="-128"/>
              </a:rPr>
              <a:t>、以下を要望</a:t>
            </a: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347852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8994</TotalTime>
  <Words>419</Words>
  <Application>Microsoft Office PowerPoint</Application>
  <PresentationFormat>ワイド画面</PresentationFormat>
  <Paragraphs>23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UD デジタル 教科書体 NK-B</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吉岡　千夏</dc:creator>
  <cp:lastModifiedBy>國本　由衣</cp:lastModifiedBy>
  <cp:revision>137</cp:revision>
  <cp:lastPrinted>2022-07-21T12:14:14Z</cp:lastPrinted>
  <dcterms:created xsi:type="dcterms:W3CDTF">2020-07-15T08:05:42Z</dcterms:created>
  <dcterms:modified xsi:type="dcterms:W3CDTF">2022-07-27T04:05:27Z</dcterms:modified>
</cp:coreProperties>
</file>