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82" r:id="rId2"/>
    <p:sldId id="287" r:id="rId3"/>
    <p:sldId id="292" r:id="rId4"/>
    <p:sldId id="289" r:id="rId5"/>
    <p:sldId id="288" r:id="rId6"/>
    <p:sldId id="291" r:id="rId7"/>
    <p:sldId id="283" r:id="rId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F2CC"/>
    <a:srgbClr val="000099"/>
    <a:srgbClr val="FFFF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60" d="100"/>
          <a:sy n="60" d="100"/>
        </p:scale>
        <p:origin x="102"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8281FBC-FA2A-4A39-B7BD-17BA18050241}" type="datetimeFigureOut">
              <a:rPr kumimoji="1" lang="ja-JP" altLang="en-US" smtClean="0"/>
              <a:t>2022/7/11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F69EDD4-B9C2-4FB2-A4F2-2A9C2014780A}" type="slidenum">
              <a:rPr kumimoji="1" lang="ja-JP" altLang="en-US" smtClean="0"/>
              <a:t>‹#›</a:t>
            </a:fld>
            <a:endParaRPr kumimoji="1" lang="ja-JP" altLang="en-US"/>
          </a:p>
        </p:txBody>
      </p:sp>
    </p:spTree>
    <p:extLst>
      <p:ext uri="{BB962C8B-B14F-4D97-AF65-F5344CB8AC3E}">
        <p14:creationId xmlns:p14="http://schemas.microsoft.com/office/powerpoint/2010/main" val="5552880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EC9FF70-42BC-48C4-BDF9-13E9158067C4}" type="datetime1">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697476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238D399-30C6-4B3C-9431-A902C28D966D}" type="datetime1">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710705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F52C84F-377E-4BD8-8037-F42DBD47933B}" type="datetime1">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3872748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962073-902B-4A09-9C98-C04A4D00C74C}" type="datetime1">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1155169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30407EA-ADD4-4BD6-AB61-B1EB7357A6AB}" type="datetime1">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3970830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9F1272A-7EB1-47C7-8970-395AB068564D}" type="datetime1">
              <a:rPr kumimoji="1" lang="ja-JP" altLang="en-US" smtClean="0"/>
              <a:t>2022/7/11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2715064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37DFB86-E666-428F-ACAD-EAC4C35FEABA}" type="datetime1">
              <a:rPr kumimoji="1" lang="ja-JP" altLang="en-US" smtClean="0"/>
              <a:t>2022/7/11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1979165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BE6DC2-6F19-444F-B12C-B4ECFDD47BA7}" type="datetime1">
              <a:rPr kumimoji="1" lang="ja-JP" altLang="en-US" smtClean="0"/>
              <a:t>2022/7/11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1992706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4CCE958-85B4-456C-8695-C01059DA01F3}" type="datetime1">
              <a:rPr kumimoji="1" lang="ja-JP" altLang="en-US" smtClean="0"/>
              <a:t>2022/7/11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2122431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86A13E9-EBCC-42F8-8E67-0928282837D4}" type="datetime1">
              <a:rPr kumimoji="1" lang="ja-JP" altLang="en-US" smtClean="0"/>
              <a:t>2022/7/11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2517141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8D155B1-B164-4ECE-8740-EFBB69E007A3}" type="datetime1">
              <a:rPr kumimoji="1" lang="ja-JP" altLang="en-US" smtClean="0"/>
              <a:t>2022/7/11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1206193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ACF886-B9EB-44F3-BBDC-E7B2DD4A6475}" type="datetime1">
              <a:rPr kumimoji="1" lang="ja-JP" altLang="en-US" smtClean="0"/>
              <a:t>2022/7/11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F87D22-9281-4B35-98AC-6E858D73D336}" type="slidenum">
              <a:rPr kumimoji="1" lang="ja-JP" altLang="en-US" smtClean="0"/>
              <a:t>‹#›</a:t>
            </a:fld>
            <a:endParaRPr kumimoji="1" lang="ja-JP" altLang="en-US"/>
          </a:p>
        </p:txBody>
      </p:sp>
    </p:spTree>
    <p:extLst>
      <p:ext uri="{BB962C8B-B14F-4D97-AF65-F5344CB8AC3E}">
        <p14:creationId xmlns:p14="http://schemas.microsoft.com/office/powerpoint/2010/main" val="3945115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a:spLocks/>
          </p:cNvSpPr>
          <p:nvPr/>
        </p:nvSpPr>
        <p:spPr>
          <a:xfrm>
            <a:off x="0" y="1"/>
            <a:ext cx="12192000" cy="407792"/>
          </a:xfrm>
          <a:prstGeom prst="rect">
            <a:avLst/>
          </a:prstGeom>
          <a:solidFill>
            <a:schemeClr val="accent5">
              <a:lumMod val="75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dirty="0">
                <a:solidFill>
                  <a:schemeClr val="bg1"/>
                </a:solidFill>
                <a:latin typeface="UD デジタル 教科書体 NP-B" panose="02020700000000000000" pitchFamily="18" charset="-128"/>
                <a:ea typeface="UD デジタル 教科書体 NP-B" panose="02020700000000000000" pitchFamily="18" charset="-128"/>
              </a:rPr>
              <a:t>第七波に向けた取組方針について</a:t>
            </a:r>
          </a:p>
        </p:txBody>
      </p:sp>
      <p:sp>
        <p:nvSpPr>
          <p:cNvPr id="13" name="角丸四角形 12"/>
          <p:cNvSpPr/>
          <p:nvPr/>
        </p:nvSpPr>
        <p:spPr>
          <a:xfrm>
            <a:off x="130571" y="1054124"/>
            <a:ext cx="11890136" cy="2768923"/>
          </a:xfrm>
          <a:prstGeom prst="roundRect">
            <a:avLst>
              <a:gd name="adj" fmla="val 4226"/>
            </a:avLst>
          </a:prstGeom>
          <a:solidFill>
            <a:schemeClr val="accent1">
              <a:lumMod val="20000"/>
              <a:lumOff val="8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ts val="600"/>
              </a:spcBef>
            </a:pPr>
            <a:r>
              <a:rPr lang="en-US" altLang="ja-JP" dirty="0">
                <a:solidFill>
                  <a:schemeClr val="tx2"/>
                </a:solidFill>
                <a:latin typeface="UD デジタル 教科書体 NK-B" panose="02020700000000000000" pitchFamily="18" charset="-128"/>
                <a:ea typeface="UD デジタル 教科書体 NK-B" panose="02020700000000000000" pitchFamily="18" charset="-128"/>
              </a:rPr>
              <a:t>【</a:t>
            </a:r>
            <a:r>
              <a:rPr lang="ja-JP" altLang="en-US" dirty="0">
                <a:solidFill>
                  <a:schemeClr val="tx2"/>
                </a:solidFill>
                <a:latin typeface="UD デジタル 教科書体 NK-B" panose="02020700000000000000" pitchFamily="18" charset="-128"/>
                <a:ea typeface="UD デジタル 教科書体 NK-B" panose="02020700000000000000" pitchFamily="18" charset="-128"/>
              </a:rPr>
              <a:t>方針</a:t>
            </a:r>
            <a:r>
              <a:rPr lang="en-US" altLang="ja-JP" dirty="0">
                <a:solidFill>
                  <a:schemeClr val="tx2"/>
                </a:solidFill>
                <a:latin typeface="UD デジタル 教科書体 NK-B" panose="02020700000000000000" pitchFamily="18" charset="-128"/>
                <a:ea typeface="UD デジタル 教科書体 NK-B" panose="02020700000000000000" pitchFamily="18" charset="-128"/>
              </a:rPr>
              <a:t>】</a:t>
            </a:r>
          </a:p>
          <a:p>
            <a:pPr lvl="0"/>
            <a:r>
              <a:rPr lang="ja-JP" altLang="en-US" dirty="0">
                <a:solidFill>
                  <a:schemeClr val="tx2"/>
                </a:solidFill>
                <a:latin typeface="UD デジタル 教科書体 NK-B" panose="02020700000000000000" pitchFamily="18" charset="-128"/>
                <a:ea typeface="UD デジタル 教科書体 NK-B" panose="02020700000000000000" pitchFamily="18" charset="-128"/>
              </a:rPr>
              <a:t>　○診療・検査医療機関の拡充と、陽性者に対する保健所を介さない健康観察・早期治療の推進</a:t>
            </a:r>
            <a:endParaRPr lang="en-US" altLang="ja-JP" dirty="0">
              <a:solidFill>
                <a:schemeClr val="tx2"/>
              </a:solidFill>
              <a:latin typeface="UD デジタル 教科書体 NK-B" panose="02020700000000000000" pitchFamily="18" charset="-128"/>
              <a:ea typeface="UD デジタル 教科書体 NK-B" panose="02020700000000000000" pitchFamily="18" charset="-128"/>
            </a:endParaRPr>
          </a:p>
          <a:p>
            <a:r>
              <a:rPr lang="ja-JP" altLang="en-US" dirty="0">
                <a:solidFill>
                  <a:schemeClr val="tx2"/>
                </a:solidFill>
                <a:latin typeface="UD デジタル 教科書体 NK-B" panose="02020700000000000000" pitchFamily="18" charset="-128"/>
                <a:ea typeface="UD デジタル 教科書体 NK-B" panose="02020700000000000000" pitchFamily="18" charset="-128"/>
              </a:rPr>
              <a:t>　○保健所業務の重点化と効率化</a:t>
            </a:r>
            <a:endParaRPr lang="en-US" altLang="ja-JP" dirty="0">
              <a:solidFill>
                <a:schemeClr val="tx2"/>
              </a:solidFill>
              <a:latin typeface="UD デジタル 教科書体 NK-B" panose="02020700000000000000" pitchFamily="18" charset="-128"/>
              <a:ea typeface="UD デジタル 教科書体 NK-B" panose="02020700000000000000" pitchFamily="18" charset="-128"/>
            </a:endParaRPr>
          </a:p>
          <a:p>
            <a:pPr lvl="0"/>
            <a:r>
              <a:rPr lang="ja-JP" altLang="en-US" dirty="0">
                <a:solidFill>
                  <a:schemeClr val="tx2"/>
                </a:solidFill>
                <a:latin typeface="UD デジタル 教科書体 NK-B" panose="02020700000000000000" pitchFamily="18" charset="-128"/>
                <a:ea typeface="UD デジタル 教科書体 NK-B" panose="02020700000000000000" pitchFamily="18" charset="-128"/>
              </a:rPr>
              <a:t>　○患者受入医療機関における更なる病床確保と、確保病床を有しない病院を含めた自院治療の継続と支援体制の構築</a:t>
            </a:r>
            <a:endParaRPr lang="en-US" altLang="ja-JP" dirty="0">
              <a:solidFill>
                <a:schemeClr val="tx2"/>
              </a:solidFill>
              <a:latin typeface="UD デジタル 教科書体 NK-B" panose="02020700000000000000" pitchFamily="18" charset="-128"/>
              <a:ea typeface="UD デジタル 教科書体 NK-B" panose="02020700000000000000" pitchFamily="18" charset="-128"/>
            </a:endParaRPr>
          </a:p>
          <a:p>
            <a:pPr lvl="0"/>
            <a:r>
              <a:rPr lang="ja-JP" altLang="en-US" dirty="0">
                <a:solidFill>
                  <a:schemeClr val="tx2"/>
                </a:solidFill>
                <a:latin typeface="UD デジタル 教科書体 NK-B" panose="02020700000000000000" pitchFamily="18" charset="-128"/>
                <a:ea typeface="UD デジタル 教科書体 NK-B" panose="02020700000000000000" pitchFamily="18" charset="-128"/>
              </a:rPr>
              <a:t>　○大阪府療養者情報システム</a:t>
            </a:r>
            <a:r>
              <a:rPr lang="ja-JP" altLang="en-US" sz="1400" dirty="0">
                <a:solidFill>
                  <a:schemeClr val="tx2"/>
                </a:solidFill>
                <a:latin typeface="UD デジタル 教科書体 NK-B" panose="02020700000000000000" pitchFamily="18" charset="-128"/>
                <a:ea typeface="UD デジタル 教科書体 NK-B" panose="02020700000000000000" pitchFamily="18" charset="-128"/>
              </a:rPr>
              <a:t>（</a:t>
            </a:r>
            <a:r>
              <a:rPr lang="en-US" altLang="ja-JP" sz="1400" dirty="0">
                <a:solidFill>
                  <a:schemeClr val="tx2"/>
                </a:solidFill>
                <a:latin typeface="UD デジタル 教科書体 NK-B" panose="02020700000000000000" pitchFamily="18" charset="-128"/>
                <a:ea typeface="UD デジタル 教科書体 NK-B" panose="02020700000000000000" pitchFamily="18" charset="-128"/>
              </a:rPr>
              <a:t>O-CIS</a:t>
            </a:r>
            <a:r>
              <a:rPr lang="ja-JP" altLang="en-US" sz="1400" dirty="0">
                <a:solidFill>
                  <a:schemeClr val="tx2"/>
                </a:solidFill>
                <a:latin typeface="UD デジタル 教科書体 NK-B" panose="02020700000000000000" pitchFamily="18" charset="-128"/>
                <a:ea typeface="UD デジタル 教科書体 NK-B" panose="02020700000000000000" pitchFamily="18" charset="-128"/>
              </a:rPr>
              <a:t>）</a:t>
            </a:r>
            <a:r>
              <a:rPr lang="ja-JP" altLang="en-US" dirty="0">
                <a:solidFill>
                  <a:schemeClr val="tx2"/>
                </a:solidFill>
                <a:latin typeface="UD デジタル 教科書体 NK-B" panose="02020700000000000000" pitchFamily="18" charset="-128"/>
                <a:ea typeface="UD デジタル 教科書体 NK-B" panose="02020700000000000000" pitchFamily="18" charset="-128"/>
              </a:rPr>
              <a:t>等を活用し、圏域単位、</a:t>
            </a:r>
            <a:r>
              <a:rPr lang="ja-JP" altLang="en-US" dirty="0" err="1">
                <a:solidFill>
                  <a:schemeClr val="tx2"/>
                </a:solidFill>
                <a:latin typeface="UD デジタル 教科書体 NK-B" panose="02020700000000000000" pitchFamily="18" charset="-128"/>
                <a:ea typeface="UD デジタル 教科書体 NK-B" panose="02020700000000000000" pitchFamily="18" charset="-128"/>
              </a:rPr>
              <a:t>病病</a:t>
            </a:r>
            <a:r>
              <a:rPr lang="ja-JP" altLang="en-US" dirty="0">
                <a:solidFill>
                  <a:schemeClr val="tx2"/>
                </a:solidFill>
                <a:latin typeface="UD デジタル 教科書体 NK-B" panose="02020700000000000000" pitchFamily="18" charset="-128"/>
                <a:ea typeface="UD デジタル 教科書体 NK-B" panose="02020700000000000000" pitchFamily="18" charset="-128"/>
              </a:rPr>
              <a:t>・病診連携を含めた入院調整と転退院の促進</a:t>
            </a:r>
            <a:endParaRPr lang="en-US" altLang="ja-JP" dirty="0">
              <a:solidFill>
                <a:schemeClr val="tx2"/>
              </a:solidFill>
              <a:latin typeface="UD デジタル 教科書体 NK-B" panose="02020700000000000000" pitchFamily="18" charset="-128"/>
              <a:ea typeface="UD デジタル 教科書体 NK-B" panose="02020700000000000000" pitchFamily="18" charset="-128"/>
            </a:endParaRPr>
          </a:p>
          <a:p>
            <a:pPr lvl="0"/>
            <a:r>
              <a:rPr lang="ja-JP" altLang="en-US" dirty="0">
                <a:solidFill>
                  <a:schemeClr val="tx2"/>
                </a:solidFill>
                <a:latin typeface="UD デジタル 教科書体 NK-B" panose="02020700000000000000" pitchFamily="18" charset="-128"/>
                <a:ea typeface="UD デジタル 教科書体 NK-B" panose="02020700000000000000" pitchFamily="18" charset="-128"/>
              </a:rPr>
              <a:t>　○宿泊療養体制の強化</a:t>
            </a:r>
            <a:r>
              <a:rPr lang="ja-JP" altLang="en-US" sz="1400" dirty="0">
                <a:solidFill>
                  <a:schemeClr val="tx2"/>
                </a:solidFill>
                <a:latin typeface="UD デジタル 教科書体 NK-B" panose="02020700000000000000" pitchFamily="18" charset="-128"/>
                <a:ea typeface="UD デジタル 教科書体 NK-B" panose="02020700000000000000" pitchFamily="18" charset="-128"/>
              </a:rPr>
              <a:t>（診療型宿泊療養施設・高齢者用臨時医療施設の運営　等）</a:t>
            </a:r>
            <a:endParaRPr lang="en-US" altLang="ja-JP" sz="1400" dirty="0">
              <a:solidFill>
                <a:schemeClr val="tx2"/>
              </a:solidFill>
              <a:latin typeface="UD デジタル 教科書体 NK-B" panose="02020700000000000000" pitchFamily="18" charset="-128"/>
              <a:ea typeface="UD デジタル 教科書体 NK-B" panose="02020700000000000000" pitchFamily="18" charset="-128"/>
            </a:endParaRPr>
          </a:p>
          <a:p>
            <a:pPr lvl="0"/>
            <a:r>
              <a:rPr lang="ja-JP" altLang="en-US" dirty="0">
                <a:solidFill>
                  <a:schemeClr val="tx2"/>
                </a:solidFill>
                <a:latin typeface="UD デジタル 教科書体 NK-B" panose="02020700000000000000" pitchFamily="18" charset="-128"/>
                <a:ea typeface="UD デジタル 教科書体 NK-B" panose="02020700000000000000" pitchFamily="18" charset="-128"/>
              </a:rPr>
              <a:t>　○ハイリスク者と高齢者施設に対する医療・療養体制の強化</a:t>
            </a:r>
            <a:endParaRPr lang="en-US" altLang="ja-JP" dirty="0">
              <a:solidFill>
                <a:schemeClr val="tx2"/>
              </a:solidFill>
              <a:latin typeface="UD デジタル 教科書体 NK-B" panose="02020700000000000000" pitchFamily="18" charset="-128"/>
              <a:ea typeface="UD デジタル 教科書体 NK-B" panose="02020700000000000000" pitchFamily="18" charset="-128"/>
            </a:endParaRPr>
          </a:p>
          <a:p>
            <a:pPr lvl="0"/>
            <a:r>
              <a:rPr lang="ja-JP" altLang="en-US" dirty="0">
                <a:solidFill>
                  <a:schemeClr val="tx2"/>
                </a:solidFill>
                <a:latin typeface="UD デジタル 教科書体 NK-B" panose="02020700000000000000" pitchFamily="18" charset="-128"/>
                <a:ea typeface="UD デジタル 教科書体 NK-B" panose="02020700000000000000" pitchFamily="18" charset="-128"/>
              </a:rPr>
              <a:t>　　</a:t>
            </a:r>
            <a:r>
              <a:rPr lang="ja-JP" altLang="en-US" sz="1400" dirty="0">
                <a:solidFill>
                  <a:schemeClr val="tx2"/>
                </a:solidFill>
                <a:latin typeface="UD デジタル 教科書体 NK-B" panose="02020700000000000000" pitchFamily="18" charset="-128"/>
                <a:ea typeface="UD デジタル 教科書体 NK-B" panose="02020700000000000000" pitchFamily="18" charset="-128"/>
              </a:rPr>
              <a:t>・入所系・居住系高齢者施設従事者等に対する定期検査　　　　　　　・高齢者施設等の入所者に対するワクチン４回目接種の</a:t>
            </a:r>
            <a:r>
              <a:rPr lang="ja-JP" altLang="en-US" sz="1400" dirty="0" smtClean="0">
                <a:solidFill>
                  <a:schemeClr val="tx2"/>
                </a:solidFill>
                <a:latin typeface="UD デジタル 教科書体 NK-B" panose="02020700000000000000" pitchFamily="18" charset="-128"/>
                <a:ea typeface="UD デジタル 教科書体 NK-B" panose="02020700000000000000" pitchFamily="18" charset="-128"/>
              </a:rPr>
              <a:t>推進</a:t>
            </a:r>
            <a:endParaRPr lang="en-US" altLang="ja-JP" sz="1400" dirty="0">
              <a:solidFill>
                <a:schemeClr val="tx2"/>
              </a:solidFill>
              <a:latin typeface="UD デジタル 教科書体 NK-B" panose="02020700000000000000" pitchFamily="18" charset="-128"/>
              <a:ea typeface="UD デジタル 教科書体 NK-B" panose="02020700000000000000" pitchFamily="18" charset="-128"/>
            </a:endParaRPr>
          </a:p>
          <a:p>
            <a:pPr lvl="0"/>
            <a:r>
              <a:rPr lang="ja-JP" altLang="en-US" sz="1400" dirty="0">
                <a:solidFill>
                  <a:schemeClr val="tx2"/>
                </a:solidFill>
                <a:latin typeface="UD デジタル 教科書体 NK-B" panose="02020700000000000000" pitchFamily="18" charset="-128"/>
                <a:ea typeface="UD デジタル 教科書体 NK-B" panose="02020700000000000000" pitchFamily="18" charset="-128"/>
              </a:rPr>
              <a:t>　　 ・高齢者施設等における施設内療養時の医療体制の強化</a:t>
            </a:r>
            <a:endParaRPr lang="en-US" altLang="ja-JP" sz="1400" dirty="0">
              <a:solidFill>
                <a:schemeClr val="tx2"/>
              </a:solidFill>
              <a:latin typeface="UD デジタル 教科書体 NK-B" panose="02020700000000000000" pitchFamily="18" charset="-128"/>
              <a:ea typeface="UD デジタル 教科書体 NK-B" panose="02020700000000000000" pitchFamily="18" charset="-128"/>
            </a:endParaRPr>
          </a:p>
          <a:p>
            <a:pPr lvl="0"/>
            <a:r>
              <a:rPr lang="ja-JP" altLang="en-US" sz="1400" dirty="0">
                <a:solidFill>
                  <a:schemeClr val="tx2"/>
                </a:solidFill>
                <a:latin typeface="UD デジタル 教科書体 NK-B" panose="02020700000000000000" pitchFamily="18" charset="-128"/>
                <a:ea typeface="UD デジタル 教科書体 NK-B" panose="02020700000000000000" pitchFamily="18" charset="-128"/>
              </a:rPr>
              <a:t>　　　　</a:t>
            </a:r>
            <a:r>
              <a:rPr lang="ja-JP" altLang="en-US" sz="1200" dirty="0">
                <a:solidFill>
                  <a:schemeClr val="tx2"/>
                </a:solidFill>
                <a:latin typeface="UD デジタル 教科書体 NK-B" panose="02020700000000000000" pitchFamily="18" charset="-128"/>
                <a:ea typeface="UD デジタル 教科書体 NK-B" panose="02020700000000000000" pitchFamily="18" charset="-128"/>
              </a:rPr>
              <a:t>（協力医療機関等による早期治療・往診協力医療機関や</a:t>
            </a:r>
            <a:r>
              <a:rPr lang="zh-TW" altLang="en-US" sz="1200" dirty="0">
                <a:solidFill>
                  <a:schemeClr val="tx2"/>
                </a:solidFill>
                <a:latin typeface="UD デジタル 教科書体 NK-B" panose="02020700000000000000" pitchFamily="18" charset="-128"/>
                <a:ea typeface="UD デジタル 教科書体 NK-B" panose="02020700000000000000" pitchFamily="18" charset="-128"/>
              </a:rPr>
              <a:t>高齢者施設等</a:t>
            </a:r>
            <a:r>
              <a:rPr lang="ja-JP" altLang="en-US" sz="1200" dirty="0">
                <a:solidFill>
                  <a:schemeClr val="tx2"/>
                </a:solidFill>
                <a:latin typeface="UD デジタル 教科書体 NK-B" panose="02020700000000000000" pitchFamily="18" charset="-128"/>
                <a:ea typeface="UD デジタル 教科書体 NK-B" panose="02020700000000000000" pitchFamily="18" charset="-128"/>
              </a:rPr>
              <a:t>クラスター対応強化チームによる支援等）　など</a:t>
            </a:r>
            <a:endParaRPr lang="en-US" altLang="ja-JP" sz="1200" dirty="0">
              <a:solidFill>
                <a:schemeClr val="tx2"/>
              </a:solidFill>
              <a:latin typeface="UD デジタル 教科書体 NK-B" panose="02020700000000000000" pitchFamily="18" charset="-128"/>
              <a:ea typeface="UD デジタル 教科書体 NK-B" panose="02020700000000000000" pitchFamily="18" charset="-128"/>
            </a:endParaRPr>
          </a:p>
        </p:txBody>
      </p:sp>
      <p:sp>
        <p:nvSpPr>
          <p:cNvPr id="2" name="テキスト ボックス 1"/>
          <p:cNvSpPr txBox="1"/>
          <p:nvPr/>
        </p:nvSpPr>
        <p:spPr>
          <a:xfrm>
            <a:off x="10592514" y="0"/>
            <a:ext cx="1428193" cy="369332"/>
          </a:xfrm>
          <a:prstGeom prst="rect">
            <a:avLst/>
          </a:prstGeom>
          <a:solidFill>
            <a:schemeClr val="bg1"/>
          </a:solidFill>
        </p:spPr>
        <p:txBody>
          <a:bodyPr wrap="square" rtlCol="0">
            <a:spAutoFit/>
          </a:bodyPr>
          <a:lstStyle/>
          <a:p>
            <a:pPr algn="ctr"/>
            <a:r>
              <a:rPr kumimoji="1" lang="ja-JP" altLang="en-US" smtClean="0"/>
              <a:t>資料４－１</a:t>
            </a:r>
            <a:endParaRPr kumimoji="1" lang="ja-JP" altLang="en-US" dirty="0"/>
          </a:p>
        </p:txBody>
      </p:sp>
      <p:sp>
        <p:nvSpPr>
          <p:cNvPr id="39" name="スライド番号プレースホルダー 4"/>
          <p:cNvSpPr txBox="1">
            <a:spLocks/>
          </p:cNvSpPr>
          <p:nvPr/>
        </p:nvSpPr>
        <p:spPr>
          <a:xfrm>
            <a:off x="9419775" y="6502821"/>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216AE56-EAD3-4706-B860-3EC2C2952B40}" type="slidenum">
              <a:rPr lang="ja-JP" altLang="en-US" sz="2000" smtClean="0">
                <a:solidFill>
                  <a:schemeClr val="tx1"/>
                </a:solidFill>
              </a:rPr>
              <a:pPr/>
              <a:t>1</a:t>
            </a:fld>
            <a:endParaRPr lang="ja-JP" altLang="en-US" sz="2000" dirty="0">
              <a:solidFill>
                <a:schemeClr val="tx1"/>
              </a:solidFill>
            </a:endParaRPr>
          </a:p>
        </p:txBody>
      </p:sp>
      <p:sp>
        <p:nvSpPr>
          <p:cNvPr id="62" name="角丸四角形 61"/>
          <p:cNvSpPr/>
          <p:nvPr/>
        </p:nvSpPr>
        <p:spPr>
          <a:xfrm>
            <a:off x="222505" y="3823047"/>
            <a:ext cx="11746990" cy="2965368"/>
          </a:xfrm>
          <a:prstGeom prst="roundRect">
            <a:avLst>
              <a:gd name="adj" fmla="val 2007"/>
            </a:avLst>
          </a:prstGeom>
          <a:no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30209" indent="-330209"/>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第七波に向けたこれまでの取組方針</a:t>
            </a:r>
            <a:r>
              <a:rPr lang="en-US" altLang="ja-JP" sz="1600" dirty="0">
                <a:solidFill>
                  <a:schemeClr val="tx1"/>
                </a:solidFill>
                <a:latin typeface="Meiryo UI" panose="020B0604030504040204" pitchFamily="50" charset="-128"/>
                <a:ea typeface="Meiryo UI" panose="020B0604030504040204" pitchFamily="50" charset="-128"/>
              </a:rPr>
              <a:t>】</a:t>
            </a:r>
          </a:p>
          <a:p>
            <a:pPr marL="330209" indent="-330209"/>
            <a:r>
              <a:rPr lang="ja-JP" altLang="en-US" sz="1400" dirty="0">
                <a:solidFill>
                  <a:schemeClr val="tx1"/>
                </a:solidFill>
                <a:latin typeface="Meiryo UI" panose="020B0604030504040204" pitchFamily="50" charset="-128"/>
                <a:ea typeface="Meiryo UI" panose="020B0604030504040204" pitchFamily="50" charset="-128"/>
              </a:rPr>
              <a:t>　■令和４年３月</a:t>
            </a:r>
            <a:r>
              <a:rPr lang="en-US" altLang="ja-JP" sz="1400" dirty="0">
                <a:solidFill>
                  <a:schemeClr val="tx1"/>
                </a:solidFill>
                <a:latin typeface="Meiryo UI" panose="020B0604030504040204" pitchFamily="50" charset="-128"/>
                <a:ea typeface="Meiryo UI" panose="020B0604030504040204" pitchFamily="50" charset="-128"/>
              </a:rPr>
              <a:t>22</a:t>
            </a:r>
            <a:r>
              <a:rPr lang="ja-JP" altLang="en-US" sz="1400" dirty="0">
                <a:solidFill>
                  <a:schemeClr val="tx1"/>
                </a:solidFill>
                <a:latin typeface="Meiryo UI" panose="020B0604030504040204" pitchFamily="50" charset="-128"/>
                <a:ea typeface="Meiryo UI" panose="020B0604030504040204" pitchFamily="50" charset="-128"/>
              </a:rPr>
              <a:t>日に「第七波に向けた保健所業務の重点化・医療療養体制の強化方針と取組」を策定。以下方針に基づき、取組みを推進。</a:t>
            </a:r>
            <a:endParaRPr lang="en-US" altLang="ja-JP" sz="14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200" dirty="0">
                <a:solidFill>
                  <a:schemeClr val="tx1"/>
                </a:solidFill>
                <a:latin typeface="Meiryo UI" panose="020B0604030504040204" pitchFamily="50" charset="-128"/>
                <a:ea typeface="Meiryo UI" panose="020B0604030504040204" pitchFamily="50" charset="-128"/>
              </a:rPr>
              <a:t>　　　≪強化方針≫</a:t>
            </a:r>
            <a:endParaRPr lang="en-US" altLang="ja-JP" sz="12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方針１ 陽性者に対する、保健所を介さない健康観察・初期治療体制の確保と、保健所業務のさらなる効率化</a:t>
            </a:r>
            <a:endParaRPr lang="en-US" altLang="ja-JP" sz="14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400" dirty="0">
                <a:solidFill>
                  <a:schemeClr val="tx1"/>
                </a:solidFill>
                <a:latin typeface="Meiryo UI" panose="020B0604030504040204" pitchFamily="50" charset="-128"/>
                <a:ea typeface="Meiryo UI" panose="020B0604030504040204" pitchFamily="50" charset="-128"/>
              </a:rPr>
              <a:t>　　　　方針２ 高齢者施設に対する往診・支援体制の確保と、高齢者の療養フロー（かかりつけ医⇒入院⇒転退院）の確立・徹底</a:t>
            </a:r>
          </a:p>
          <a:p>
            <a:pPr marL="330209" indent="-330209"/>
            <a:r>
              <a:rPr lang="ja-JP" altLang="en-US" sz="1400" dirty="0">
                <a:solidFill>
                  <a:schemeClr val="tx1"/>
                </a:solidFill>
                <a:latin typeface="Meiryo UI" panose="020B0604030504040204" pitchFamily="50" charset="-128"/>
                <a:ea typeface="Meiryo UI" panose="020B0604030504040204" pitchFamily="50" charset="-128"/>
              </a:rPr>
              <a:t>　　　　方針３　確保病床を有しない病院も含めた“オール医療”の体制構築</a:t>
            </a:r>
          </a:p>
          <a:p>
            <a:pPr marL="330209" indent="-330209"/>
            <a:r>
              <a:rPr lang="ja-JP" altLang="en-US" sz="1400" dirty="0">
                <a:solidFill>
                  <a:schemeClr val="tx1"/>
                </a:solidFill>
                <a:latin typeface="Meiryo UI" panose="020B0604030504040204" pitchFamily="50" charset="-128"/>
                <a:ea typeface="Meiryo UI" panose="020B0604030504040204" pitchFamily="50" charset="-128"/>
              </a:rPr>
              <a:t>　　　　方針４　圏域単位・</a:t>
            </a:r>
            <a:r>
              <a:rPr lang="ja-JP" altLang="en-US" sz="1400" dirty="0" err="1">
                <a:solidFill>
                  <a:schemeClr val="tx1"/>
                </a:solidFill>
                <a:latin typeface="Meiryo UI" panose="020B0604030504040204" pitchFamily="50" charset="-128"/>
                <a:ea typeface="Meiryo UI" panose="020B0604030504040204" pitchFamily="50" charset="-128"/>
              </a:rPr>
              <a:t>病病</a:t>
            </a:r>
            <a:r>
              <a:rPr lang="ja-JP" altLang="en-US" sz="1400" dirty="0">
                <a:solidFill>
                  <a:schemeClr val="tx1"/>
                </a:solidFill>
                <a:latin typeface="Meiryo UI" panose="020B0604030504040204" pitchFamily="50" charset="-128"/>
                <a:ea typeface="Meiryo UI" panose="020B0604030504040204" pitchFamily="50" charset="-128"/>
              </a:rPr>
              <a:t>連携・病診連携に軸足を置いた入院調整</a:t>
            </a:r>
          </a:p>
          <a:p>
            <a:pPr marL="330209" indent="-330209"/>
            <a:r>
              <a:rPr lang="ja-JP" altLang="en-US" sz="1400" dirty="0">
                <a:solidFill>
                  <a:schemeClr val="tx1"/>
                </a:solidFill>
                <a:latin typeface="Meiryo UI" panose="020B0604030504040204" pitchFamily="50" charset="-128"/>
                <a:ea typeface="Meiryo UI" panose="020B0604030504040204" pitchFamily="50" charset="-128"/>
              </a:rPr>
              <a:t>　　　　方針５　転退院の促進</a:t>
            </a:r>
            <a:endParaRPr lang="en-US" altLang="ja-JP" sz="1400" dirty="0">
              <a:solidFill>
                <a:schemeClr val="tx1"/>
              </a:solidFill>
              <a:latin typeface="Meiryo UI" panose="020B0604030504040204" pitchFamily="50" charset="-128"/>
              <a:ea typeface="Meiryo UI" panose="020B0604030504040204" pitchFamily="50" charset="-128"/>
            </a:endParaRPr>
          </a:p>
          <a:p>
            <a:pPr marL="330209" indent="-330209"/>
            <a:endParaRPr lang="en-US" altLang="ja-JP" sz="9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400" dirty="0">
                <a:solidFill>
                  <a:schemeClr val="tx1"/>
                </a:solidFill>
                <a:latin typeface="Meiryo UI" panose="020B0604030504040204" pitchFamily="50" charset="-128"/>
                <a:ea typeface="Meiryo UI" panose="020B0604030504040204" pitchFamily="50" charset="-128"/>
              </a:rPr>
              <a:t>　■上記に加え、令和４年５月</a:t>
            </a:r>
            <a:r>
              <a:rPr lang="en-US" altLang="ja-JP" sz="1400" dirty="0">
                <a:solidFill>
                  <a:schemeClr val="tx1"/>
                </a:solidFill>
                <a:latin typeface="Meiryo UI" panose="020B0604030504040204" pitchFamily="50" charset="-128"/>
                <a:ea typeface="Meiryo UI" panose="020B0604030504040204" pitchFamily="50" charset="-128"/>
              </a:rPr>
              <a:t>16</a:t>
            </a:r>
            <a:r>
              <a:rPr lang="ja-JP" altLang="en-US" sz="1400" dirty="0">
                <a:solidFill>
                  <a:schemeClr val="tx1"/>
                </a:solidFill>
                <a:latin typeface="Meiryo UI" panose="020B0604030504040204" pitchFamily="50" charset="-128"/>
                <a:ea typeface="Meiryo UI" panose="020B0604030504040204" pitchFamily="50" charset="-128"/>
              </a:rPr>
              <a:t>日に、第六波を上回る感染拡大に対応できるよう、以下の観点を踏まえ、医療療養体制強化の取組みを公表。　　</a:t>
            </a:r>
            <a:endParaRPr lang="en-US" altLang="ja-JP" sz="14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400" dirty="0">
                <a:solidFill>
                  <a:schemeClr val="tx1"/>
                </a:solidFill>
                <a:latin typeface="Meiryo UI" panose="020B0604030504040204" pitchFamily="50" charset="-128"/>
                <a:ea typeface="Meiryo UI" panose="020B0604030504040204" pitchFamily="50" charset="-128"/>
              </a:rPr>
              <a:t>　　　取組み①　診療・検査医療機関の充実　　　　　　　　</a:t>
            </a:r>
            <a:endParaRPr lang="en-US" altLang="ja-JP" sz="14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400" dirty="0">
                <a:solidFill>
                  <a:schemeClr val="tx1"/>
                </a:solidFill>
                <a:latin typeface="Meiryo UI" panose="020B0604030504040204" pitchFamily="50" charset="-128"/>
                <a:ea typeface="Meiryo UI" panose="020B0604030504040204" pitchFamily="50" charset="-128"/>
              </a:rPr>
              <a:t>　　　取組み②　急増が見込まれる自宅療養者への治療体制の充実　　　　</a:t>
            </a:r>
            <a:endParaRPr lang="en-US" altLang="ja-JP" sz="14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400" dirty="0">
                <a:solidFill>
                  <a:schemeClr val="tx1"/>
                </a:solidFill>
                <a:latin typeface="Meiryo UI" panose="020B0604030504040204" pitchFamily="50" charset="-128"/>
                <a:ea typeface="Meiryo UI" panose="020B0604030504040204" pitchFamily="50" charset="-128"/>
              </a:rPr>
              <a:t>　　　取組み③　病床確保等医療提供体制の整備</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330209" indent="-330209"/>
            <a:r>
              <a:rPr lang="ja-JP" altLang="en-US" sz="1400" dirty="0">
                <a:solidFill>
                  <a:schemeClr val="tx1"/>
                </a:solidFill>
                <a:latin typeface="Meiryo UI" panose="020B0604030504040204" pitchFamily="50" charset="-128"/>
                <a:ea typeface="Meiryo UI" panose="020B0604030504040204" pitchFamily="50" charset="-128"/>
              </a:rPr>
              <a:t>　　　取組み④　要介護高齢者の入院・療養体制の更なる整備</a:t>
            </a:r>
            <a:r>
              <a:rPr lang="ja-JP" altLang="en-US" sz="1100" dirty="0">
                <a:solidFill>
                  <a:schemeClr val="tx1"/>
                </a:solidFill>
                <a:latin typeface="Meiryo UI" panose="020B0604030504040204" pitchFamily="50" charset="-128"/>
                <a:ea typeface="Meiryo UI" panose="020B0604030504040204" pitchFamily="50" charset="-128"/>
              </a:rPr>
              <a:t>（ケア提供体制の充実に向けた支援等）</a:t>
            </a:r>
            <a:r>
              <a:rPr lang="ja-JP" altLang="en-US" sz="1400" dirty="0">
                <a:solidFill>
                  <a:schemeClr val="tx1"/>
                </a:solidFill>
                <a:latin typeface="Meiryo UI" panose="020B0604030504040204" pitchFamily="50" charset="-128"/>
                <a:ea typeface="Meiryo UI" panose="020B0604030504040204" pitchFamily="50" charset="-128"/>
              </a:rPr>
              <a:t>や、高齢者施設等における医療支援の更なる強化</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64" name="正方形/長方形 63"/>
          <p:cNvSpPr/>
          <p:nvPr/>
        </p:nvSpPr>
        <p:spPr>
          <a:xfrm>
            <a:off x="-104509" y="407793"/>
            <a:ext cx="12074004" cy="646331"/>
          </a:xfrm>
          <a:prstGeom prst="rect">
            <a:avLst/>
          </a:prstGeom>
        </p:spPr>
        <p:txBody>
          <a:bodyPr wrap="square">
            <a:spAutoFit/>
          </a:bodyPr>
          <a:lstStyle/>
          <a:p>
            <a:pPr lvl="0"/>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　◆　現在、新規陽性者数が</a:t>
            </a:r>
            <a:r>
              <a:rPr lang="en-US" altLang="ja-JP" dirty="0">
                <a:solidFill>
                  <a:prstClr val="black"/>
                </a:solidFill>
                <a:latin typeface="UD デジタル 教科書体 NK-B" panose="02020700000000000000" pitchFamily="18" charset="-128"/>
                <a:ea typeface="UD デジタル 教科書体 NK-B" panose="02020700000000000000" pitchFamily="18" charset="-128"/>
              </a:rPr>
              <a:t>4,000</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人を大きく上回った状態が続いており、感染が拡大</a:t>
            </a:r>
            <a:endParaRPr lang="en-US" altLang="ja-JP" dirty="0">
              <a:solidFill>
                <a:prstClr val="black"/>
              </a:solidFill>
              <a:latin typeface="UD デジタル 教科書体 NK-B" panose="02020700000000000000" pitchFamily="18" charset="-128"/>
              <a:ea typeface="UD デジタル 教科書体 NK-B" panose="02020700000000000000" pitchFamily="18" charset="-128"/>
            </a:endParaRPr>
          </a:p>
          <a:p>
            <a:pPr lvl="0"/>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　　　　</a:t>
            </a:r>
            <a:r>
              <a:rPr lang="ja-JP" altLang="en-US" u="sng" dirty="0">
                <a:solidFill>
                  <a:schemeClr val="tx2"/>
                </a:solidFill>
                <a:latin typeface="UD デジタル 教科書体 NK-B" panose="02020700000000000000" pitchFamily="18" charset="-128"/>
                <a:ea typeface="UD デジタル 教科書体 NK-B" panose="02020700000000000000" pitchFamily="18" charset="-128"/>
              </a:rPr>
              <a:t>今後、第六波を上回る感染規模となる可能性と、オミクロン株の特性を踏まえ、以下方針に基づき、取組みを推進</a:t>
            </a:r>
            <a:r>
              <a:rPr lang="ja-JP" altLang="en-US" dirty="0">
                <a:solidFill>
                  <a:schemeClr val="tx2"/>
                </a:solidFill>
                <a:latin typeface="UD デジタル 教科書体 NK-B" panose="02020700000000000000" pitchFamily="18" charset="-128"/>
                <a:ea typeface="UD デジタル 教科書体 NK-B" panose="02020700000000000000" pitchFamily="18" charset="-128"/>
              </a:rPr>
              <a:t>　</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　　</a:t>
            </a:r>
            <a:endParaRPr lang="en-US" altLang="ja-JP" dirty="0">
              <a:solidFill>
                <a:prstClr val="black"/>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064304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テキスト ボックス 33"/>
          <p:cNvSpPr txBox="1"/>
          <p:nvPr/>
        </p:nvSpPr>
        <p:spPr>
          <a:xfrm>
            <a:off x="1588491" y="719943"/>
            <a:ext cx="6254744" cy="707886"/>
          </a:xfrm>
          <a:prstGeom prst="rect">
            <a:avLst/>
          </a:prstGeom>
          <a:solidFill>
            <a:schemeClr val="accent1">
              <a:lumMod val="20000"/>
              <a:lumOff val="80000"/>
            </a:schemeClr>
          </a:solidFill>
          <a:ln>
            <a:noFill/>
          </a:ln>
        </p:spPr>
        <p:txBody>
          <a:bodyPr wrap="square" rtlCol="0">
            <a:spAutoFit/>
          </a:bodyPr>
          <a:lstStyle/>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p:txBody>
      </p:sp>
      <p:sp>
        <p:nvSpPr>
          <p:cNvPr id="4" name="サブタイトル 2"/>
          <p:cNvSpPr txBox="1">
            <a:spLocks/>
          </p:cNvSpPr>
          <p:nvPr/>
        </p:nvSpPr>
        <p:spPr>
          <a:xfrm>
            <a:off x="0" y="0"/>
            <a:ext cx="12192000" cy="385827"/>
          </a:xfrm>
          <a:prstGeom prst="rect">
            <a:avLst/>
          </a:prstGeom>
          <a:solidFill>
            <a:schemeClr val="accent5">
              <a:lumMod val="75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dirty="0">
                <a:solidFill>
                  <a:schemeClr val="bg1"/>
                </a:solidFill>
                <a:latin typeface="UD デジタル 教科書体 NP-B" panose="02020700000000000000" pitchFamily="18" charset="-128"/>
                <a:ea typeface="UD デジタル 教科書体 NP-B" panose="02020700000000000000" pitchFamily="18" charset="-128"/>
              </a:rPr>
              <a:t>第七波に向けた取組方針に基づく主な取組み</a:t>
            </a:r>
          </a:p>
        </p:txBody>
      </p:sp>
      <p:sp>
        <p:nvSpPr>
          <p:cNvPr id="54" name="片側の 2 つの角を丸めた四角形 51">
            <a:extLst>
              <a:ext uri="{FF2B5EF4-FFF2-40B4-BE49-F238E27FC236}">
                <a16:creationId xmlns:a16="http://schemas.microsoft.com/office/drawing/2014/main" id="{362A1F4C-B5CF-41DE-83A0-0823FB1E646B}"/>
              </a:ext>
            </a:extLst>
          </p:cNvPr>
          <p:cNvSpPr/>
          <p:nvPr/>
        </p:nvSpPr>
        <p:spPr>
          <a:xfrm>
            <a:off x="7888607" y="410790"/>
            <a:ext cx="4206295" cy="266349"/>
          </a:xfrm>
          <a:prstGeom prst="round2SameRect">
            <a:avLst>
              <a:gd name="adj1" fmla="val 0"/>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0" tIns="36000" rIns="72000" bIns="36000" rtlCol="0" anchor="ctr"/>
          <a:lstStyle/>
          <a:p>
            <a:pPr algn="ctr"/>
            <a:r>
              <a:rPr lang="ja-JP" altLang="en-US" sz="1100" b="1" dirty="0">
                <a:latin typeface="Meiryo UI" panose="020B0604030504040204" pitchFamily="50" charset="-128"/>
                <a:ea typeface="Meiryo UI" panose="020B0604030504040204" pitchFamily="50" charset="-128"/>
              </a:rPr>
              <a:t>取組実績等</a:t>
            </a:r>
            <a:endParaRPr lang="en-US" altLang="ja-JP" sz="1000" b="1"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7896017" y="702323"/>
            <a:ext cx="4223486" cy="707886"/>
          </a:xfrm>
          <a:prstGeom prst="rect">
            <a:avLst/>
          </a:prstGeom>
          <a:solidFill>
            <a:schemeClr val="accent1">
              <a:lumMod val="20000"/>
              <a:lumOff val="80000"/>
            </a:schemeClr>
          </a:solidFill>
          <a:ln>
            <a:noFill/>
          </a:ln>
        </p:spPr>
        <p:txBody>
          <a:bodyPr wrap="square" rtlCol="0">
            <a:spAutoFit/>
          </a:bodyPr>
          <a:lstStyle/>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109179" y="702323"/>
            <a:ext cx="1409494" cy="707886"/>
          </a:xfrm>
          <a:prstGeom prst="rect">
            <a:avLst/>
          </a:prstGeom>
          <a:solidFill>
            <a:schemeClr val="accent1">
              <a:lumMod val="20000"/>
              <a:lumOff val="80000"/>
            </a:schemeClr>
          </a:solidFill>
          <a:ln>
            <a:noFill/>
          </a:ln>
        </p:spPr>
        <p:txBody>
          <a:bodyPr wrap="square" rtlCol="0">
            <a:spAutoFit/>
          </a:bodyPr>
          <a:lstStyle/>
          <a:p>
            <a:pPr algn="ctr">
              <a:lnSpc>
                <a:spcPts val="1200"/>
              </a:lnSpc>
            </a:pPr>
            <a:endParaRPr lang="en-US" altLang="ja-JP" sz="1200" b="1" dirty="0">
              <a:latin typeface="Meiryo UI" panose="020B0604030504040204" pitchFamily="50" charset="-128"/>
              <a:ea typeface="Meiryo UI" panose="020B0604030504040204" pitchFamily="50" charset="-128"/>
            </a:endParaRPr>
          </a:p>
          <a:p>
            <a:pPr algn="ctr">
              <a:lnSpc>
                <a:spcPts val="1200"/>
              </a:lnSpc>
            </a:pPr>
            <a:endParaRPr lang="en-US" altLang="ja-JP" sz="1200" b="1" dirty="0">
              <a:latin typeface="Meiryo UI" panose="020B0604030504040204" pitchFamily="50" charset="-128"/>
              <a:ea typeface="Meiryo UI" panose="020B0604030504040204" pitchFamily="50" charset="-128"/>
            </a:endParaRPr>
          </a:p>
          <a:p>
            <a:pPr algn="ctr">
              <a:lnSpc>
                <a:spcPts val="1200"/>
              </a:lnSpc>
            </a:pPr>
            <a:endParaRPr lang="en-US" altLang="ja-JP" sz="1200" b="1" dirty="0">
              <a:latin typeface="Meiryo UI" panose="020B0604030504040204" pitchFamily="50" charset="-128"/>
              <a:ea typeface="Meiryo UI" panose="020B0604030504040204" pitchFamily="50" charset="-128"/>
            </a:endParaRPr>
          </a:p>
          <a:p>
            <a:pPr algn="ctr">
              <a:lnSpc>
                <a:spcPts val="1200"/>
              </a:lnSpc>
            </a:pPr>
            <a:endParaRPr lang="en-US" altLang="ja-JP" sz="1200" b="1" dirty="0">
              <a:latin typeface="Meiryo UI" panose="020B0604030504040204" pitchFamily="50" charset="-128"/>
              <a:ea typeface="Meiryo UI" panose="020B0604030504040204" pitchFamily="50" charset="-128"/>
            </a:endParaRPr>
          </a:p>
        </p:txBody>
      </p:sp>
      <p:sp>
        <p:nvSpPr>
          <p:cNvPr id="35" name="片側の 2 つの角を丸めた四角形 51">
            <a:extLst>
              <a:ext uri="{FF2B5EF4-FFF2-40B4-BE49-F238E27FC236}">
                <a16:creationId xmlns:a16="http://schemas.microsoft.com/office/drawing/2014/main" id="{362A1F4C-B5CF-41DE-83A0-0823FB1E646B}"/>
              </a:ext>
            </a:extLst>
          </p:cNvPr>
          <p:cNvSpPr/>
          <p:nvPr/>
        </p:nvSpPr>
        <p:spPr>
          <a:xfrm>
            <a:off x="96227" y="430293"/>
            <a:ext cx="7768721" cy="248000"/>
          </a:xfrm>
          <a:prstGeom prst="round2SameRect">
            <a:avLst>
              <a:gd name="adj1" fmla="val 0"/>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0" tIns="36000" rIns="72000" bIns="36000" rtlCol="0" anchor="ctr"/>
          <a:lstStyle/>
          <a:p>
            <a:pPr algn="ctr"/>
            <a:r>
              <a:rPr lang="ja-JP" altLang="en-US" sz="1100" b="1" dirty="0">
                <a:latin typeface="Meiryo UI" panose="020B0604030504040204" pitchFamily="50" charset="-128"/>
                <a:ea typeface="Meiryo UI" panose="020B0604030504040204" pitchFamily="50" charset="-128"/>
              </a:rPr>
              <a:t>主な取組み</a:t>
            </a:r>
            <a:endParaRPr lang="en-US" altLang="ja-JP" sz="1000" b="1"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1225629" y="720174"/>
            <a:ext cx="1028869" cy="261610"/>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詳細は</a:t>
            </a:r>
            <a:r>
              <a:rPr kumimoji="1" lang="en-US" altLang="ja-JP" sz="1100" dirty="0">
                <a:latin typeface="Meiryo UI" panose="020B0604030504040204" pitchFamily="50" charset="-128"/>
                <a:ea typeface="Meiryo UI" panose="020B0604030504040204" pitchFamily="50" charset="-128"/>
              </a:rPr>
              <a:t>P</a:t>
            </a:r>
            <a:r>
              <a:rPr lang="ja-JP" altLang="en-US" sz="1100" dirty="0">
                <a:latin typeface="Meiryo UI" panose="020B0604030504040204" pitchFamily="50" charset="-128"/>
                <a:ea typeface="Meiryo UI" panose="020B0604030504040204" pitchFamily="50" charset="-128"/>
              </a:rPr>
              <a:t>４</a:t>
            </a:r>
            <a:endParaRPr kumimoji="1" lang="ja-JP" altLang="en-US" sz="110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372461" y="943776"/>
            <a:ext cx="1154279" cy="276999"/>
          </a:xfrm>
          <a:prstGeom prst="rect">
            <a:avLst/>
          </a:prstGeom>
          <a:noFill/>
          <a:ln>
            <a:no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検査体制</a:t>
            </a:r>
          </a:p>
        </p:txBody>
      </p:sp>
      <p:sp>
        <p:nvSpPr>
          <p:cNvPr id="36" name="テキスト ボックス 35"/>
          <p:cNvSpPr txBox="1"/>
          <p:nvPr/>
        </p:nvSpPr>
        <p:spPr>
          <a:xfrm>
            <a:off x="1657840" y="726925"/>
            <a:ext cx="6354985" cy="600164"/>
          </a:xfrm>
          <a:prstGeom prst="rect">
            <a:avLst/>
          </a:prstGeom>
          <a:noFill/>
          <a:ln>
            <a:noFill/>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○診療・検査医療機関の指定数の増加（目標数：</a:t>
            </a:r>
            <a:r>
              <a:rPr lang="en-US" altLang="ja-JP" sz="1100" dirty="0">
                <a:latin typeface="Meiryo UI" panose="020B0604030504040204" pitchFamily="50" charset="-128"/>
                <a:ea typeface="Meiryo UI" panose="020B0604030504040204" pitchFamily="50" charset="-128"/>
              </a:rPr>
              <a:t>3,100</a:t>
            </a:r>
            <a:r>
              <a:rPr lang="ja-JP" altLang="en-US" sz="1100" dirty="0">
                <a:latin typeface="Meiryo UI" panose="020B0604030504040204" pitchFamily="50" charset="-128"/>
                <a:ea typeface="Meiryo UI" panose="020B0604030504040204" pitchFamily="50" charset="-128"/>
              </a:rPr>
              <a:t>か所）</a:t>
            </a:r>
          </a:p>
          <a:p>
            <a:r>
              <a:rPr lang="ja-JP" altLang="en-US" sz="1100" dirty="0">
                <a:latin typeface="Meiryo UI" panose="020B0604030504040204" pitchFamily="50" charset="-128"/>
                <a:ea typeface="Meiryo UI" panose="020B0604030504040204" pitchFamily="50" charset="-128"/>
              </a:rPr>
              <a:t>　 日曜・祝日における診療・検査体制の確保（支援金制度創設）</a:t>
            </a:r>
          </a:p>
          <a:p>
            <a:r>
              <a:rPr lang="ja-JP" altLang="en-US" sz="1100" dirty="0">
                <a:latin typeface="Meiryo UI" panose="020B0604030504040204" pitchFamily="50" charset="-128"/>
                <a:ea typeface="Meiryo UI" panose="020B0604030504040204" pitchFamily="50" charset="-128"/>
              </a:rPr>
              <a:t>○無料検査（当面の間）</a:t>
            </a:r>
          </a:p>
        </p:txBody>
      </p:sp>
      <p:sp>
        <p:nvSpPr>
          <p:cNvPr id="37" name="テキスト ボックス 36"/>
          <p:cNvSpPr txBox="1"/>
          <p:nvPr/>
        </p:nvSpPr>
        <p:spPr>
          <a:xfrm>
            <a:off x="96227" y="1440229"/>
            <a:ext cx="1409494" cy="553998"/>
          </a:xfrm>
          <a:prstGeom prst="rect">
            <a:avLst/>
          </a:prstGeom>
          <a:solidFill>
            <a:schemeClr val="accent1">
              <a:lumMod val="20000"/>
              <a:lumOff val="80000"/>
            </a:schemeClr>
          </a:solidFill>
          <a:ln>
            <a:noFill/>
          </a:ln>
        </p:spPr>
        <p:txBody>
          <a:bodyPr wrap="square" rtlCol="0">
            <a:spAutoFit/>
          </a:bodyPr>
          <a:lstStyle/>
          <a:p>
            <a:pPr algn="ctr">
              <a:lnSpc>
                <a:spcPts val="1200"/>
              </a:lnSpc>
            </a:pPr>
            <a:endParaRPr lang="en-US" altLang="ja-JP" sz="1200" b="1" dirty="0" smtClean="0">
              <a:latin typeface="Meiryo UI" panose="020B0604030504040204" pitchFamily="50" charset="-128"/>
              <a:ea typeface="Meiryo UI" panose="020B0604030504040204" pitchFamily="50" charset="-128"/>
            </a:endParaRPr>
          </a:p>
          <a:p>
            <a:pPr algn="ctr">
              <a:lnSpc>
                <a:spcPts val="1200"/>
              </a:lnSpc>
            </a:pPr>
            <a:endParaRPr lang="en-US" altLang="ja-JP" sz="1200" b="1" dirty="0">
              <a:latin typeface="Meiryo UI" panose="020B0604030504040204" pitchFamily="50" charset="-128"/>
              <a:ea typeface="Meiryo UI" panose="020B0604030504040204" pitchFamily="50" charset="-128"/>
            </a:endParaRPr>
          </a:p>
          <a:p>
            <a:pPr algn="ctr">
              <a:lnSpc>
                <a:spcPts val="1200"/>
              </a:lnSpc>
            </a:pPr>
            <a:endParaRPr lang="en-US" altLang="ja-JP" sz="1200" b="1" dirty="0">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1581189" y="1449104"/>
            <a:ext cx="6262043" cy="553998"/>
          </a:xfrm>
          <a:prstGeom prst="rect">
            <a:avLst/>
          </a:prstGeom>
          <a:solidFill>
            <a:schemeClr val="accent1">
              <a:lumMod val="20000"/>
              <a:lumOff val="80000"/>
            </a:schemeClr>
          </a:solidFill>
          <a:ln>
            <a:noFill/>
          </a:ln>
        </p:spPr>
        <p:txBody>
          <a:bodyPr wrap="square" rtlCol="0">
            <a:spAutoFit/>
          </a:bodyPr>
          <a:lstStyle/>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306884" y="1554359"/>
            <a:ext cx="1176305" cy="276999"/>
          </a:xfrm>
          <a:prstGeom prst="rect">
            <a:avLst/>
          </a:prstGeom>
          <a:solidFill>
            <a:schemeClr val="accent1">
              <a:lumMod val="20000"/>
              <a:lumOff val="80000"/>
            </a:schemeClr>
          </a:solidFill>
          <a:ln>
            <a:noFill/>
          </a:ln>
        </p:spPr>
        <p:txBody>
          <a:bodyPr wrap="square" rtlCol="0">
            <a:spAutoFit/>
          </a:bodyPr>
          <a:lstStyle/>
          <a:p>
            <a:r>
              <a:rPr lang="ja-JP" altLang="en-US" sz="1200" dirty="0">
                <a:latin typeface="Meiryo UI" panose="020B0604030504040204" pitchFamily="50" charset="-128"/>
                <a:ea typeface="Meiryo UI" panose="020B0604030504040204" pitchFamily="50" charset="-128"/>
              </a:rPr>
              <a:t>保健所</a:t>
            </a:r>
            <a:r>
              <a:rPr kumimoji="1" lang="ja-JP" altLang="en-US" sz="1200" dirty="0">
                <a:latin typeface="Meiryo UI" panose="020B0604030504040204" pitchFamily="50" charset="-128"/>
                <a:ea typeface="Meiryo UI" panose="020B0604030504040204" pitchFamily="50" charset="-128"/>
              </a:rPr>
              <a:t>体制</a:t>
            </a:r>
          </a:p>
        </p:txBody>
      </p:sp>
      <p:sp>
        <p:nvSpPr>
          <p:cNvPr id="41" name="テキスト ボックス 40"/>
          <p:cNvSpPr txBox="1"/>
          <p:nvPr/>
        </p:nvSpPr>
        <p:spPr>
          <a:xfrm>
            <a:off x="1657840" y="1539124"/>
            <a:ext cx="6040652" cy="430887"/>
          </a:xfrm>
          <a:prstGeom prst="rect">
            <a:avLst/>
          </a:prstGeom>
          <a:noFill/>
          <a:ln>
            <a:noFill/>
          </a:ln>
        </p:spPr>
        <p:txBody>
          <a:bodyPr wrap="square" rtlCol="0">
            <a:spAutoFit/>
          </a:bodyPr>
          <a:lstStyle/>
          <a:p>
            <a:r>
              <a:rPr lang="ja-JP" altLang="en-US" sz="1100" dirty="0">
                <a:latin typeface="Meiryo UI" panose="020B0604030504040204" pitchFamily="50" charset="-128"/>
                <a:ea typeface="Meiryo UI" panose="020B0604030504040204" pitchFamily="50" charset="-128"/>
              </a:rPr>
              <a:t>○保健所業務の重点化・効率化</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（ハイリスク者への早期対応の徹底や陽性者の早期把握、高齢者施設等への対応徹底等）</a:t>
            </a:r>
            <a:endParaRPr lang="en-US" altLang="ja-JP" sz="1100" dirty="0">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7865808" y="686256"/>
            <a:ext cx="4477655" cy="759182"/>
          </a:xfrm>
          <a:prstGeom prst="rect">
            <a:avLst/>
          </a:prstGeom>
          <a:noFill/>
          <a:ln>
            <a:noFill/>
          </a:ln>
        </p:spPr>
        <p:txBody>
          <a:bodyPr wrap="square" rtlCol="0">
            <a:spAutoFit/>
          </a:bodyPr>
          <a:lstStyle/>
          <a:p>
            <a:pPr lvl="0">
              <a:lnSpc>
                <a:spcPts val="1300"/>
              </a:lnSpc>
            </a:pPr>
            <a:r>
              <a:rPr lang="ja-JP" altLang="en-US" sz="1100" dirty="0">
                <a:latin typeface="Meiryo UI" panose="020B0604030504040204" pitchFamily="50" charset="-128"/>
                <a:ea typeface="Meiryo UI" panose="020B0604030504040204" pitchFamily="50" charset="-128"/>
              </a:rPr>
              <a:t>●指定数</a:t>
            </a:r>
            <a:r>
              <a:rPr lang="en-US" altLang="ja-JP" sz="700" dirty="0">
                <a:latin typeface="Meiryo UI" panose="020B0604030504040204" pitchFamily="50" charset="-128"/>
                <a:ea typeface="Meiryo UI" panose="020B0604030504040204" pitchFamily="50" charset="-128"/>
              </a:rPr>
              <a:t>(R4.7.5)</a:t>
            </a:r>
            <a:r>
              <a:rPr lang="ja-JP" altLang="en-US" sz="700" dirty="0">
                <a:latin typeface="Meiryo UI" panose="020B0604030504040204" pitchFamily="50" charset="-128"/>
                <a:ea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endParaRPr>
          </a:p>
          <a:p>
            <a:pPr lvl="0">
              <a:lnSpc>
                <a:spcPts val="1300"/>
              </a:lnSpc>
            </a:pPr>
            <a:r>
              <a:rPr lang="en-US" altLang="ja-JP" sz="900" b="1"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2,650</a:t>
            </a:r>
            <a:r>
              <a:rPr lang="ja-JP" altLang="en-US" sz="1100" dirty="0">
                <a:latin typeface="Meiryo UI" panose="020B0604030504040204" pitchFamily="50" charset="-128"/>
                <a:ea typeface="Meiryo UI" panose="020B0604030504040204" pitchFamily="50" charset="-128"/>
              </a:rPr>
              <a:t>施設（</a:t>
            </a:r>
            <a:r>
              <a:rPr lang="en-US" altLang="ja-JP" sz="1100" dirty="0">
                <a:latin typeface="Meiryo UI" panose="020B0604030504040204" pitchFamily="50" charset="-128"/>
                <a:ea typeface="Meiryo UI" panose="020B0604030504040204" pitchFamily="50" charset="-128"/>
              </a:rPr>
              <a:t>3/1</a:t>
            </a:r>
            <a:r>
              <a:rPr lang="ja-JP" altLang="en-US" sz="1100" dirty="0">
                <a:latin typeface="Meiryo UI" panose="020B0604030504040204" pitchFamily="50" charset="-128"/>
                <a:ea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rPr>
              <a:t>552)</a:t>
            </a:r>
            <a:r>
              <a:rPr lang="ja-JP" altLang="en-US" sz="800" dirty="0">
                <a:latin typeface="Meiryo UI" panose="020B0604030504040204" pitchFamily="50" charset="-128"/>
                <a:ea typeface="Meiryo UI" panose="020B0604030504040204" pitchFamily="50" charset="-128"/>
              </a:rPr>
              <a:t>（病院</a:t>
            </a:r>
            <a:r>
              <a:rPr lang="en-US" altLang="ja-JP" sz="800" dirty="0">
                <a:latin typeface="Meiryo UI" panose="020B0604030504040204" pitchFamily="50" charset="-128"/>
                <a:ea typeface="Meiryo UI" panose="020B0604030504040204" pitchFamily="50" charset="-128"/>
              </a:rPr>
              <a:t>341</a:t>
            </a:r>
            <a:r>
              <a:rPr lang="ja-JP" altLang="en-US" sz="800" dirty="0" err="1">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診療所</a:t>
            </a:r>
            <a:r>
              <a:rPr lang="en-US" altLang="ja-JP" sz="800" dirty="0">
                <a:latin typeface="Meiryo UI" panose="020B0604030504040204" pitchFamily="50" charset="-128"/>
                <a:ea typeface="Meiryo UI" panose="020B0604030504040204" pitchFamily="50" charset="-128"/>
              </a:rPr>
              <a:t>2,309</a:t>
            </a:r>
            <a:r>
              <a:rPr lang="ja-JP" altLang="en-US" sz="800" dirty="0">
                <a:latin typeface="Meiryo UI" panose="020B0604030504040204" pitchFamily="50" charset="-128"/>
                <a:ea typeface="Meiryo UI" panose="020B0604030504040204" pitchFamily="50" charset="-128"/>
              </a:rPr>
              <a:t>）</a:t>
            </a:r>
          </a:p>
          <a:p>
            <a:pPr lvl="0">
              <a:lnSpc>
                <a:spcPts val="1300"/>
              </a:lnSpc>
            </a:pPr>
            <a:r>
              <a:rPr lang="ja-JP" altLang="en-US" sz="1100" dirty="0">
                <a:latin typeface="Meiryo UI" panose="020B0604030504040204" pitchFamily="50" charset="-128"/>
                <a:ea typeface="Meiryo UI" panose="020B0604030504040204" pitchFamily="50" charset="-128"/>
              </a:rPr>
              <a:t>●日曜・祝日開設医療機関数</a:t>
            </a:r>
            <a:r>
              <a:rPr lang="en-US" altLang="ja-JP" sz="700" dirty="0">
                <a:latin typeface="Meiryo UI" panose="020B0604030504040204" pitchFamily="50" charset="-128"/>
                <a:ea typeface="Meiryo UI" panose="020B0604030504040204" pitchFamily="50" charset="-128"/>
              </a:rPr>
              <a:t>(R4.7.10)</a:t>
            </a:r>
          </a:p>
          <a:p>
            <a:pPr lvl="0">
              <a:lnSpc>
                <a:spcPts val="1300"/>
              </a:lnSpc>
            </a:pP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184</a:t>
            </a:r>
            <a:r>
              <a:rPr lang="ja-JP" altLang="en-US" sz="1100" dirty="0">
                <a:latin typeface="Meiryo UI" panose="020B0604030504040204" pitchFamily="50" charset="-128"/>
                <a:ea typeface="Meiryo UI" panose="020B0604030504040204" pitchFamily="50" charset="-128"/>
              </a:rPr>
              <a:t>施設（</a:t>
            </a:r>
            <a:r>
              <a:rPr lang="en-US" altLang="ja-JP" sz="1100" dirty="0">
                <a:latin typeface="Meiryo UI" panose="020B0604030504040204" pitchFamily="50" charset="-128"/>
                <a:ea typeface="Meiryo UI" panose="020B0604030504040204" pitchFamily="50" charset="-128"/>
              </a:rPr>
              <a:t>6/14</a:t>
            </a:r>
            <a:r>
              <a:rPr lang="ja-JP" altLang="en-US" sz="1100" dirty="0">
                <a:latin typeface="Meiryo UI" panose="020B0604030504040204" pitchFamily="50" charset="-128"/>
                <a:ea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rPr>
              <a:t>87</a:t>
            </a:r>
            <a:r>
              <a:rPr lang="ja-JP" altLang="en-US" sz="1100"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（病院</a:t>
            </a:r>
            <a:r>
              <a:rPr lang="en-US" altLang="ja-JP" sz="800" dirty="0">
                <a:latin typeface="Meiryo UI" panose="020B0604030504040204" pitchFamily="50" charset="-128"/>
                <a:ea typeface="Meiryo UI" panose="020B0604030504040204" pitchFamily="50" charset="-128"/>
              </a:rPr>
              <a:t>44</a:t>
            </a:r>
            <a:r>
              <a:rPr lang="ja-JP" altLang="en-US" sz="800" dirty="0">
                <a:latin typeface="Meiryo UI" panose="020B0604030504040204" pitchFamily="50" charset="-128"/>
                <a:ea typeface="Meiryo UI" panose="020B0604030504040204" pitchFamily="50" charset="-128"/>
              </a:rPr>
              <a:t>施設、診療所</a:t>
            </a:r>
            <a:r>
              <a:rPr lang="en-US" altLang="ja-JP" sz="800" dirty="0">
                <a:latin typeface="Meiryo UI" panose="020B0604030504040204" pitchFamily="50" charset="-128"/>
                <a:ea typeface="Meiryo UI" panose="020B0604030504040204" pitchFamily="50" charset="-128"/>
              </a:rPr>
              <a:t>140</a:t>
            </a:r>
            <a:r>
              <a:rPr lang="ja-JP" altLang="en-US" sz="800" dirty="0">
                <a:latin typeface="Meiryo UI" panose="020B0604030504040204" pitchFamily="50" charset="-128"/>
                <a:ea typeface="Meiryo UI" panose="020B0604030504040204" pitchFamily="50" charset="-128"/>
              </a:rPr>
              <a:t>施設）</a:t>
            </a:r>
            <a:endParaRPr lang="ja-JP" altLang="en-US" sz="900" dirty="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7886015" y="1441806"/>
            <a:ext cx="4208887" cy="553998"/>
          </a:xfrm>
          <a:prstGeom prst="rect">
            <a:avLst/>
          </a:prstGeom>
          <a:solidFill>
            <a:schemeClr val="accent1">
              <a:lumMod val="20000"/>
              <a:lumOff val="80000"/>
            </a:schemeClr>
          </a:solidFill>
          <a:ln>
            <a:noFill/>
          </a:ln>
        </p:spPr>
        <p:txBody>
          <a:bodyPr wrap="square" rtlCol="0">
            <a:spAutoFit/>
          </a:bodyPr>
          <a:lstStyle/>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7862969" y="1467233"/>
            <a:ext cx="4389551" cy="553998"/>
          </a:xfrm>
          <a:prstGeom prst="rect">
            <a:avLst/>
          </a:prstGeom>
          <a:noFill/>
          <a:ln>
            <a:noFill/>
          </a:ln>
        </p:spPr>
        <p:txBody>
          <a:bodyPr wrap="square" rtlCol="0">
            <a:spAutoFit/>
          </a:bodyPr>
          <a:lstStyle/>
          <a:p>
            <a:pPr lvl="0">
              <a:lnSpc>
                <a:spcPts val="1200"/>
              </a:lnSpc>
            </a:pPr>
            <a:r>
              <a:rPr lang="ja-JP" altLang="en-US" sz="1100" dirty="0">
                <a:latin typeface="Meiryo UI" panose="020B0604030504040204" pitchFamily="50" charset="-128"/>
                <a:ea typeface="Meiryo UI" panose="020B0604030504040204" pitchFamily="50" charset="-128"/>
              </a:rPr>
              <a:t>●業務重点化の継続</a:t>
            </a:r>
            <a:endParaRPr lang="en-US" altLang="ja-JP" sz="1100" dirty="0">
              <a:latin typeface="Meiryo UI" panose="020B0604030504040204" pitchFamily="50" charset="-128"/>
              <a:ea typeface="Meiryo UI" panose="020B0604030504040204" pitchFamily="50" charset="-128"/>
            </a:endParaRPr>
          </a:p>
          <a:p>
            <a:pPr lvl="0">
              <a:lnSpc>
                <a:spcPts val="1200"/>
              </a:lnSpc>
            </a:pPr>
            <a:r>
              <a:rPr lang="ja-JP" altLang="en-US" sz="1100" dirty="0">
                <a:latin typeface="Meiryo UI" panose="020B0604030504040204" pitchFamily="50" charset="-128"/>
                <a:ea typeface="Meiryo UI" panose="020B0604030504040204" pitchFamily="50" charset="-128"/>
              </a:rPr>
              <a:t>●医療機関による</a:t>
            </a:r>
            <a:r>
              <a:rPr lang="en-US" altLang="ja-JP" sz="1100" dirty="0">
                <a:latin typeface="Meiryo UI" panose="020B0604030504040204" pitchFamily="50" charset="-128"/>
                <a:ea typeface="Meiryo UI" panose="020B0604030504040204" pitchFamily="50" charset="-128"/>
              </a:rPr>
              <a:t>HER-SYS</a:t>
            </a:r>
            <a:r>
              <a:rPr lang="ja-JP" altLang="en-US" sz="1100" dirty="0">
                <a:latin typeface="Meiryo UI" panose="020B0604030504040204" pitchFamily="50" charset="-128"/>
                <a:ea typeface="Meiryo UI" panose="020B0604030504040204" pitchFamily="50" charset="-128"/>
              </a:rPr>
              <a:t>入力の促進</a:t>
            </a:r>
            <a:endParaRPr lang="en-US" altLang="ja-JP" sz="1100" dirty="0">
              <a:latin typeface="Meiryo UI" panose="020B0604030504040204" pitchFamily="50" charset="-128"/>
              <a:ea typeface="Meiryo UI" panose="020B0604030504040204" pitchFamily="50" charset="-128"/>
            </a:endParaRPr>
          </a:p>
          <a:p>
            <a:pPr lvl="0">
              <a:lnSpc>
                <a:spcPts val="1200"/>
              </a:lnSpc>
            </a:pPr>
            <a:r>
              <a:rPr lang="ja-JP" altLang="en-US" sz="1100" dirty="0">
                <a:latin typeface="Meiryo UI" panose="020B0604030504040204" pitchFamily="50" charset="-128"/>
                <a:ea typeface="Meiryo UI" panose="020B0604030504040204" pitchFamily="50" charset="-128"/>
              </a:rPr>
              <a:t>●事務処理センター</a:t>
            </a:r>
            <a:r>
              <a:rPr lang="ja-JP" altLang="en-US" sz="1100" dirty="0" smtClean="0">
                <a:latin typeface="Meiryo UI" panose="020B0604030504040204" pitchFamily="50" charset="-128"/>
                <a:ea typeface="Meiryo UI" panose="020B0604030504040204" pitchFamily="50" charset="-128"/>
              </a:rPr>
              <a:t>設置</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配食</a:t>
            </a:r>
            <a:r>
              <a:rPr lang="ja-JP" altLang="en-US" sz="1100" dirty="0">
                <a:latin typeface="Meiryo UI" panose="020B0604030504040204" pitchFamily="50" charset="-128"/>
                <a:ea typeface="Meiryo UI" panose="020B0604030504040204" pitchFamily="50" charset="-128"/>
              </a:rPr>
              <a:t>・パルスセンターでの手続き</a:t>
            </a:r>
            <a:r>
              <a:rPr lang="ja-JP" altLang="en-US" sz="1100" dirty="0" smtClean="0">
                <a:latin typeface="Meiryo UI" panose="020B0604030504040204" pitchFamily="50" charset="-128"/>
                <a:ea typeface="Meiryo UI" panose="020B0604030504040204" pitchFamily="50" charset="-128"/>
              </a:rPr>
              <a:t>ワンストップ化等</a:t>
            </a:r>
            <a:r>
              <a:rPr lang="ja-JP" altLang="en-US" sz="1100" dirty="0">
                <a:latin typeface="Meiryo UI" panose="020B0604030504040204" pitchFamily="50" charset="-128"/>
                <a:ea typeface="Meiryo UI" panose="020B0604030504040204" pitchFamily="50" charset="-128"/>
              </a:rPr>
              <a:t>　</a:t>
            </a:r>
            <a:endParaRPr lang="ja-JP" altLang="en-US" sz="1050"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545300" y="2029489"/>
            <a:ext cx="960138" cy="1477328"/>
          </a:xfrm>
          <a:prstGeom prst="rect">
            <a:avLst/>
          </a:prstGeom>
          <a:solidFill>
            <a:schemeClr val="accent1">
              <a:lumMod val="20000"/>
              <a:lumOff val="80000"/>
            </a:schemeClr>
          </a:solidFill>
          <a:ln>
            <a:noFill/>
          </a:ln>
        </p:spPr>
        <p:txBody>
          <a:bodyPr wrap="square" rtlCol="0">
            <a:spAutoFit/>
          </a:bodyPr>
          <a:lstStyle/>
          <a:p>
            <a:pPr algn="ctr">
              <a:lnSpc>
                <a:spcPts val="1200"/>
              </a:lnSpc>
            </a:pPr>
            <a:endParaRPr lang="en-US" altLang="ja-JP" sz="1200" b="1" dirty="0">
              <a:latin typeface="Meiryo UI" panose="020B0604030504040204" pitchFamily="50" charset="-128"/>
              <a:ea typeface="Meiryo UI" panose="020B0604030504040204" pitchFamily="50" charset="-128"/>
            </a:endParaRPr>
          </a:p>
          <a:p>
            <a:pPr algn="ctr">
              <a:lnSpc>
                <a:spcPts val="1200"/>
              </a:lnSpc>
            </a:pPr>
            <a:endParaRPr lang="en-US" altLang="ja-JP" sz="1200" b="1" dirty="0">
              <a:latin typeface="Meiryo UI" panose="020B0604030504040204" pitchFamily="50" charset="-128"/>
              <a:ea typeface="Meiryo UI" panose="020B0604030504040204" pitchFamily="50" charset="-128"/>
            </a:endParaRPr>
          </a:p>
          <a:p>
            <a:pPr algn="ctr">
              <a:lnSpc>
                <a:spcPts val="1200"/>
              </a:lnSpc>
            </a:pPr>
            <a:endParaRPr lang="en-US" altLang="ja-JP" sz="1200" b="1" dirty="0">
              <a:latin typeface="Meiryo UI" panose="020B0604030504040204" pitchFamily="50" charset="-128"/>
              <a:ea typeface="Meiryo UI" panose="020B0604030504040204" pitchFamily="50" charset="-128"/>
            </a:endParaRPr>
          </a:p>
          <a:p>
            <a:pPr algn="ctr">
              <a:lnSpc>
                <a:spcPts val="1200"/>
              </a:lnSpc>
            </a:pPr>
            <a:endParaRPr lang="en-US" altLang="ja-JP" sz="1200" b="1" dirty="0">
              <a:latin typeface="Meiryo UI" panose="020B0604030504040204" pitchFamily="50" charset="-128"/>
              <a:ea typeface="Meiryo UI" panose="020B0604030504040204" pitchFamily="50" charset="-128"/>
            </a:endParaRPr>
          </a:p>
          <a:p>
            <a:pPr algn="ctr">
              <a:lnSpc>
                <a:spcPts val="1200"/>
              </a:lnSpc>
            </a:pPr>
            <a:endParaRPr lang="en-US" altLang="ja-JP" sz="1200" b="1" dirty="0">
              <a:latin typeface="Meiryo UI" panose="020B0604030504040204" pitchFamily="50" charset="-128"/>
              <a:ea typeface="Meiryo UI" panose="020B0604030504040204" pitchFamily="50" charset="-128"/>
            </a:endParaRPr>
          </a:p>
          <a:p>
            <a:pPr algn="ctr">
              <a:lnSpc>
                <a:spcPts val="1200"/>
              </a:lnSpc>
            </a:pPr>
            <a:endParaRPr lang="en-US" altLang="ja-JP" sz="1200" b="1" dirty="0">
              <a:latin typeface="Meiryo UI" panose="020B0604030504040204" pitchFamily="50" charset="-128"/>
              <a:ea typeface="Meiryo UI" panose="020B0604030504040204" pitchFamily="50" charset="-128"/>
            </a:endParaRPr>
          </a:p>
          <a:p>
            <a:pPr algn="ctr">
              <a:lnSpc>
                <a:spcPts val="1200"/>
              </a:lnSpc>
            </a:pPr>
            <a:endParaRPr lang="en-US" altLang="ja-JP" sz="1200" b="1" dirty="0">
              <a:latin typeface="Meiryo UI" panose="020B0604030504040204" pitchFamily="50" charset="-128"/>
              <a:ea typeface="Meiryo UI" panose="020B0604030504040204" pitchFamily="50" charset="-128"/>
            </a:endParaRPr>
          </a:p>
          <a:p>
            <a:pPr algn="ctr">
              <a:lnSpc>
                <a:spcPts val="1200"/>
              </a:lnSpc>
            </a:pPr>
            <a:endParaRPr lang="en-US" altLang="ja-JP" sz="1200" b="1" dirty="0">
              <a:latin typeface="Meiryo UI" panose="020B0604030504040204" pitchFamily="50" charset="-128"/>
              <a:ea typeface="Meiryo UI" panose="020B0604030504040204" pitchFamily="50" charset="-128"/>
            </a:endParaRPr>
          </a:p>
          <a:p>
            <a:pPr algn="ctr">
              <a:lnSpc>
                <a:spcPts val="1200"/>
              </a:lnSpc>
            </a:pPr>
            <a:endParaRPr lang="en-US" altLang="ja-JP" sz="1200" b="1" dirty="0">
              <a:latin typeface="Meiryo UI" panose="020B0604030504040204" pitchFamily="50" charset="-128"/>
              <a:ea typeface="Meiryo UI" panose="020B0604030504040204" pitchFamily="50" charset="-128"/>
            </a:endParaRPr>
          </a:p>
        </p:txBody>
      </p:sp>
      <p:sp>
        <p:nvSpPr>
          <p:cNvPr id="48" name="テキスト ボックス 47"/>
          <p:cNvSpPr txBox="1"/>
          <p:nvPr/>
        </p:nvSpPr>
        <p:spPr>
          <a:xfrm>
            <a:off x="1581189" y="2031668"/>
            <a:ext cx="6262043" cy="1477328"/>
          </a:xfrm>
          <a:prstGeom prst="rect">
            <a:avLst/>
          </a:prstGeom>
          <a:solidFill>
            <a:schemeClr val="accent1">
              <a:lumMod val="20000"/>
              <a:lumOff val="80000"/>
            </a:schemeClr>
          </a:solidFill>
          <a:ln>
            <a:noFill/>
          </a:ln>
        </p:spPr>
        <p:txBody>
          <a:bodyPr wrap="square" rtlCol="0">
            <a:spAutoFit/>
          </a:bodyPr>
          <a:lstStyle/>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641440" y="2374652"/>
            <a:ext cx="1154279" cy="646331"/>
          </a:xfrm>
          <a:prstGeom prst="rect">
            <a:avLst/>
          </a:prstGeom>
          <a:noFill/>
          <a:ln>
            <a:noFill/>
          </a:ln>
        </p:spPr>
        <p:txBody>
          <a:bodyPr wrap="square" rtlCol="0">
            <a:spAutoFit/>
          </a:bodyPr>
          <a:lstStyle/>
          <a:p>
            <a:r>
              <a:rPr lang="ja-JP" altLang="en-US" sz="1200" dirty="0">
                <a:latin typeface="Meiryo UI" panose="020B0604030504040204" pitchFamily="50" charset="-128"/>
                <a:ea typeface="Meiryo UI" panose="020B0604030504040204" pitchFamily="50" charset="-128"/>
              </a:rPr>
              <a:t>病床確保</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医療機関</a:t>
            </a:r>
          </a:p>
          <a:p>
            <a:r>
              <a:rPr lang="ja-JP" altLang="en-US" sz="1200" dirty="0" err="1">
                <a:latin typeface="Meiryo UI" panose="020B0604030504040204" pitchFamily="50" charset="-128"/>
                <a:ea typeface="Meiryo UI" panose="020B0604030504040204" pitchFamily="50" charset="-128"/>
              </a:rPr>
              <a:t>での</a:t>
            </a:r>
            <a:r>
              <a:rPr lang="ja-JP" altLang="en-US" sz="1200" dirty="0">
                <a:latin typeface="Meiryo UI" panose="020B0604030504040204" pitchFamily="50" charset="-128"/>
                <a:ea typeface="Meiryo UI" panose="020B0604030504040204" pitchFamily="50" charset="-128"/>
              </a:rPr>
              <a:t>備え</a:t>
            </a:r>
          </a:p>
        </p:txBody>
      </p:sp>
      <p:sp>
        <p:nvSpPr>
          <p:cNvPr id="50" name="テキスト ボックス 49"/>
          <p:cNvSpPr txBox="1"/>
          <p:nvPr/>
        </p:nvSpPr>
        <p:spPr>
          <a:xfrm>
            <a:off x="1657840" y="2040815"/>
            <a:ext cx="6040652" cy="1446550"/>
          </a:xfrm>
          <a:prstGeom prst="rect">
            <a:avLst/>
          </a:prstGeom>
          <a:noFill/>
          <a:ln>
            <a:noFill/>
          </a:ln>
        </p:spPr>
        <p:txBody>
          <a:bodyPr wrap="square" rtlCol="0">
            <a:spAutoFit/>
          </a:bodyPr>
          <a:lstStyle/>
          <a:p>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患者受入医療機関</a:t>
            </a:r>
            <a:r>
              <a:rPr lang="en-US" altLang="ja-JP" sz="1100" b="1" dirty="0">
                <a:latin typeface="Meiryo UI" panose="020B0604030504040204" pitchFamily="50" charset="-128"/>
                <a:ea typeface="Meiryo UI" panose="020B0604030504040204" pitchFamily="50" charset="-128"/>
              </a:rPr>
              <a:t>】</a:t>
            </a: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軽症中等症病床「緊急避難的確保病床」の確保を要請（</a:t>
            </a:r>
            <a:r>
              <a:rPr lang="en-US" altLang="ja-JP" sz="1100" dirty="0">
                <a:latin typeface="Meiryo UI" panose="020B0604030504040204" pitchFamily="50" charset="-128"/>
                <a:ea typeface="Meiryo UI" panose="020B0604030504040204" pitchFamily="50" charset="-128"/>
              </a:rPr>
              <a:t>1,500</a:t>
            </a:r>
            <a:r>
              <a:rPr lang="ja-JP" altLang="en-US" sz="1100" dirty="0">
                <a:latin typeface="Meiryo UI" panose="020B0604030504040204" pitchFamily="50" charset="-128"/>
                <a:ea typeface="Meiryo UI" panose="020B0604030504040204" pitchFamily="50" charset="-128"/>
              </a:rPr>
              <a:t>床程度を目標）</a:t>
            </a:r>
          </a:p>
          <a:p>
            <a:r>
              <a:rPr lang="ja-JP" altLang="en-US" sz="1100" dirty="0">
                <a:latin typeface="Meiryo UI" panose="020B0604030504040204" pitchFamily="50" charset="-128"/>
                <a:ea typeface="Meiryo UI" panose="020B0604030504040204" pitchFamily="50" charset="-128"/>
              </a:rPr>
              <a:t>○「高齢者リハビリ・ケア（専門職配置）病床」の確保を要請</a:t>
            </a:r>
          </a:p>
          <a:p>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確保病床を有しない病院</a:t>
            </a:r>
            <a:r>
              <a:rPr lang="en-US" altLang="ja-JP" sz="1100" b="1" dirty="0">
                <a:latin typeface="Meiryo UI" panose="020B0604030504040204" pitchFamily="50" charset="-128"/>
                <a:ea typeface="Meiryo UI" panose="020B0604030504040204" pitchFamily="50" charset="-128"/>
              </a:rPr>
              <a:t>】</a:t>
            </a: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自院での治療継続の働きかけと地域の感染対策ネットワークの強化推進</a:t>
            </a:r>
          </a:p>
          <a:p>
            <a:r>
              <a:rPr lang="ja-JP" altLang="en-US" sz="1100" dirty="0">
                <a:latin typeface="Meiryo UI" panose="020B0604030504040204" pitchFamily="50" charset="-128"/>
                <a:ea typeface="Meiryo UI" panose="020B0604030504040204" pitchFamily="50" charset="-128"/>
              </a:rPr>
              <a:t>○感染制御や治療等にかかる対応確認・自主訓練の実施を依頼</a:t>
            </a:r>
            <a:endParaRPr lang="en-US" altLang="ja-JP" sz="1100" dirty="0">
              <a:latin typeface="Meiryo UI" panose="020B0604030504040204" pitchFamily="50" charset="-128"/>
              <a:ea typeface="Meiryo UI" panose="020B0604030504040204" pitchFamily="50" charset="-128"/>
            </a:endParaRPr>
          </a:p>
          <a:p>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共通</a:t>
            </a:r>
            <a:r>
              <a:rPr lang="en-US" altLang="ja-JP" sz="1100" b="1" dirty="0">
                <a:latin typeface="Meiryo UI" panose="020B0604030504040204" pitchFamily="50" charset="-128"/>
                <a:ea typeface="Meiryo UI" panose="020B0604030504040204" pitchFamily="50" charset="-128"/>
              </a:rPr>
              <a:t>】</a:t>
            </a: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自院患者コロナ陽性病床の備えについて依頼</a:t>
            </a:r>
          </a:p>
        </p:txBody>
      </p:sp>
      <p:sp>
        <p:nvSpPr>
          <p:cNvPr id="55" name="テキスト ボックス 54"/>
          <p:cNvSpPr txBox="1"/>
          <p:nvPr/>
        </p:nvSpPr>
        <p:spPr>
          <a:xfrm>
            <a:off x="7884641" y="2040957"/>
            <a:ext cx="4199531" cy="1477328"/>
          </a:xfrm>
          <a:prstGeom prst="rect">
            <a:avLst/>
          </a:prstGeom>
          <a:solidFill>
            <a:schemeClr val="accent1">
              <a:lumMod val="20000"/>
              <a:lumOff val="80000"/>
            </a:schemeClr>
          </a:solidFill>
          <a:ln>
            <a:noFill/>
          </a:ln>
        </p:spPr>
        <p:txBody>
          <a:bodyPr wrap="square" rtlCol="0">
            <a:spAutoFit/>
          </a:bodyPr>
          <a:lstStyle/>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7895734" y="2097576"/>
            <a:ext cx="4159138" cy="1277273"/>
          </a:xfrm>
          <a:prstGeom prst="rect">
            <a:avLst/>
          </a:prstGeom>
          <a:noFill/>
          <a:ln>
            <a:noFill/>
          </a:ln>
        </p:spPr>
        <p:txBody>
          <a:bodyPr wrap="square" rtlCol="0">
            <a:spAutoFit/>
          </a:bodyPr>
          <a:lstStyle/>
          <a:p>
            <a:pPr lvl="0"/>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患者受入医療機関</a:t>
            </a:r>
            <a:r>
              <a:rPr lang="en-US" altLang="ja-JP" sz="1100" b="1"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R4.7.6</a:t>
            </a:r>
            <a:r>
              <a:rPr lang="ja-JP" altLang="en-US" sz="700" dirty="0">
                <a:latin typeface="Meiryo UI" panose="020B0604030504040204" pitchFamily="50" charset="-128"/>
                <a:ea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●軽症中等症確保病床数</a:t>
            </a:r>
            <a:r>
              <a:rPr lang="ja-JP" altLang="en-US" sz="700" dirty="0">
                <a:latin typeface="Meiryo UI" panose="020B0604030504040204" pitchFamily="50" charset="-128"/>
                <a:ea typeface="Meiryo UI" panose="020B0604030504040204" pitchFamily="50" charset="-128"/>
              </a:rPr>
              <a:t>（見込み含む）</a:t>
            </a:r>
            <a:r>
              <a:rPr lang="en-US" altLang="ja-JP" sz="1100" dirty="0">
                <a:latin typeface="Meiryo UI" panose="020B0604030504040204" pitchFamily="50" charset="-128"/>
                <a:ea typeface="Meiryo UI" panose="020B0604030504040204" pitchFamily="50" charset="-128"/>
              </a:rPr>
              <a:t>4,065</a:t>
            </a:r>
            <a:r>
              <a:rPr lang="ja-JP" altLang="en-US" sz="1100" dirty="0">
                <a:latin typeface="Meiryo UI" panose="020B0604030504040204" pitchFamily="50" charset="-128"/>
                <a:ea typeface="Meiryo UI" panose="020B0604030504040204" pitchFamily="50" charset="-128"/>
              </a:rPr>
              <a:t>床</a:t>
            </a:r>
          </a:p>
          <a:p>
            <a:pPr lvl="0"/>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5/27</a:t>
            </a:r>
            <a:r>
              <a:rPr lang="ja-JP" altLang="en-US" sz="1100" dirty="0">
                <a:latin typeface="Meiryo UI" panose="020B0604030504040204" pitchFamily="50" charset="-128"/>
                <a:ea typeface="Meiryo UI" panose="020B0604030504040204" pitchFamily="50" charset="-128"/>
              </a:rPr>
              <a:t>要請前から＋</a:t>
            </a:r>
            <a:r>
              <a:rPr lang="en-US" altLang="ja-JP" sz="1100" dirty="0">
                <a:latin typeface="Meiryo UI" panose="020B0604030504040204" pitchFamily="50" charset="-128"/>
                <a:ea typeface="Meiryo UI" panose="020B0604030504040204" pitchFamily="50" charset="-128"/>
              </a:rPr>
              <a:t>669</a:t>
            </a:r>
            <a:r>
              <a:rPr lang="ja-JP" altLang="en-US" sz="1100" dirty="0">
                <a:latin typeface="Meiryo UI" panose="020B0604030504040204" pitchFamily="50" charset="-128"/>
                <a:ea typeface="Meiryo UI" panose="020B0604030504040204" pitchFamily="50" charset="-128"/>
              </a:rPr>
              <a:t>床） </a:t>
            </a:r>
          </a:p>
          <a:p>
            <a:pPr lvl="0"/>
            <a:r>
              <a:rPr lang="ja-JP" altLang="en-US" sz="1100" dirty="0">
                <a:latin typeface="Meiryo UI" panose="020B0604030504040204" pitchFamily="50" charset="-128"/>
                <a:ea typeface="Meiryo UI" panose="020B0604030504040204" pitchFamily="50" charset="-128"/>
              </a:rPr>
              <a:t>●高齢者リハビリ・ケア病床（見込み含む）　</a:t>
            </a:r>
            <a:r>
              <a:rPr lang="en-US" altLang="ja-JP" sz="1100" dirty="0">
                <a:latin typeface="Meiryo UI" panose="020B0604030504040204" pitchFamily="50" charset="-128"/>
                <a:ea typeface="Meiryo UI" panose="020B0604030504040204" pitchFamily="50" charset="-128"/>
              </a:rPr>
              <a:t>779</a:t>
            </a:r>
            <a:r>
              <a:rPr lang="ja-JP" altLang="en-US" sz="1100" dirty="0">
                <a:latin typeface="Meiryo UI" panose="020B0604030504040204" pitchFamily="50" charset="-128"/>
                <a:ea typeface="Meiryo UI" panose="020B0604030504040204" pitchFamily="50" charset="-128"/>
              </a:rPr>
              <a:t>床</a:t>
            </a:r>
          </a:p>
          <a:p>
            <a:pPr lvl="0"/>
            <a:r>
              <a:rPr lang="ja-JP" altLang="en-US" sz="1100" dirty="0">
                <a:latin typeface="Meiryo UI" panose="020B0604030504040204" pitchFamily="50" charset="-128"/>
                <a:ea typeface="Meiryo UI" panose="020B0604030504040204" pitchFamily="50" charset="-128"/>
              </a:rPr>
              <a:t>　（軽症中等症病床</a:t>
            </a:r>
            <a:r>
              <a:rPr lang="en-US" altLang="ja-JP" sz="1100" dirty="0">
                <a:latin typeface="Meiryo UI" panose="020B0604030504040204" pitchFamily="50" charset="-128"/>
                <a:ea typeface="Meiryo UI" panose="020B0604030504040204" pitchFamily="50" charset="-128"/>
              </a:rPr>
              <a:t>4,065</a:t>
            </a:r>
            <a:r>
              <a:rPr lang="ja-JP" altLang="en-US" sz="1100" dirty="0">
                <a:latin typeface="Meiryo UI" panose="020B0604030504040204" pitchFamily="50" charset="-128"/>
                <a:ea typeface="Meiryo UI" panose="020B0604030504040204" pitchFamily="50" charset="-128"/>
              </a:rPr>
              <a:t>床の内数）</a:t>
            </a:r>
            <a:endParaRPr lang="en-US" altLang="ja-JP" sz="1100" b="1" dirty="0">
              <a:latin typeface="Meiryo UI" panose="020B0604030504040204" pitchFamily="50" charset="-128"/>
              <a:ea typeface="Meiryo UI" panose="020B0604030504040204" pitchFamily="50" charset="-128"/>
            </a:endParaRPr>
          </a:p>
          <a:p>
            <a:pPr lvl="0"/>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確保病床を有しない病院</a:t>
            </a:r>
            <a:r>
              <a:rPr lang="en-US" altLang="ja-JP" sz="1100" b="1" dirty="0">
                <a:latin typeface="Meiryo UI" panose="020B0604030504040204" pitchFamily="50" charset="-128"/>
                <a:ea typeface="Meiryo UI" panose="020B0604030504040204" pitchFamily="50" charset="-128"/>
              </a:rPr>
              <a:t>】</a:t>
            </a:r>
          </a:p>
          <a:p>
            <a:pPr lvl="0"/>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保健所圏域ごとに感染対策支援体制構築に向け取組中</a:t>
            </a:r>
          </a:p>
        </p:txBody>
      </p:sp>
      <p:sp>
        <p:nvSpPr>
          <p:cNvPr id="24" name="テキスト ボックス 23"/>
          <p:cNvSpPr txBox="1"/>
          <p:nvPr/>
        </p:nvSpPr>
        <p:spPr>
          <a:xfrm>
            <a:off x="11199150" y="2742027"/>
            <a:ext cx="1144312" cy="261610"/>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詳細は</a:t>
            </a:r>
            <a:r>
              <a:rPr kumimoji="1" lang="en-US" altLang="ja-JP" sz="1100" dirty="0">
                <a:latin typeface="Meiryo UI" panose="020B0604030504040204" pitchFamily="50" charset="-128"/>
                <a:ea typeface="Meiryo UI" panose="020B0604030504040204" pitchFamily="50" charset="-128"/>
              </a:rPr>
              <a:t>P</a:t>
            </a:r>
            <a:r>
              <a:rPr lang="ja-JP" altLang="en-US" sz="1100" dirty="0">
                <a:latin typeface="Meiryo UI" panose="020B0604030504040204" pitchFamily="50" charset="-128"/>
                <a:ea typeface="Meiryo UI" panose="020B0604030504040204" pitchFamily="50" charset="-128"/>
              </a:rPr>
              <a:t>５</a:t>
            </a:r>
            <a:endParaRPr kumimoji="1" lang="ja-JP" altLang="en-US" sz="1100" dirty="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519155" y="3533558"/>
            <a:ext cx="999162" cy="1938992"/>
          </a:xfrm>
          <a:prstGeom prst="rect">
            <a:avLst/>
          </a:prstGeom>
          <a:solidFill>
            <a:schemeClr val="accent1">
              <a:lumMod val="20000"/>
              <a:lumOff val="80000"/>
            </a:schemeClr>
          </a:solidFill>
          <a:ln>
            <a:noFill/>
          </a:ln>
        </p:spPr>
        <p:txBody>
          <a:bodyPr wrap="square" rtlCol="0">
            <a:spAutoFit/>
          </a:bodyPr>
          <a:lstStyle/>
          <a:p>
            <a:pPr algn="ctr">
              <a:lnSpc>
                <a:spcPts val="1200"/>
              </a:lnSpc>
            </a:pPr>
            <a:endParaRPr lang="en-US" altLang="ja-JP" sz="1100" b="1" dirty="0">
              <a:latin typeface="Meiryo UI" panose="020B0604030504040204" pitchFamily="50" charset="-128"/>
              <a:ea typeface="Meiryo UI" panose="020B0604030504040204" pitchFamily="50" charset="-128"/>
            </a:endParaRPr>
          </a:p>
          <a:p>
            <a:pPr algn="ctr">
              <a:lnSpc>
                <a:spcPts val="1200"/>
              </a:lnSpc>
            </a:pPr>
            <a:endParaRPr lang="en-US" altLang="ja-JP" sz="1100" b="1" dirty="0">
              <a:latin typeface="Meiryo UI" panose="020B0604030504040204" pitchFamily="50" charset="-128"/>
              <a:ea typeface="Meiryo UI" panose="020B0604030504040204" pitchFamily="50" charset="-128"/>
            </a:endParaRPr>
          </a:p>
          <a:p>
            <a:pPr algn="ctr">
              <a:lnSpc>
                <a:spcPts val="1200"/>
              </a:lnSpc>
            </a:pPr>
            <a:endParaRPr lang="en-US" altLang="ja-JP" sz="1100" b="1" dirty="0">
              <a:latin typeface="Meiryo UI" panose="020B0604030504040204" pitchFamily="50" charset="-128"/>
              <a:ea typeface="Meiryo UI" panose="020B0604030504040204" pitchFamily="50" charset="-128"/>
            </a:endParaRPr>
          </a:p>
          <a:p>
            <a:pPr algn="ctr">
              <a:lnSpc>
                <a:spcPts val="1200"/>
              </a:lnSpc>
            </a:pPr>
            <a:endParaRPr lang="en-US" altLang="ja-JP" sz="1100" b="1" dirty="0">
              <a:latin typeface="Meiryo UI" panose="020B0604030504040204" pitchFamily="50" charset="-128"/>
              <a:ea typeface="Meiryo UI" panose="020B0604030504040204" pitchFamily="50" charset="-128"/>
            </a:endParaRPr>
          </a:p>
          <a:p>
            <a:pPr algn="ctr">
              <a:lnSpc>
                <a:spcPts val="1200"/>
              </a:lnSpc>
            </a:pPr>
            <a:endParaRPr lang="en-US" altLang="ja-JP" sz="1100" b="1" dirty="0">
              <a:latin typeface="Meiryo UI" panose="020B0604030504040204" pitchFamily="50" charset="-128"/>
              <a:ea typeface="Meiryo UI" panose="020B0604030504040204" pitchFamily="50" charset="-128"/>
            </a:endParaRPr>
          </a:p>
          <a:p>
            <a:pPr algn="ctr">
              <a:lnSpc>
                <a:spcPts val="1200"/>
              </a:lnSpc>
            </a:pPr>
            <a:endParaRPr lang="en-US" altLang="ja-JP" sz="1100" b="1" dirty="0">
              <a:latin typeface="Meiryo UI" panose="020B0604030504040204" pitchFamily="50" charset="-128"/>
              <a:ea typeface="Meiryo UI" panose="020B0604030504040204" pitchFamily="50" charset="-128"/>
            </a:endParaRPr>
          </a:p>
          <a:p>
            <a:pPr algn="ctr">
              <a:lnSpc>
                <a:spcPts val="1200"/>
              </a:lnSpc>
            </a:pPr>
            <a:endParaRPr lang="en-US" altLang="ja-JP" sz="1100" b="1" dirty="0">
              <a:latin typeface="Meiryo UI" panose="020B0604030504040204" pitchFamily="50" charset="-128"/>
              <a:ea typeface="Meiryo UI" panose="020B0604030504040204" pitchFamily="50" charset="-128"/>
            </a:endParaRPr>
          </a:p>
          <a:p>
            <a:pPr algn="ctr">
              <a:lnSpc>
                <a:spcPts val="1200"/>
              </a:lnSpc>
            </a:pPr>
            <a:endParaRPr lang="en-US" altLang="ja-JP" sz="1100" b="1" dirty="0" smtClean="0">
              <a:latin typeface="Meiryo UI" panose="020B0604030504040204" pitchFamily="50" charset="-128"/>
              <a:ea typeface="Meiryo UI" panose="020B0604030504040204" pitchFamily="50" charset="-128"/>
            </a:endParaRPr>
          </a:p>
          <a:p>
            <a:pPr algn="ctr">
              <a:lnSpc>
                <a:spcPts val="1200"/>
              </a:lnSpc>
            </a:pPr>
            <a:endParaRPr lang="en-US" altLang="ja-JP" sz="1100" b="1" dirty="0">
              <a:latin typeface="Meiryo UI" panose="020B0604030504040204" pitchFamily="50" charset="-128"/>
              <a:ea typeface="Meiryo UI" panose="020B0604030504040204" pitchFamily="50" charset="-128"/>
            </a:endParaRPr>
          </a:p>
          <a:p>
            <a:pPr algn="ctr">
              <a:lnSpc>
                <a:spcPts val="1200"/>
              </a:lnSpc>
            </a:pPr>
            <a:endParaRPr lang="en-US" altLang="ja-JP" sz="1100" b="1" dirty="0" smtClean="0">
              <a:latin typeface="Meiryo UI" panose="020B0604030504040204" pitchFamily="50" charset="-128"/>
              <a:ea typeface="Meiryo UI" panose="020B0604030504040204" pitchFamily="50" charset="-128"/>
            </a:endParaRPr>
          </a:p>
          <a:p>
            <a:pPr algn="ctr">
              <a:lnSpc>
                <a:spcPts val="1200"/>
              </a:lnSpc>
            </a:pPr>
            <a:endParaRPr lang="en-US" altLang="ja-JP" sz="1100" b="1" dirty="0">
              <a:latin typeface="Meiryo UI" panose="020B0604030504040204" pitchFamily="50" charset="-128"/>
              <a:ea typeface="Meiryo UI" panose="020B0604030504040204" pitchFamily="50" charset="-128"/>
            </a:endParaRPr>
          </a:p>
          <a:p>
            <a:pPr algn="ctr">
              <a:lnSpc>
                <a:spcPts val="1200"/>
              </a:lnSpc>
            </a:pPr>
            <a:endParaRPr lang="en-US" altLang="ja-JP" sz="1100" b="1" dirty="0">
              <a:latin typeface="Meiryo UI" panose="020B0604030504040204" pitchFamily="50" charset="-128"/>
              <a:ea typeface="Meiryo UI" panose="020B0604030504040204" pitchFamily="50" charset="-128"/>
            </a:endParaRPr>
          </a:p>
        </p:txBody>
      </p:sp>
      <p:sp>
        <p:nvSpPr>
          <p:cNvPr id="62" name="テキスト ボックス 61"/>
          <p:cNvSpPr txBox="1"/>
          <p:nvPr/>
        </p:nvSpPr>
        <p:spPr>
          <a:xfrm>
            <a:off x="1569706" y="3534664"/>
            <a:ext cx="6239075" cy="1938992"/>
          </a:xfrm>
          <a:prstGeom prst="rect">
            <a:avLst/>
          </a:prstGeom>
          <a:solidFill>
            <a:schemeClr val="accent1">
              <a:lumMod val="20000"/>
              <a:lumOff val="80000"/>
            </a:schemeClr>
          </a:solidFill>
          <a:ln>
            <a:noFill/>
          </a:ln>
        </p:spPr>
        <p:txBody>
          <a:bodyPr wrap="square" rtlCol="0">
            <a:spAutoFit/>
          </a:bodyPr>
          <a:lstStyle/>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smtClean="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smtClean="0">
              <a:latin typeface="Meiryo UI" panose="020B0604030504040204" pitchFamily="50" charset="-128"/>
              <a:ea typeface="Meiryo UI" panose="020B0604030504040204" pitchFamily="50" charset="-128"/>
            </a:endParaRPr>
          </a:p>
          <a:p>
            <a:pPr>
              <a:lnSpc>
                <a:spcPts val="1200"/>
              </a:lnSpc>
            </a:pPr>
            <a:endParaRPr lang="en-US" altLang="ja-JP" sz="1100" dirty="0" smtClean="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559253" y="4322355"/>
            <a:ext cx="1154279" cy="461665"/>
          </a:xfrm>
          <a:prstGeom prst="rect">
            <a:avLst/>
          </a:prstGeom>
          <a:noFill/>
          <a:ln>
            <a:noFill/>
          </a:ln>
        </p:spPr>
        <p:txBody>
          <a:bodyPr wrap="square" rtlCol="0">
            <a:spAutoFit/>
          </a:bodyPr>
          <a:lstStyle/>
          <a:p>
            <a:r>
              <a:rPr lang="ja-JP" altLang="en-US" sz="1200" dirty="0">
                <a:latin typeface="Meiryo UI" panose="020B0604030504040204" pitchFamily="50" charset="-128"/>
                <a:ea typeface="Meiryo UI" panose="020B0604030504040204" pitchFamily="50" charset="-128"/>
              </a:rPr>
              <a:t>宿泊・自宅</a:t>
            </a:r>
            <a:endParaRPr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療養体制</a:t>
            </a:r>
          </a:p>
        </p:txBody>
      </p:sp>
      <p:sp>
        <p:nvSpPr>
          <p:cNvPr id="64" name="テキスト ボックス 63"/>
          <p:cNvSpPr txBox="1"/>
          <p:nvPr/>
        </p:nvSpPr>
        <p:spPr>
          <a:xfrm>
            <a:off x="1657840" y="3648520"/>
            <a:ext cx="6666296" cy="1277273"/>
          </a:xfrm>
          <a:prstGeom prst="rect">
            <a:avLst/>
          </a:prstGeom>
          <a:noFill/>
          <a:ln>
            <a:noFill/>
          </a:ln>
        </p:spPr>
        <p:txBody>
          <a:bodyPr wrap="square" rtlCol="0">
            <a:spAutoFit/>
          </a:bodyPr>
          <a:lstStyle/>
          <a:p>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宿泊療養</a:t>
            </a:r>
            <a:r>
              <a:rPr lang="en-US" altLang="ja-JP" sz="1100" b="1" dirty="0">
                <a:latin typeface="Meiryo UI" panose="020B0604030504040204" pitchFamily="50" charset="-128"/>
                <a:ea typeface="Meiryo UI" panose="020B0604030504040204" pitchFamily="50" charset="-128"/>
              </a:rPr>
              <a:t>】</a:t>
            </a: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災害級非常事態に備えた部屋数の充実</a:t>
            </a:r>
          </a:p>
          <a:p>
            <a:r>
              <a:rPr lang="ja-JP" altLang="en-US" sz="1100" dirty="0">
                <a:latin typeface="Meiryo UI" panose="020B0604030504040204" pitchFamily="50" charset="-128"/>
                <a:ea typeface="Meiryo UI" panose="020B0604030504040204" pitchFamily="50" charset="-128"/>
              </a:rPr>
              <a:t>○診療型宿泊施設や臨時医療施設（スマイル、高齢者医療介護臨時センター・</a:t>
            </a:r>
            <a:r>
              <a:rPr lang="ja-JP" altLang="en-US" sz="1100" dirty="0" err="1">
                <a:latin typeface="Meiryo UI" panose="020B0604030504040204" pitchFamily="50" charset="-128"/>
                <a:ea typeface="Meiryo UI" panose="020B0604030504040204" pitchFamily="50" charset="-128"/>
              </a:rPr>
              <a:t>ほ</a:t>
            </a:r>
            <a:r>
              <a:rPr lang="ja-JP" altLang="en-US" sz="1100" dirty="0">
                <a:latin typeface="Meiryo UI" panose="020B0604030504040204" pitchFamily="50" charset="-128"/>
                <a:ea typeface="Meiryo UI" panose="020B0604030504040204" pitchFamily="50" charset="-128"/>
              </a:rPr>
              <a:t>うせんか）の運営</a:t>
            </a:r>
          </a:p>
          <a:p>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自宅療養</a:t>
            </a:r>
            <a:r>
              <a:rPr lang="en-US" altLang="ja-JP" sz="1100" b="1" dirty="0">
                <a:latin typeface="Meiryo UI" panose="020B0604030504040204" pitchFamily="50" charset="-128"/>
                <a:ea typeface="Meiryo UI" panose="020B0604030504040204" pitchFamily="50" charset="-128"/>
              </a:rPr>
              <a:t>】</a:t>
            </a: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健康観察・初期治療を行う診療・検査医療機関の拡充、</a:t>
            </a:r>
            <a:r>
              <a:rPr lang="en-US" altLang="ja-JP" sz="1100" dirty="0">
                <a:latin typeface="Meiryo UI" panose="020B0604030504040204" pitchFamily="50" charset="-128"/>
                <a:ea typeface="Meiryo UI" panose="020B0604030504040204" pitchFamily="50" charset="-128"/>
              </a:rPr>
              <a:t>HER-SYS</a:t>
            </a:r>
            <a:r>
              <a:rPr lang="ja-JP" altLang="en-US" sz="1100" dirty="0">
                <a:latin typeface="Meiryo UI" panose="020B0604030504040204" pitchFamily="50" charset="-128"/>
                <a:ea typeface="Meiryo UI" panose="020B0604030504040204" pitchFamily="50" charset="-128"/>
              </a:rPr>
              <a:t>入力の推進</a:t>
            </a:r>
          </a:p>
          <a:p>
            <a:r>
              <a:rPr lang="ja-JP" altLang="en-US" sz="1100" dirty="0">
                <a:latin typeface="Meiryo UI" panose="020B0604030504040204" pitchFamily="50" charset="-128"/>
                <a:ea typeface="Meiryo UI" panose="020B0604030504040204" pitchFamily="50" charset="-128"/>
              </a:rPr>
              <a:t>○外来・往診による初期治療や訪問看護師による健康観察の実施</a:t>
            </a:r>
          </a:p>
          <a:p>
            <a:r>
              <a:rPr lang="ja-JP" altLang="en-US" sz="1100" dirty="0">
                <a:latin typeface="Meiryo UI" panose="020B0604030504040204" pitchFamily="50" charset="-128"/>
                <a:ea typeface="Meiryo UI" panose="020B0604030504040204" pitchFamily="50" charset="-128"/>
              </a:rPr>
              <a:t>○自宅療養者がアクセスできる外来等医療機関の充実や無料搬送体制の確保</a:t>
            </a:r>
          </a:p>
        </p:txBody>
      </p:sp>
      <p:sp>
        <p:nvSpPr>
          <p:cNvPr id="65" name="テキスト ボックス 64"/>
          <p:cNvSpPr txBox="1"/>
          <p:nvPr/>
        </p:nvSpPr>
        <p:spPr>
          <a:xfrm>
            <a:off x="7872162" y="3553374"/>
            <a:ext cx="4187172" cy="1938992"/>
          </a:xfrm>
          <a:prstGeom prst="rect">
            <a:avLst/>
          </a:prstGeom>
          <a:solidFill>
            <a:schemeClr val="accent1">
              <a:lumMod val="20000"/>
              <a:lumOff val="80000"/>
            </a:schemeClr>
          </a:solidFill>
          <a:ln>
            <a:noFill/>
          </a:ln>
        </p:spPr>
        <p:txBody>
          <a:bodyPr wrap="square" rtlCol="0">
            <a:spAutoFit/>
          </a:bodyPr>
          <a:lstStyle/>
          <a:p>
            <a:pPr>
              <a:lnSpc>
                <a:spcPts val="1200"/>
              </a:lnSpc>
            </a:pPr>
            <a:endParaRPr lang="en-US" altLang="ja-JP" sz="1050" dirty="0" smtClean="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smtClean="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smtClean="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smtClean="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smtClean="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smtClean="0">
              <a:latin typeface="Meiryo UI" panose="020B0604030504040204" pitchFamily="50" charset="-128"/>
              <a:ea typeface="Meiryo UI" panose="020B0604030504040204" pitchFamily="50" charset="-128"/>
            </a:endParaRPr>
          </a:p>
        </p:txBody>
      </p:sp>
      <p:sp>
        <p:nvSpPr>
          <p:cNvPr id="66" name="テキスト ボックス 65"/>
          <p:cNvSpPr txBox="1"/>
          <p:nvPr/>
        </p:nvSpPr>
        <p:spPr>
          <a:xfrm>
            <a:off x="7895130" y="3547615"/>
            <a:ext cx="4276269" cy="1926168"/>
          </a:xfrm>
          <a:prstGeom prst="rect">
            <a:avLst/>
          </a:prstGeom>
          <a:noFill/>
          <a:ln>
            <a:noFill/>
          </a:ln>
        </p:spPr>
        <p:txBody>
          <a:bodyPr wrap="square" rtlCol="0">
            <a:spAutoFit/>
          </a:bodyPr>
          <a:lstStyle/>
          <a:p>
            <a:pPr lvl="0">
              <a:lnSpc>
                <a:spcPts val="1300"/>
              </a:lnSpc>
            </a:pPr>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宿泊療養</a:t>
            </a:r>
            <a:r>
              <a:rPr lang="en-US" altLang="ja-JP" sz="1100" b="1" dirty="0">
                <a:latin typeface="Meiryo UI" panose="020B0604030504040204" pitchFamily="50" charset="-128"/>
                <a:ea typeface="Meiryo UI" panose="020B0604030504040204" pitchFamily="50" charset="-128"/>
              </a:rPr>
              <a:t>】</a:t>
            </a:r>
          </a:p>
          <a:p>
            <a:pPr lvl="0">
              <a:lnSpc>
                <a:spcPts val="1300"/>
              </a:lnSpc>
            </a:pP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宿泊居室約１万室の確保</a:t>
            </a:r>
          </a:p>
          <a:p>
            <a:pPr lvl="0">
              <a:lnSpc>
                <a:spcPts val="1300"/>
              </a:lnSpc>
            </a:pPr>
            <a:r>
              <a:rPr lang="ja-JP" altLang="en-US" sz="1100" dirty="0">
                <a:latin typeface="Meiryo UI" panose="020B0604030504040204" pitchFamily="50" charset="-128"/>
                <a:ea typeface="Meiryo UI" panose="020B0604030504040204" pitchFamily="50" charset="-128"/>
              </a:rPr>
              <a:t>●診療型宿泊施設・</a:t>
            </a:r>
            <a:r>
              <a:rPr lang="zh-TW" altLang="en-US" sz="1100" dirty="0">
                <a:latin typeface="Meiryo UI" panose="020B0604030504040204" pitchFamily="50" charset="-128"/>
                <a:ea typeface="Meiryo UI" panose="020B0604030504040204" pitchFamily="50" charset="-128"/>
              </a:rPr>
              <a:t>臨時医療施設　</a:t>
            </a:r>
            <a:r>
              <a:rPr lang="en-US" altLang="zh-TW" sz="1100" dirty="0">
                <a:latin typeface="Meiryo UI" panose="020B0604030504040204" pitchFamily="50" charset="-128"/>
                <a:ea typeface="Meiryo UI" panose="020B0604030504040204" pitchFamily="50" charset="-128"/>
              </a:rPr>
              <a:t>11</a:t>
            </a:r>
            <a:r>
              <a:rPr lang="zh-TW" altLang="en-US" sz="1100" dirty="0">
                <a:latin typeface="Meiryo UI" panose="020B0604030504040204" pitchFamily="50" charset="-128"/>
                <a:ea typeface="Meiryo UI" panose="020B0604030504040204" pitchFamily="50" charset="-128"/>
              </a:rPr>
              <a:t>施設</a:t>
            </a:r>
            <a:r>
              <a:rPr lang="zh-TW" altLang="en-US" sz="700" dirty="0">
                <a:latin typeface="Meiryo UI" panose="020B0604030504040204" pitchFamily="50" charset="-128"/>
                <a:ea typeface="Meiryo UI" panose="020B0604030504040204" pitchFamily="50" charset="-128"/>
              </a:rPr>
              <a:t>（</a:t>
            </a:r>
            <a:r>
              <a:rPr lang="en-US" altLang="zh-TW" sz="700" dirty="0">
                <a:latin typeface="Meiryo UI" panose="020B0604030504040204" pitchFamily="50" charset="-128"/>
                <a:ea typeface="Meiryo UI" panose="020B0604030504040204" pitchFamily="50" charset="-128"/>
              </a:rPr>
              <a:t>R4.7.8</a:t>
            </a:r>
            <a:r>
              <a:rPr lang="zh-TW" altLang="en-US" sz="700" dirty="0">
                <a:latin typeface="Meiryo UI" panose="020B0604030504040204" pitchFamily="50" charset="-128"/>
                <a:ea typeface="Meiryo UI" panose="020B0604030504040204" pitchFamily="50" charset="-128"/>
              </a:rPr>
              <a:t>）</a:t>
            </a:r>
            <a:endParaRPr lang="en-US" altLang="ja-JP" sz="1100" b="1" dirty="0">
              <a:latin typeface="Meiryo UI" panose="020B0604030504040204" pitchFamily="50" charset="-128"/>
              <a:ea typeface="Meiryo UI" panose="020B0604030504040204" pitchFamily="50" charset="-128"/>
            </a:endParaRPr>
          </a:p>
          <a:p>
            <a:pPr lvl="0">
              <a:lnSpc>
                <a:spcPts val="1300"/>
              </a:lnSpc>
            </a:pPr>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自宅療養</a:t>
            </a:r>
            <a:r>
              <a:rPr lang="en-US" altLang="ja-JP" sz="1100" b="1" dirty="0">
                <a:latin typeface="Meiryo UI" panose="020B0604030504040204" pitchFamily="50" charset="-128"/>
                <a:ea typeface="Meiryo UI" panose="020B0604030504040204" pitchFamily="50" charset="-128"/>
              </a:rPr>
              <a:t>】</a:t>
            </a:r>
          </a:p>
          <a:p>
            <a:pPr lvl="0">
              <a:lnSpc>
                <a:spcPts val="1300"/>
              </a:lnSpc>
            </a:pP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健康観察等を行う医療機関数 　</a:t>
            </a:r>
            <a:r>
              <a:rPr lang="en-US" altLang="ja-JP" sz="1100" dirty="0" smtClean="0">
                <a:latin typeface="Meiryo UI" panose="020B0604030504040204" pitchFamily="50" charset="-128"/>
                <a:ea typeface="Meiryo UI" panose="020B0604030504040204" pitchFamily="50" charset="-128"/>
              </a:rPr>
              <a:t>1,326</a:t>
            </a:r>
            <a:r>
              <a:rPr lang="ja-JP" altLang="en-US" sz="1100" dirty="0" smtClean="0">
                <a:latin typeface="Meiryo UI" panose="020B0604030504040204" pitchFamily="50" charset="-128"/>
                <a:ea typeface="Meiryo UI" panose="020B0604030504040204" pitchFamily="50" charset="-128"/>
              </a:rPr>
              <a:t>医療</a:t>
            </a:r>
            <a:r>
              <a:rPr lang="ja-JP" altLang="en-US" sz="1100" dirty="0">
                <a:latin typeface="Meiryo UI" panose="020B0604030504040204" pitchFamily="50" charset="-128"/>
                <a:ea typeface="Meiryo UI" panose="020B0604030504040204" pitchFamily="50" charset="-128"/>
              </a:rPr>
              <a:t>機関</a:t>
            </a:r>
            <a:r>
              <a:rPr lang="ja-JP" altLang="en-US" sz="7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R4.7.3</a:t>
            </a:r>
            <a:r>
              <a:rPr lang="ja-JP" altLang="en-US" sz="700" dirty="0">
                <a:latin typeface="Meiryo UI" panose="020B0604030504040204" pitchFamily="50" charset="-128"/>
                <a:ea typeface="Meiryo UI" panose="020B0604030504040204" pitchFamily="50" charset="-128"/>
              </a:rPr>
              <a:t>）</a:t>
            </a:r>
          </a:p>
          <a:p>
            <a:pPr lvl="0">
              <a:lnSpc>
                <a:spcPts val="1300"/>
              </a:lnSpc>
            </a:pPr>
            <a:r>
              <a:rPr lang="ja-JP" altLang="en-US" sz="1100" dirty="0">
                <a:latin typeface="Meiryo UI" panose="020B0604030504040204" pitchFamily="50" charset="-128"/>
                <a:ea typeface="Meiryo UI" panose="020B0604030504040204" pitchFamily="50" charset="-128"/>
              </a:rPr>
              <a:t>●医療機関の</a:t>
            </a:r>
            <a:r>
              <a:rPr lang="en-US" altLang="ja-JP" sz="1100" dirty="0">
                <a:latin typeface="Meiryo UI" panose="020B0604030504040204" pitchFamily="50" charset="-128"/>
                <a:ea typeface="Meiryo UI" panose="020B0604030504040204" pitchFamily="50" charset="-128"/>
              </a:rPr>
              <a:t>HER-SYS</a:t>
            </a:r>
            <a:r>
              <a:rPr lang="ja-JP" altLang="en-US" sz="1100" dirty="0">
                <a:latin typeface="Meiryo UI" panose="020B0604030504040204" pitchFamily="50" charset="-128"/>
                <a:ea typeface="Meiryo UI" panose="020B0604030504040204" pitchFamily="50" charset="-128"/>
              </a:rPr>
              <a:t>入力　</a:t>
            </a:r>
            <a:r>
              <a:rPr lang="en-US" altLang="ja-JP" sz="1100" dirty="0">
                <a:latin typeface="Meiryo UI" panose="020B0604030504040204" pitchFamily="50" charset="-128"/>
                <a:ea typeface="Meiryo UI" panose="020B0604030504040204" pitchFamily="50" charset="-128"/>
              </a:rPr>
              <a:t>72.2</a:t>
            </a:r>
            <a:r>
              <a:rPr lang="en-US" altLang="ja-JP" sz="10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(R4.7.3</a:t>
            </a:r>
            <a:r>
              <a:rPr lang="en-US" altLang="ja-JP" sz="700" dirty="0" smtClean="0">
                <a:latin typeface="Meiryo UI" panose="020B0604030504040204" pitchFamily="50" charset="-128"/>
                <a:ea typeface="Meiryo UI" panose="020B0604030504040204" pitchFamily="50" charset="-128"/>
              </a:rPr>
              <a:t>)</a:t>
            </a:r>
          </a:p>
          <a:p>
            <a:pPr lvl="0">
              <a:lnSpc>
                <a:spcPts val="1300"/>
              </a:lnSpc>
            </a:pPr>
            <a:r>
              <a:rPr lang="ja-JP" altLang="en-US" sz="1100" dirty="0" smtClean="0">
                <a:latin typeface="Meiryo UI" panose="020B0604030504040204" pitchFamily="50" charset="-128"/>
                <a:ea typeface="Meiryo UI" panose="020B0604030504040204" pitchFamily="50" charset="-128"/>
              </a:rPr>
              <a:t>●診療・検査医療機関のうち自宅療養者等への診療を行う医療機関</a:t>
            </a:r>
            <a:endParaRPr lang="en-US" altLang="ja-JP" sz="1100" dirty="0" smtClean="0">
              <a:latin typeface="Meiryo UI" panose="020B0604030504040204" pitchFamily="50" charset="-128"/>
              <a:ea typeface="Meiryo UI" panose="020B0604030504040204" pitchFamily="50" charset="-128"/>
            </a:endParaRPr>
          </a:p>
          <a:p>
            <a:pPr lvl="0">
              <a:lnSpc>
                <a:spcPts val="1300"/>
              </a:lnSpc>
            </a:pPr>
            <a:r>
              <a:rPr lang="ja-JP" altLang="en-US" sz="11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①コロナ診療実施医療機関　</a:t>
            </a:r>
            <a:r>
              <a:rPr lang="en-US" altLang="ja-JP" sz="1000" dirty="0" smtClean="0">
                <a:latin typeface="Meiryo UI" panose="020B0604030504040204" pitchFamily="50" charset="-128"/>
                <a:ea typeface="Meiryo UI" panose="020B0604030504040204" pitchFamily="50" charset="-128"/>
              </a:rPr>
              <a:t>641</a:t>
            </a:r>
            <a:r>
              <a:rPr lang="ja-JP" altLang="en-US" sz="1000" dirty="0" smtClean="0">
                <a:latin typeface="Meiryo UI" panose="020B0604030504040204" pitchFamily="50" charset="-128"/>
                <a:ea typeface="Meiryo UI" panose="020B0604030504040204" pitchFamily="50" charset="-128"/>
              </a:rPr>
              <a:t>　②抗体治療医療機関（外来）</a:t>
            </a:r>
            <a:r>
              <a:rPr lang="en-US" altLang="ja-JP" sz="1000" dirty="0" smtClean="0">
                <a:latin typeface="Meiryo UI" panose="020B0604030504040204" pitchFamily="50" charset="-128"/>
                <a:ea typeface="Meiryo UI" panose="020B0604030504040204" pitchFamily="50" charset="-128"/>
              </a:rPr>
              <a:t>208</a:t>
            </a:r>
            <a:r>
              <a:rPr lang="ja-JP" altLang="en-US" sz="1000" dirty="0" smtClean="0">
                <a:latin typeface="Meiryo UI" panose="020B0604030504040204" pitchFamily="50" charset="-128"/>
                <a:ea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③往診医療機関　</a:t>
            </a:r>
            <a:r>
              <a:rPr lang="en-US" altLang="ja-JP" sz="1000" dirty="0" smtClean="0">
                <a:latin typeface="Meiryo UI" panose="020B0604030504040204" pitchFamily="50" charset="-128"/>
                <a:ea typeface="Meiryo UI" panose="020B0604030504040204" pitchFamily="50" charset="-128"/>
              </a:rPr>
              <a:t>174</a:t>
            </a:r>
            <a:r>
              <a:rPr lang="ja-JP" altLang="en-US" sz="1000" dirty="0" smtClean="0">
                <a:latin typeface="Meiryo UI" panose="020B0604030504040204" pitchFamily="50" charset="-128"/>
                <a:ea typeface="Meiryo UI" panose="020B0604030504040204" pitchFamily="50" charset="-128"/>
              </a:rPr>
              <a:t>　④オンライン診療機関</a:t>
            </a:r>
            <a:r>
              <a:rPr lang="en-US" altLang="ja-JP" sz="1000" dirty="0" smtClean="0">
                <a:latin typeface="Meiryo UI" panose="020B0604030504040204" pitchFamily="50" charset="-128"/>
                <a:ea typeface="Meiryo UI" panose="020B0604030504040204" pitchFamily="50" charset="-128"/>
              </a:rPr>
              <a:t>235</a:t>
            </a:r>
            <a:r>
              <a:rPr lang="ja-JP" altLang="en-US" sz="1000" dirty="0" smtClean="0">
                <a:latin typeface="Meiryo UI" panose="020B0604030504040204" pitchFamily="50" charset="-128"/>
                <a:ea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⑤経口治療薬の処方　</a:t>
            </a:r>
            <a:r>
              <a:rPr lang="en-US" altLang="ja-JP" sz="1000" dirty="0" smtClean="0">
                <a:latin typeface="Meiryo UI" panose="020B0604030504040204" pitchFamily="50" charset="-128"/>
                <a:ea typeface="Meiryo UI" panose="020B0604030504040204" pitchFamily="50" charset="-128"/>
              </a:rPr>
              <a:t>447</a:t>
            </a:r>
            <a:r>
              <a:rPr lang="ja-JP" altLang="en-US" sz="100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rPr>
              <a:t>6/14</a:t>
            </a:r>
            <a:r>
              <a:rPr lang="ja-JP" altLang="en-US" sz="900" dirty="0" smtClean="0">
                <a:latin typeface="Meiryo UI" panose="020B0604030504040204" pitchFamily="50" charset="-128"/>
                <a:ea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rPr>
              <a:t>2,495</a:t>
            </a:r>
            <a:r>
              <a:rPr lang="ja-JP" altLang="en-US" sz="900" dirty="0" smtClean="0">
                <a:latin typeface="Meiryo UI" panose="020B0604030504040204" pitchFamily="50" charset="-128"/>
                <a:ea typeface="Meiryo UI" panose="020B0604030504040204" pitchFamily="50" charset="-128"/>
              </a:rPr>
              <a:t>医療機関中）</a:t>
            </a:r>
            <a:endParaRPr lang="en-US" altLang="ja-JP" sz="900" dirty="0">
              <a:latin typeface="Meiryo UI" panose="020B0604030504040204" pitchFamily="50" charset="-128"/>
              <a:ea typeface="Meiryo UI" panose="020B0604030504040204" pitchFamily="50" charset="-128"/>
            </a:endParaRPr>
          </a:p>
          <a:p>
            <a:pPr lvl="0">
              <a:lnSpc>
                <a:spcPts val="1300"/>
              </a:lnSpc>
            </a:pP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自宅待機</a:t>
            </a:r>
            <a:r>
              <a:rPr lang="en-US" altLang="ja-JP" sz="1100" dirty="0">
                <a:latin typeface="Meiryo UI" panose="020B0604030504040204" pitchFamily="50" charset="-128"/>
                <a:ea typeface="Meiryo UI" panose="020B0604030504040204" pitchFamily="50" charset="-128"/>
              </a:rPr>
              <a:t>SOS</a:t>
            </a:r>
            <a:r>
              <a:rPr lang="ja-JP" altLang="en-US" sz="1100" dirty="0">
                <a:latin typeface="Meiryo UI" panose="020B0604030504040204" pitchFamily="50" charset="-128"/>
                <a:ea typeface="Meiryo UI" panose="020B0604030504040204" pitchFamily="50" charset="-128"/>
              </a:rPr>
              <a:t>の周知強化（折込チラシ等）</a:t>
            </a:r>
          </a:p>
        </p:txBody>
      </p:sp>
      <p:sp>
        <p:nvSpPr>
          <p:cNvPr id="68" name="テキスト ボックス 67"/>
          <p:cNvSpPr txBox="1"/>
          <p:nvPr/>
        </p:nvSpPr>
        <p:spPr>
          <a:xfrm>
            <a:off x="517962" y="5505245"/>
            <a:ext cx="999162" cy="1323439"/>
          </a:xfrm>
          <a:prstGeom prst="rect">
            <a:avLst/>
          </a:prstGeom>
          <a:solidFill>
            <a:schemeClr val="accent1">
              <a:lumMod val="20000"/>
              <a:lumOff val="80000"/>
            </a:schemeClr>
          </a:solidFill>
          <a:ln>
            <a:noFill/>
          </a:ln>
        </p:spPr>
        <p:txBody>
          <a:bodyPr wrap="square" rtlCol="0">
            <a:spAutoFit/>
          </a:bodyPr>
          <a:lstStyle/>
          <a:p>
            <a:pPr algn="ctr">
              <a:lnSpc>
                <a:spcPts val="1200"/>
              </a:lnSpc>
            </a:pPr>
            <a:endParaRPr lang="en-US" altLang="ja-JP" sz="1200" b="1" dirty="0">
              <a:latin typeface="Meiryo UI" panose="020B0604030504040204" pitchFamily="50" charset="-128"/>
              <a:ea typeface="Meiryo UI" panose="020B0604030504040204" pitchFamily="50" charset="-128"/>
            </a:endParaRPr>
          </a:p>
          <a:p>
            <a:pPr algn="ctr">
              <a:lnSpc>
                <a:spcPts val="1200"/>
              </a:lnSpc>
            </a:pPr>
            <a:endParaRPr lang="en-US" altLang="ja-JP" sz="1200" b="1" dirty="0">
              <a:latin typeface="Meiryo UI" panose="020B0604030504040204" pitchFamily="50" charset="-128"/>
              <a:ea typeface="Meiryo UI" panose="020B0604030504040204" pitchFamily="50" charset="-128"/>
            </a:endParaRPr>
          </a:p>
          <a:p>
            <a:pPr algn="ctr">
              <a:lnSpc>
                <a:spcPts val="1200"/>
              </a:lnSpc>
            </a:pPr>
            <a:endParaRPr lang="en-US" altLang="ja-JP" sz="1200" b="1" dirty="0">
              <a:latin typeface="Meiryo UI" panose="020B0604030504040204" pitchFamily="50" charset="-128"/>
              <a:ea typeface="Meiryo UI" panose="020B0604030504040204" pitchFamily="50" charset="-128"/>
            </a:endParaRPr>
          </a:p>
          <a:p>
            <a:pPr algn="ctr">
              <a:lnSpc>
                <a:spcPts val="1200"/>
              </a:lnSpc>
            </a:pPr>
            <a:endParaRPr lang="en-US" altLang="ja-JP" sz="1200" b="1" dirty="0">
              <a:latin typeface="Meiryo UI" panose="020B0604030504040204" pitchFamily="50" charset="-128"/>
              <a:ea typeface="Meiryo UI" panose="020B0604030504040204" pitchFamily="50" charset="-128"/>
            </a:endParaRPr>
          </a:p>
          <a:p>
            <a:pPr algn="ctr">
              <a:lnSpc>
                <a:spcPts val="1200"/>
              </a:lnSpc>
            </a:pPr>
            <a:endParaRPr lang="en-US" altLang="ja-JP" sz="1200" b="1" dirty="0">
              <a:latin typeface="Meiryo UI" panose="020B0604030504040204" pitchFamily="50" charset="-128"/>
              <a:ea typeface="Meiryo UI" panose="020B0604030504040204" pitchFamily="50" charset="-128"/>
            </a:endParaRPr>
          </a:p>
          <a:p>
            <a:pPr algn="ctr">
              <a:lnSpc>
                <a:spcPts val="1200"/>
              </a:lnSpc>
            </a:pPr>
            <a:endParaRPr lang="en-US" altLang="ja-JP" sz="1200" b="1" dirty="0">
              <a:latin typeface="Meiryo UI" panose="020B0604030504040204" pitchFamily="50" charset="-128"/>
              <a:ea typeface="Meiryo UI" panose="020B0604030504040204" pitchFamily="50" charset="-128"/>
            </a:endParaRPr>
          </a:p>
          <a:p>
            <a:pPr algn="ctr">
              <a:lnSpc>
                <a:spcPts val="1200"/>
              </a:lnSpc>
            </a:pPr>
            <a:endParaRPr lang="en-US" altLang="ja-JP" sz="1200" b="1" dirty="0" smtClean="0">
              <a:latin typeface="Meiryo UI" panose="020B0604030504040204" pitchFamily="50" charset="-128"/>
              <a:ea typeface="Meiryo UI" panose="020B0604030504040204" pitchFamily="50" charset="-128"/>
            </a:endParaRPr>
          </a:p>
          <a:p>
            <a:pPr algn="ctr">
              <a:lnSpc>
                <a:spcPts val="1200"/>
              </a:lnSpc>
            </a:pPr>
            <a:endParaRPr lang="en-US" altLang="ja-JP" sz="1200" b="1" dirty="0">
              <a:latin typeface="Meiryo UI" panose="020B0604030504040204" pitchFamily="50" charset="-128"/>
              <a:ea typeface="Meiryo UI" panose="020B0604030504040204" pitchFamily="50" charset="-128"/>
            </a:endParaRPr>
          </a:p>
        </p:txBody>
      </p:sp>
      <p:sp>
        <p:nvSpPr>
          <p:cNvPr id="69" name="テキスト ボックス 68"/>
          <p:cNvSpPr txBox="1"/>
          <p:nvPr/>
        </p:nvSpPr>
        <p:spPr>
          <a:xfrm>
            <a:off x="1568466" y="5502862"/>
            <a:ext cx="6239075" cy="1323439"/>
          </a:xfrm>
          <a:prstGeom prst="rect">
            <a:avLst/>
          </a:prstGeom>
          <a:solidFill>
            <a:schemeClr val="accent1">
              <a:lumMod val="20000"/>
              <a:lumOff val="80000"/>
            </a:schemeClr>
          </a:solidFill>
          <a:ln>
            <a:noFill/>
          </a:ln>
        </p:spPr>
        <p:txBody>
          <a:bodyPr wrap="square" rtlCol="0">
            <a:spAutoFit/>
          </a:bodyPr>
          <a:lstStyle/>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smtClean="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533353" y="5951464"/>
            <a:ext cx="1154279" cy="461665"/>
          </a:xfrm>
          <a:prstGeom prst="rect">
            <a:avLst/>
          </a:prstGeom>
          <a:noFill/>
          <a:ln>
            <a:noFill/>
          </a:ln>
        </p:spPr>
        <p:txBody>
          <a:bodyPr wrap="square" rtlCol="0">
            <a:spAutoFit/>
          </a:bodyPr>
          <a:lstStyle/>
          <a:p>
            <a:r>
              <a:rPr lang="ja-JP" altLang="en-US" sz="1200" dirty="0">
                <a:latin typeface="Meiryo UI" panose="020B0604030504040204" pitchFamily="50" charset="-128"/>
                <a:ea typeface="Meiryo UI" panose="020B0604030504040204" pitchFamily="50" charset="-128"/>
              </a:rPr>
              <a:t>高齢者</a:t>
            </a:r>
            <a:r>
              <a:rPr lang="ja-JP" altLang="en-US" sz="1200" dirty="0" smtClean="0">
                <a:latin typeface="Meiryo UI" panose="020B0604030504040204" pitchFamily="50" charset="-128"/>
                <a:ea typeface="Meiryo UI" panose="020B0604030504040204" pitchFamily="50" charset="-128"/>
              </a:rPr>
              <a:t>施設</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対応</a:t>
            </a:r>
            <a:endParaRPr kumimoji="1" lang="ja-JP" altLang="en-US" sz="1200" dirty="0">
              <a:latin typeface="Meiryo UI" panose="020B0604030504040204" pitchFamily="50" charset="-128"/>
              <a:ea typeface="Meiryo UI" panose="020B0604030504040204" pitchFamily="50" charset="-128"/>
            </a:endParaRPr>
          </a:p>
        </p:txBody>
      </p:sp>
      <p:sp>
        <p:nvSpPr>
          <p:cNvPr id="71" name="テキスト ボックス 70"/>
          <p:cNvSpPr txBox="1"/>
          <p:nvPr/>
        </p:nvSpPr>
        <p:spPr>
          <a:xfrm>
            <a:off x="1621475" y="5506493"/>
            <a:ext cx="6560932" cy="1277273"/>
          </a:xfrm>
          <a:prstGeom prst="rect">
            <a:avLst/>
          </a:prstGeom>
          <a:noFill/>
          <a:ln>
            <a:noFill/>
          </a:ln>
        </p:spPr>
        <p:txBody>
          <a:bodyPr wrap="square" rtlCol="0">
            <a:spAutoFit/>
          </a:bodyPr>
          <a:lstStyle/>
          <a:p>
            <a:r>
              <a:rPr lang="ja-JP" altLang="en-US" sz="1100" dirty="0">
                <a:latin typeface="Meiryo UI" panose="020B0604030504040204" pitchFamily="50" charset="-128"/>
                <a:ea typeface="Meiryo UI" panose="020B0604030504040204" pitchFamily="50" charset="-128"/>
              </a:rPr>
              <a:t>○入所系・居住系高齢者施設の従事者等に対する定期検査（３日に１回）</a:t>
            </a:r>
          </a:p>
          <a:p>
            <a:r>
              <a:rPr lang="ja-JP" altLang="en-US" sz="1100" dirty="0">
                <a:latin typeface="Meiryo UI" panose="020B0604030504040204" pitchFamily="50" charset="-128"/>
                <a:ea typeface="Meiryo UI" panose="020B0604030504040204" pitchFamily="50" charset="-128"/>
              </a:rPr>
              <a:t>○コロナ治療に対応する協力医療機関の確保</a:t>
            </a:r>
            <a:r>
              <a:rPr lang="ja-JP" altLang="en-US" sz="1100" dirty="0" smtClean="0">
                <a:latin typeface="Meiryo UI" panose="020B0604030504040204" pitchFamily="50" charset="-128"/>
                <a:ea typeface="Meiryo UI" panose="020B0604030504040204" pitchFamily="50" charset="-128"/>
              </a:rPr>
              <a:t>促進</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○新型コロナ感染症発生時対応訓練の</a:t>
            </a:r>
            <a:r>
              <a:rPr lang="ja-JP" altLang="en-US" sz="1100" dirty="0" smtClean="0">
                <a:latin typeface="Meiryo UI" panose="020B0604030504040204" pitchFamily="50" charset="-128"/>
                <a:ea typeface="Meiryo UI" panose="020B0604030504040204" pitchFamily="50" charset="-128"/>
              </a:rPr>
              <a:t>実施</a:t>
            </a:r>
            <a:endParaRPr lang="ja-JP" altLang="en-US" sz="1100" dirty="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ワクチン４回目接種の実施（府巡回接種チームの創設・接種券の代行手配・接種の進捗管理に</a:t>
            </a:r>
          </a:p>
          <a:p>
            <a:r>
              <a:rPr lang="ja-JP" altLang="en-US" sz="1100" dirty="0">
                <a:latin typeface="Meiryo UI" panose="020B0604030504040204" pitchFamily="50" charset="-128"/>
                <a:ea typeface="Meiryo UI" panose="020B0604030504040204" pitchFamily="50" charset="-128"/>
              </a:rPr>
              <a:t>　 係る市町村への支援）</a:t>
            </a:r>
          </a:p>
          <a:p>
            <a:r>
              <a:rPr lang="ja-JP" altLang="en-US" sz="1100" dirty="0">
                <a:latin typeface="Meiryo UI" panose="020B0604030504040204" pitchFamily="50" charset="-128"/>
                <a:ea typeface="Meiryo UI" panose="020B0604030504040204" pitchFamily="50" charset="-128"/>
              </a:rPr>
              <a:t>○往診協力医療機関、重点往診チームの派遣による重症化予防治療</a:t>
            </a:r>
            <a:r>
              <a:rPr lang="ja-JP" altLang="en-US" sz="1100" dirty="0" smtClean="0">
                <a:latin typeface="Meiryo UI" panose="020B0604030504040204" pitchFamily="50" charset="-128"/>
                <a:ea typeface="Meiryo UI" panose="020B0604030504040204" pitchFamily="50" charset="-128"/>
              </a:rPr>
              <a:t>促進</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往診専用ダイヤル設置・「</a:t>
            </a:r>
            <a:r>
              <a:rPr lang="en-US" altLang="ja-JP" sz="1100" dirty="0">
                <a:latin typeface="Meiryo UI" panose="020B0604030504040204" pitchFamily="50" charset="-128"/>
                <a:ea typeface="Meiryo UI" panose="020B0604030504040204" pitchFamily="50" charset="-128"/>
              </a:rPr>
              <a:t>OCRT</a:t>
            </a:r>
            <a:r>
              <a:rPr lang="ja-JP" altLang="en-US" sz="1100" dirty="0">
                <a:latin typeface="Meiryo UI" panose="020B0604030504040204" pitchFamily="50" charset="-128"/>
                <a:ea typeface="Meiryo UI" panose="020B0604030504040204" pitchFamily="50" charset="-128"/>
              </a:rPr>
              <a:t>」の設置・</a:t>
            </a:r>
            <a:r>
              <a:rPr lang="ja-JP" altLang="en-US" sz="1100" dirty="0" smtClean="0">
                <a:latin typeface="Meiryo UI" panose="020B0604030504040204" pitchFamily="50" charset="-128"/>
                <a:ea typeface="Meiryo UI" panose="020B0604030504040204" pitchFamily="50" charset="-128"/>
              </a:rPr>
              <a:t>派遣</a:t>
            </a:r>
            <a:endParaRPr lang="ja-JP" altLang="en-US" sz="1100" dirty="0">
              <a:latin typeface="Meiryo UI" panose="020B0604030504040204" pitchFamily="50" charset="-128"/>
              <a:ea typeface="Meiryo UI" panose="020B0604030504040204" pitchFamily="50" charset="-128"/>
            </a:endParaRPr>
          </a:p>
        </p:txBody>
      </p:sp>
      <p:sp>
        <p:nvSpPr>
          <p:cNvPr id="72" name="テキスト ボックス 71"/>
          <p:cNvSpPr txBox="1"/>
          <p:nvPr/>
        </p:nvSpPr>
        <p:spPr>
          <a:xfrm>
            <a:off x="7884641" y="5520578"/>
            <a:ext cx="4208887" cy="1323439"/>
          </a:xfrm>
          <a:prstGeom prst="rect">
            <a:avLst/>
          </a:prstGeom>
          <a:solidFill>
            <a:schemeClr val="accent1">
              <a:lumMod val="20000"/>
              <a:lumOff val="80000"/>
            </a:schemeClr>
          </a:solidFill>
          <a:ln>
            <a:noFill/>
          </a:ln>
        </p:spPr>
        <p:txBody>
          <a:bodyPr wrap="square" rtlCol="0">
            <a:spAutoFit/>
          </a:bodyPr>
          <a:lstStyle/>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smtClean="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p:txBody>
      </p:sp>
      <p:sp>
        <p:nvSpPr>
          <p:cNvPr id="75" name="テキスト ボックス 74"/>
          <p:cNvSpPr txBox="1"/>
          <p:nvPr/>
        </p:nvSpPr>
        <p:spPr>
          <a:xfrm>
            <a:off x="7905446" y="5508872"/>
            <a:ext cx="4163331" cy="1323439"/>
          </a:xfrm>
          <a:prstGeom prst="rect">
            <a:avLst/>
          </a:prstGeom>
          <a:noFill/>
          <a:ln>
            <a:noFill/>
          </a:ln>
        </p:spPr>
        <p:txBody>
          <a:bodyPr wrap="square" rtlCol="0">
            <a:spAutoFit/>
          </a:bodyPr>
          <a:lstStyle/>
          <a:p>
            <a:pPr lvl="0"/>
            <a:r>
              <a:rPr lang="ja-JP" altLang="en-US" sz="1100" dirty="0">
                <a:latin typeface="Meiryo UI" panose="020B0604030504040204" pitchFamily="50" charset="-128"/>
                <a:ea typeface="Meiryo UI" panose="020B0604030504040204" pitchFamily="50" charset="-128"/>
              </a:rPr>
              <a:t>●定期検査の実施　実施状況対象施設の約４割</a:t>
            </a:r>
            <a:endParaRPr lang="en-US" altLang="ja-JP" sz="1100" dirty="0">
              <a:latin typeface="Meiryo UI" panose="020B0604030504040204" pitchFamily="50" charset="-128"/>
              <a:ea typeface="Meiryo UI" panose="020B0604030504040204" pitchFamily="50" charset="-128"/>
            </a:endParaRPr>
          </a:p>
          <a:p>
            <a:pPr lvl="0"/>
            <a:r>
              <a:rPr lang="ja-JP" altLang="en-US" sz="1100" dirty="0" smtClean="0">
                <a:latin typeface="Meiryo UI" panose="020B0604030504040204" pitchFamily="50" charset="-128"/>
                <a:ea typeface="Meiryo UI" panose="020B0604030504040204" pitchFamily="50" charset="-128"/>
              </a:rPr>
              <a:t>●コロナ</a:t>
            </a:r>
            <a:r>
              <a:rPr lang="ja-JP" altLang="en-US" sz="1100" dirty="0">
                <a:latin typeface="Meiryo UI" panose="020B0604030504040204" pitchFamily="50" charset="-128"/>
                <a:ea typeface="Meiryo UI" panose="020B0604030504040204" pitchFamily="50" charset="-128"/>
              </a:rPr>
              <a:t>治療対応協力医療機関確保状況　</a:t>
            </a:r>
            <a:r>
              <a:rPr lang="en-US" altLang="ja-JP" sz="1100" dirty="0">
                <a:latin typeface="Meiryo UI" panose="020B0604030504040204" pitchFamily="50" charset="-128"/>
                <a:ea typeface="Meiryo UI" panose="020B0604030504040204" pitchFamily="50" charset="-128"/>
              </a:rPr>
              <a:t>68.1</a:t>
            </a:r>
            <a:r>
              <a:rPr lang="en-US" altLang="ja-JP" sz="9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 (R4.7.8</a:t>
            </a:r>
            <a:r>
              <a:rPr lang="en-US" altLang="ja-JP" sz="700" dirty="0" smtClean="0">
                <a:latin typeface="Meiryo UI" panose="020B0604030504040204" pitchFamily="50" charset="-128"/>
                <a:ea typeface="Meiryo UI" panose="020B0604030504040204" pitchFamily="50" charset="-128"/>
              </a:rPr>
              <a:t>)</a:t>
            </a:r>
          </a:p>
          <a:p>
            <a:pPr lvl="0"/>
            <a:r>
              <a:rPr lang="ja-JP" altLang="en-US" sz="1100" dirty="0" smtClean="0">
                <a:latin typeface="Meiryo UI" panose="020B0604030504040204" pitchFamily="50" charset="-128"/>
                <a:ea typeface="Meiryo UI" panose="020B0604030504040204" pitchFamily="50" charset="-128"/>
              </a:rPr>
              <a:t>●訓練</a:t>
            </a:r>
            <a:r>
              <a:rPr lang="ja-JP" altLang="en-US" sz="1100" dirty="0">
                <a:latin typeface="Meiryo UI" panose="020B0604030504040204" pitchFamily="50" charset="-128"/>
                <a:ea typeface="Meiryo UI" panose="020B0604030504040204" pitchFamily="50" charset="-128"/>
              </a:rPr>
              <a:t>の実施状況　</a:t>
            </a:r>
            <a:r>
              <a:rPr lang="en-US" altLang="ja-JP" sz="1100" dirty="0">
                <a:latin typeface="Meiryo UI" panose="020B0604030504040204" pitchFamily="50" charset="-128"/>
                <a:ea typeface="Meiryo UI" panose="020B0604030504040204" pitchFamily="50" charset="-128"/>
              </a:rPr>
              <a:t>89.4</a:t>
            </a:r>
            <a:r>
              <a:rPr lang="ja-JP" altLang="en-US" sz="11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(R4.7.8)</a:t>
            </a:r>
          </a:p>
          <a:p>
            <a:pPr lvl="0"/>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巡回接種実施（予約）施設　</a:t>
            </a:r>
            <a:r>
              <a:rPr lang="en-US" altLang="ja-JP" sz="1100" dirty="0">
                <a:latin typeface="Meiryo UI" panose="020B0604030504040204" pitchFamily="50" charset="-128"/>
                <a:ea typeface="Meiryo UI" panose="020B0604030504040204" pitchFamily="50" charset="-128"/>
              </a:rPr>
              <a:t>7</a:t>
            </a:r>
            <a:r>
              <a:rPr lang="ja-JP" altLang="en-US" sz="1100" dirty="0">
                <a:latin typeface="Meiryo UI" panose="020B0604030504040204" pitchFamily="50" charset="-128"/>
                <a:ea typeface="Meiryo UI" panose="020B0604030504040204" pitchFamily="50" charset="-128"/>
              </a:rPr>
              <a:t>施設（</a:t>
            </a:r>
            <a:r>
              <a:rPr lang="en-US" altLang="ja-JP" sz="1100" dirty="0">
                <a:latin typeface="Meiryo UI" panose="020B0604030504040204" pitchFamily="50" charset="-128"/>
                <a:ea typeface="Meiryo UI" panose="020B0604030504040204" pitchFamily="50" charset="-128"/>
              </a:rPr>
              <a:t>185</a:t>
            </a:r>
            <a:r>
              <a:rPr lang="ja-JP" altLang="en-US" sz="1100" dirty="0">
                <a:latin typeface="Meiryo UI" panose="020B0604030504040204" pitchFamily="50" charset="-128"/>
                <a:ea typeface="Meiryo UI" panose="020B0604030504040204" pitchFamily="50" charset="-128"/>
              </a:rPr>
              <a:t>人）</a:t>
            </a:r>
            <a:r>
              <a:rPr lang="ja-JP" altLang="en-US" sz="700" dirty="0" smtClean="0">
                <a:latin typeface="Meiryo UI" panose="020B0604030504040204" pitchFamily="50" charset="-128"/>
                <a:ea typeface="Meiryo UI" panose="020B0604030504040204" pitchFamily="50" charset="-128"/>
              </a:rPr>
              <a:t>（</a:t>
            </a:r>
            <a:r>
              <a:rPr lang="en-US" altLang="ja-JP" sz="700" dirty="0" smtClean="0">
                <a:latin typeface="Meiryo UI" panose="020B0604030504040204" pitchFamily="50" charset="-128"/>
                <a:ea typeface="Meiryo UI" panose="020B0604030504040204" pitchFamily="50" charset="-128"/>
              </a:rPr>
              <a:t>R4.7.8</a:t>
            </a:r>
            <a:r>
              <a:rPr lang="ja-JP" altLang="en-US" sz="700" dirty="0" smtClean="0">
                <a:latin typeface="Meiryo UI" panose="020B0604030504040204" pitchFamily="50" charset="-128"/>
                <a:ea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endParaRPr>
          </a:p>
          <a:p>
            <a:pPr lvl="0"/>
            <a:r>
              <a:rPr lang="ja-JP" altLang="en-US" sz="1100" dirty="0" smtClean="0">
                <a:latin typeface="Meiryo UI" panose="020B0604030504040204" pitchFamily="50" charset="-128"/>
                <a:ea typeface="Meiryo UI" panose="020B0604030504040204" pitchFamily="50" charset="-128"/>
              </a:rPr>
              <a:t>   接種券</a:t>
            </a:r>
            <a:r>
              <a:rPr lang="ja-JP" altLang="en-US" sz="1100" dirty="0">
                <a:latin typeface="Meiryo UI" panose="020B0604030504040204" pitchFamily="50" charset="-128"/>
                <a:ea typeface="Meiryo UI" panose="020B0604030504040204" pitchFamily="50" charset="-128"/>
              </a:rPr>
              <a:t>発行依頼件数　</a:t>
            </a:r>
            <a:r>
              <a:rPr lang="en-US" altLang="ja-JP" sz="1100" dirty="0">
                <a:latin typeface="Meiryo UI" panose="020B0604030504040204" pitchFamily="50" charset="-128"/>
                <a:ea typeface="Meiryo UI" panose="020B0604030504040204" pitchFamily="50" charset="-128"/>
              </a:rPr>
              <a:t>24</a:t>
            </a:r>
            <a:r>
              <a:rPr lang="ja-JP" altLang="en-US" sz="1100" dirty="0">
                <a:latin typeface="Meiryo UI" panose="020B0604030504040204" pitchFamily="50" charset="-128"/>
                <a:ea typeface="Meiryo UI" panose="020B0604030504040204" pitchFamily="50" charset="-128"/>
              </a:rPr>
              <a:t>施設　</a:t>
            </a:r>
            <a:r>
              <a:rPr lang="ja-JP" altLang="en-US" sz="1100" dirty="0" smtClean="0">
                <a:latin typeface="Meiryo UI" panose="020B0604030504040204" pitchFamily="50" charset="-128"/>
                <a:ea typeface="Meiryo UI" panose="020B0604030504040204" pitchFamily="50" charset="-128"/>
              </a:rPr>
              <a:t>延べ</a:t>
            </a:r>
            <a:r>
              <a:rPr lang="en-US" altLang="ja-JP" sz="1100" dirty="0" smtClean="0">
                <a:latin typeface="Meiryo UI" panose="020B0604030504040204" pitchFamily="50" charset="-128"/>
                <a:ea typeface="Meiryo UI" panose="020B0604030504040204" pitchFamily="50" charset="-128"/>
              </a:rPr>
              <a:t>70</a:t>
            </a:r>
            <a:r>
              <a:rPr lang="ja-JP" altLang="en-US" sz="1100" dirty="0" smtClean="0">
                <a:latin typeface="Meiryo UI" panose="020B0604030504040204" pitchFamily="50" charset="-128"/>
                <a:ea typeface="Meiryo UI" panose="020B0604030504040204" pitchFamily="50" charset="-128"/>
              </a:rPr>
              <a:t>市町村</a:t>
            </a:r>
            <a:r>
              <a:rPr lang="ja-JP" altLang="en-US" sz="700" dirty="0" smtClean="0">
                <a:latin typeface="Meiryo UI" panose="020B0604030504040204" pitchFamily="50" charset="-128"/>
                <a:ea typeface="Meiryo UI" panose="020B0604030504040204" pitchFamily="50" charset="-128"/>
              </a:rPr>
              <a:t>（</a:t>
            </a:r>
            <a:r>
              <a:rPr lang="en-US" altLang="ja-JP" sz="700" dirty="0" smtClean="0">
                <a:latin typeface="Meiryo UI" panose="020B0604030504040204" pitchFamily="50" charset="-128"/>
                <a:ea typeface="Meiryo UI" panose="020B0604030504040204" pitchFamily="50" charset="-128"/>
              </a:rPr>
              <a:t>R4.7.8</a:t>
            </a:r>
            <a:r>
              <a:rPr lang="ja-JP" altLang="en-US" sz="700" dirty="0" smtClean="0">
                <a:latin typeface="Meiryo UI" panose="020B0604030504040204" pitchFamily="50" charset="-128"/>
                <a:ea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endParaRPr>
          </a:p>
          <a:p>
            <a:pPr lvl="0"/>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往診協力医療機関　</a:t>
            </a:r>
            <a:r>
              <a:rPr lang="en-US" altLang="ja-JP" sz="1100" dirty="0">
                <a:latin typeface="Meiryo UI" panose="020B0604030504040204" pitchFamily="50" charset="-128"/>
                <a:ea typeface="Meiryo UI" panose="020B0604030504040204" pitchFamily="50" charset="-128"/>
              </a:rPr>
              <a:t>139</a:t>
            </a:r>
            <a:r>
              <a:rPr lang="ja-JP" altLang="en-US" sz="1100" dirty="0">
                <a:latin typeface="Meiryo UI" panose="020B0604030504040204" pitchFamily="50" charset="-128"/>
                <a:ea typeface="Meiryo UI" panose="020B0604030504040204" pitchFamily="50" charset="-128"/>
              </a:rPr>
              <a:t>医療機関</a:t>
            </a:r>
            <a:r>
              <a:rPr lang="ja-JP" altLang="en-US" sz="7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R4.7.8</a:t>
            </a:r>
            <a:r>
              <a:rPr lang="ja-JP" altLang="en-US" sz="700" dirty="0">
                <a:latin typeface="Meiryo UI" panose="020B0604030504040204" pitchFamily="50" charset="-128"/>
                <a:ea typeface="Meiryo UI" panose="020B0604030504040204" pitchFamily="50" charset="-128"/>
              </a:rPr>
              <a:t>）</a:t>
            </a:r>
          </a:p>
          <a:p>
            <a:pPr lvl="0"/>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OCRT</a:t>
            </a:r>
            <a:r>
              <a:rPr lang="ja-JP" altLang="en-US" sz="1100" dirty="0">
                <a:latin typeface="Meiryo UI" panose="020B0604030504040204" pitchFamily="50" charset="-128"/>
                <a:ea typeface="Meiryo UI" panose="020B0604030504040204" pitchFamily="50" charset="-128"/>
              </a:rPr>
              <a:t>往診支援件数</a:t>
            </a:r>
            <a:r>
              <a:rPr lang="en-US" altLang="ja-JP" sz="1100" dirty="0">
                <a:latin typeface="Meiryo UI" panose="020B0604030504040204" pitchFamily="50" charset="-128"/>
                <a:ea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rPr>
              <a:t>件、感染対策助言</a:t>
            </a:r>
            <a:r>
              <a:rPr lang="en-US" altLang="ja-JP" sz="1100" dirty="0">
                <a:latin typeface="Meiryo UI" panose="020B0604030504040204" pitchFamily="50" charset="-128"/>
                <a:ea typeface="Meiryo UI" panose="020B0604030504040204" pitchFamily="50" charset="-128"/>
              </a:rPr>
              <a:t>117</a:t>
            </a:r>
            <a:r>
              <a:rPr lang="ja-JP" altLang="en-US" sz="1100" dirty="0" smtClean="0">
                <a:latin typeface="Meiryo UI" panose="020B0604030504040204" pitchFamily="50" charset="-128"/>
                <a:ea typeface="Meiryo UI" panose="020B0604030504040204" pitchFamily="50" charset="-128"/>
              </a:rPr>
              <a:t>件</a:t>
            </a:r>
            <a:r>
              <a:rPr lang="ja-JP" altLang="en-US" sz="600" dirty="0" smtClean="0">
                <a:latin typeface="Meiryo UI" panose="020B0604030504040204" pitchFamily="50" charset="-128"/>
                <a:ea typeface="Meiryo UI" panose="020B0604030504040204" pitchFamily="50" charset="-128"/>
              </a:rPr>
              <a:t>（</a:t>
            </a:r>
            <a:r>
              <a:rPr lang="en-US" altLang="ja-JP" sz="600" dirty="0" smtClean="0">
                <a:latin typeface="Meiryo UI" panose="020B0604030504040204" pitchFamily="50" charset="-128"/>
                <a:ea typeface="Meiryo UI" panose="020B0604030504040204" pitchFamily="50" charset="-128"/>
              </a:rPr>
              <a:t>R4.2.18</a:t>
            </a:r>
            <a:r>
              <a:rPr lang="ja-JP" altLang="en-US" sz="600" dirty="0" err="1">
                <a:latin typeface="Meiryo UI" panose="020B0604030504040204" pitchFamily="50" charset="-128"/>
                <a:ea typeface="Meiryo UI" panose="020B0604030504040204" pitchFamily="50" charset="-128"/>
              </a:rPr>
              <a:t>ー</a:t>
            </a:r>
            <a:r>
              <a:rPr lang="en-US" altLang="ja-JP" sz="600" dirty="0" smtClean="0">
                <a:latin typeface="Meiryo UI" panose="020B0604030504040204" pitchFamily="50" charset="-128"/>
                <a:ea typeface="Meiryo UI" panose="020B0604030504040204" pitchFamily="50" charset="-128"/>
              </a:rPr>
              <a:t>7.9</a:t>
            </a:r>
            <a:r>
              <a:rPr lang="ja-JP" altLang="en-US" sz="600" dirty="0">
                <a:latin typeface="Meiryo UI" panose="020B0604030504040204" pitchFamily="50" charset="-128"/>
                <a:ea typeface="Meiryo UI" panose="020B0604030504040204" pitchFamily="50" charset="-128"/>
              </a:rPr>
              <a:t>）</a:t>
            </a:r>
            <a:endParaRPr lang="ja-JP" altLang="en-US" sz="500" dirty="0">
              <a:latin typeface="Meiryo UI" panose="020B0604030504040204" pitchFamily="50" charset="-128"/>
              <a:ea typeface="Meiryo UI" panose="020B0604030504040204" pitchFamily="50" charset="-128"/>
            </a:endParaRPr>
          </a:p>
        </p:txBody>
      </p:sp>
      <p:sp>
        <p:nvSpPr>
          <p:cNvPr id="76" name="テキスト ボックス 75"/>
          <p:cNvSpPr txBox="1"/>
          <p:nvPr/>
        </p:nvSpPr>
        <p:spPr>
          <a:xfrm rot="5400000">
            <a:off x="-2096783" y="4215199"/>
            <a:ext cx="4771531" cy="400110"/>
          </a:xfrm>
          <a:prstGeom prst="rect">
            <a:avLst/>
          </a:prstGeom>
          <a:solidFill>
            <a:schemeClr val="accent1">
              <a:lumMod val="20000"/>
              <a:lumOff val="80000"/>
            </a:schemeClr>
          </a:solidFill>
          <a:ln>
            <a:noFill/>
          </a:ln>
        </p:spPr>
        <p:txBody>
          <a:bodyPr wrap="square" rtlCol="0">
            <a:spAutoFit/>
          </a:bodyPr>
          <a:lstStyle/>
          <a:p>
            <a:pPr algn="ctr">
              <a:lnSpc>
                <a:spcPts val="1200"/>
              </a:lnSpc>
            </a:pPr>
            <a:endParaRPr lang="en-US" altLang="ja-JP" sz="1100" b="1" dirty="0">
              <a:latin typeface="Meiryo UI" panose="020B0604030504040204" pitchFamily="50" charset="-128"/>
              <a:ea typeface="Meiryo UI" panose="020B0604030504040204" pitchFamily="50" charset="-128"/>
            </a:endParaRPr>
          </a:p>
          <a:p>
            <a:pPr algn="ctr">
              <a:lnSpc>
                <a:spcPts val="1200"/>
              </a:lnSpc>
            </a:pPr>
            <a:endParaRPr lang="en-US" altLang="ja-JP" sz="1100" b="1"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80234" y="3514416"/>
            <a:ext cx="400110" cy="3286604"/>
          </a:xfrm>
          <a:prstGeom prst="rect">
            <a:avLst/>
          </a:prstGeom>
          <a:noFill/>
          <a:ln>
            <a:noFill/>
          </a:ln>
        </p:spPr>
        <p:txBody>
          <a:bodyPr vert="eaVert" wrap="square" rtlCol="0">
            <a:spAutoFit/>
          </a:bodyPr>
          <a:lstStyle/>
          <a:p>
            <a:r>
              <a:rPr kumimoji="1" lang="ja-JP" altLang="en-US" sz="1400" dirty="0">
                <a:latin typeface="Meiryo UI" panose="020B0604030504040204" pitchFamily="50" charset="-128"/>
                <a:ea typeface="Meiryo UI" panose="020B0604030504040204" pitchFamily="50" charset="-128"/>
              </a:rPr>
              <a:t>医療・療養体制</a:t>
            </a:r>
          </a:p>
        </p:txBody>
      </p:sp>
      <p:sp>
        <p:nvSpPr>
          <p:cNvPr id="39" name="スライド番号プレースホルダー 4"/>
          <p:cNvSpPr txBox="1">
            <a:spLocks/>
          </p:cNvSpPr>
          <p:nvPr/>
        </p:nvSpPr>
        <p:spPr>
          <a:xfrm>
            <a:off x="9448800" y="6502275"/>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216AE56-EAD3-4706-B860-3EC2C2952B40}" type="slidenum">
              <a:rPr lang="ja-JP" altLang="en-US" sz="2000" smtClean="0">
                <a:solidFill>
                  <a:schemeClr val="tx1"/>
                </a:solidFill>
              </a:rPr>
              <a:pPr/>
              <a:t>2</a:t>
            </a:fld>
            <a:endParaRPr lang="ja-JP" altLang="en-US" sz="2000" dirty="0">
              <a:solidFill>
                <a:schemeClr val="tx1"/>
              </a:solidFill>
            </a:endParaRPr>
          </a:p>
        </p:txBody>
      </p:sp>
    </p:spTree>
    <p:extLst>
      <p:ext uri="{BB962C8B-B14F-4D97-AF65-F5344CB8AC3E}">
        <p14:creationId xmlns:p14="http://schemas.microsoft.com/office/powerpoint/2010/main" val="1556380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ctrTitle"/>
          </p:nvPr>
        </p:nvSpPr>
        <p:spPr>
          <a:xfrm>
            <a:off x="-14068" y="0"/>
            <a:ext cx="12192000" cy="450761"/>
          </a:xfrm>
          <a:solidFill>
            <a:schemeClr val="accent5">
              <a:lumMod val="75000"/>
            </a:schemeClr>
          </a:solidFill>
        </p:spPr>
        <p:txBody>
          <a:bodyPr>
            <a:noAutofit/>
          </a:bodyPr>
          <a:lstStyle/>
          <a:p>
            <a:r>
              <a:rPr lang="ja-JP" altLang="en-US" sz="2000" dirty="0">
                <a:solidFill>
                  <a:schemeClr val="bg1"/>
                </a:solidFill>
                <a:latin typeface="UD デジタル 教科書体 NK-B" panose="02020700000000000000" pitchFamily="18" charset="-128"/>
                <a:ea typeface="UD デジタル 教科書体 NK-B" panose="02020700000000000000" pitchFamily="18" charset="-128"/>
              </a:rPr>
              <a:t>今夏の感染拡大に向けた高齢者</a:t>
            </a:r>
            <a:r>
              <a:rPr lang="ja-JP" altLang="en-US" sz="2000">
                <a:solidFill>
                  <a:schemeClr val="bg1"/>
                </a:solidFill>
                <a:latin typeface="UD デジタル 教科書体 NK-B" panose="02020700000000000000" pitchFamily="18" charset="-128"/>
                <a:ea typeface="UD デジタル 教科書体 NK-B" panose="02020700000000000000" pitchFamily="18" charset="-128"/>
              </a:rPr>
              <a:t>施設等管理者、</a:t>
            </a:r>
            <a:r>
              <a:rPr kumimoji="1" lang="ja-JP" altLang="en-US" sz="2000" dirty="0">
                <a:solidFill>
                  <a:schemeClr val="bg1"/>
                </a:solidFill>
                <a:latin typeface="UD デジタル 教科書体 NK-B" panose="02020700000000000000" pitchFamily="18" charset="-128"/>
                <a:ea typeface="UD デジタル 教科書体 NK-B" panose="02020700000000000000" pitchFamily="18" charset="-128"/>
              </a:rPr>
              <a:t>医療機関への通知</a:t>
            </a:r>
          </a:p>
        </p:txBody>
      </p:sp>
      <p:sp>
        <p:nvSpPr>
          <p:cNvPr id="20" name="テキスト ボックス 19">
            <a:extLst>
              <a:ext uri="{FF2B5EF4-FFF2-40B4-BE49-F238E27FC236}">
                <a16:creationId xmlns:a16="http://schemas.microsoft.com/office/drawing/2014/main" id="{2A12B45E-637E-4BDF-92EA-D2683B7E6B0F}"/>
              </a:ext>
            </a:extLst>
          </p:cNvPr>
          <p:cNvSpPr txBox="1"/>
          <p:nvPr/>
        </p:nvSpPr>
        <p:spPr>
          <a:xfrm>
            <a:off x="0" y="448978"/>
            <a:ext cx="12192000" cy="400110"/>
          </a:xfrm>
          <a:prstGeom prst="rect">
            <a:avLst/>
          </a:prstGeom>
          <a:solidFill>
            <a:schemeClr val="accent4">
              <a:lumMod val="20000"/>
              <a:lumOff val="80000"/>
            </a:schemeClr>
          </a:solidFill>
        </p:spPr>
        <p:txBody>
          <a:bodyPr wrap="square" rtlCol="0">
            <a:spAutoFit/>
          </a:bodyPr>
          <a:lstStyle/>
          <a:p>
            <a:pPr>
              <a:lnSpc>
                <a:spcPts val="2400"/>
              </a:lnSpc>
            </a:pPr>
            <a:r>
              <a:rPr lang="ja-JP" altLang="en-US" sz="1600" dirty="0">
                <a:latin typeface="UD デジタル 教科書体 NK-B" panose="02020700000000000000" pitchFamily="18" charset="-128"/>
                <a:ea typeface="UD デジタル 教科書体 NK-B" panose="02020700000000000000" pitchFamily="18" charset="-128"/>
              </a:rPr>
              <a:t>◆今夏の感染拡大に向けた対応について、高齢者施設等、医療機関に通知を発出（発出日 </a:t>
            </a:r>
            <a:r>
              <a:rPr lang="en-US" altLang="ja-JP" sz="1600" dirty="0">
                <a:latin typeface="UD デジタル 教科書体 NK-B" panose="02020700000000000000" pitchFamily="18" charset="-128"/>
                <a:ea typeface="UD デジタル 教科書体 NK-B" panose="02020700000000000000" pitchFamily="18" charset="-128"/>
              </a:rPr>
              <a:t>R4.7.7</a:t>
            </a:r>
            <a:r>
              <a:rPr lang="ja-JP" altLang="en-US" sz="1600" dirty="0">
                <a:latin typeface="UD デジタル 教科書体 NK-B" panose="02020700000000000000" pitchFamily="18" charset="-128"/>
                <a:ea typeface="UD デジタル 教科書体 NK-B" panose="02020700000000000000" pitchFamily="18" charset="-128"/>
              </a:rPr>
              <a:t>）</a:t>
            </a:r>
          </a:p>
        </p:txBody>
      </p:sp>
      <p:graphicFrame>
        <p:nvGraphicFramePr>
          <p:cNvPr id="2" name="表 1"/>
          <p:cNvGraphicFramePr>
            <a:graphicFrameLocks noGrp="1"/>
          </p:cNvGraphicFramePr>
          <p:nvPr>
            <p:extLst>
              <p:ext uri="{D42A27DB-BD31-4B8C-83A1-F6EECF244321}">
                <p14:modId xmlns:p14="http://schemas.microsoft.com/office/powerpoint/2010/main" val="431787312"/>
              </p:ext>
            </p:extLst>
          </p:nvPr>
        </p:nvGraphicFramePr>
        <p:xfrm>
          <a:off x="154545" y="927197"/>
          <a:ext cx="11996973" cy="5839340"/>
        </p:xfrm>
        <a:graphic>
          <a:graphicData uri="http://schemas.openxmlformats.org/drawingml/2006/table">
            <a:tbl>
              <a:tblPr firstRow="1" bandRow="1">
                <a:tableStyleId>{5C22544A-7EE6-4342-B048-85BDC9FD1C3A}</a:tableStyleId>
              </a:tblPr>
              <a:tblGrid>
                <a:gridCol w="2957931">
                  <a:extLst>
                    <a:ext uri="{9D8B030D-6E8A-4147-A177-3AD203B41FA5}">
                      <a16:colId xmlns:a16="http://schemas.microsoft.com/office/drawing/2014/main" val="3620396149"/>
                    </a:ext>
                  </a:extLst>
                </a:gridCol>
                <a:gridCol w="2181546">
                  <a:extLst>
                    <a:ext uri="{9D8B030D-6E8A-4147-A177-3AD203B41FA5}">
                      <a16:colId xmlns:a16="http://schemas.microsoft.com/office/drawing/2014/main" val="3892772387"/>
                    </a:ext>
                  </a:extLst>
                </a:gridCol>
                <a:gridCol w="6857496">
                  <a:extLst>
                    <a:ext uri="{9D8B030D-6E8A-4147-A177-3AD203B41FA5}">
                      <a16:colId xmlns:a16="http://schemas.microsoft.com/office/drawing/2014/main" val="236610047"/>
                    </a:ext>
                  </a:extLst>
                </a:gridCol>
              </a:tblGrid>
              <a:tr h="239052">
                <a:tc>
                  <a:txBody>
                    <a:bodyPr/>
                    <a:lstStyle/>
                    <a:p>
                      <a:pPr algn="ctr" fontAlgn="ctr"/>
                      <a:r>
                        <a:rPr lang="ja-JP" altLang="en-US" sz="1200" b="1" i="0" u="none" strike="noStrike" dirty="0">
                          <a:solidFill>
                            <a:schemeClr val="lt1"/>
                          </a:solidFill>
                          <a:effectLst/>
                          <a:latin typeface="Meiryo UI" panose="020B0604030504040204" pitchFamily="50" charset="-128"/>
                          <a:ea typeface="Meiryo UI" panose="020B0604030504040204" pitchFamily="50" charset="-128"/>
                        </a:rPr>
                        <a:t>発出先</a:t>
                      </a:r>
                      <a:r>
                        <a:rPr lang="en-US" altLang="ja-JP" sz="1200" b="1" i="0" u="none" strike="noStrike" dirty="0">
                          <a:solidFill>
                            <a:schemeClr val="lt1"/>
                          </a:solidFill>
                          <a:effectLst/>
                          <a:latin typeface="Meiryo UI" panose="020B0604030504040204" pitchFamily="50" charset="-128"/>
                          <a:ea typeface="Meiryo UI" panose="020B0604030504040204" pitchFamily="50" charset="-128"/>
                        </a:rPr>
                        <a:t>(</a:t>
                      </a:r>
                      <a:r>
                        <a:rPr lang="ja-JP" altLang="en-US" sz="1200" b="1" i="0" u="none" strike="noStrike" dirty="0">
                          <a:solidFill>
                            <a:schemeClr val="lt1"/>
                          </a:solidFill>
                          <a:effectLst/>
                          <a:latin typeface="Meiryo UI" panose="020B0604030504040204" pitchFamily="50" charset="-128"/>
                          <a:ea typeface="Meiryo UI" panose="020B0604030504040204" pitchFamily="50" charset="-128"/>
                        </a:rPr>
                        <a:t>発出者</a:t>
                      </a:r>
                      <a:r>
                        <a:rPr lang="en-US" altLang="ja-JP" sz="1200" b="1" i="0" u="none" strike="noStrike" dirty="0">
                          <a:solidFill>
                            <a:schemeClr val="lt1"/>
                          </a:solidFill>
                          <a:effectLst/>
                          <a:latin typeface="Meiryo UI" panose="020B0604030504040204" pitchFamily="50" charset="-128"/>
                          <a:ea typeface="Meiryo UI" panose="020B0604030504040204" pitchFamily="50" charset="-128"/>
                        </a:rPr>
                        <a:t>)</a:t>
                      </a:r>
                    </a:p>
                  </a:txBody>
                  <a:tcPr marL="4659" marR="4659" marT="4659" marB="0" anchor="ctr"/>
                </a:tc>
                <a:tc>
                  <a:txBody>
                    <a:bodyPr/>
                    <a:lstStyle/>
                    <a:p>
                      <a:pPr algn="ctr" fontAlgn="ctr"/>
                      <a:r>
                        <a:rPr lang="ja-JP" altLang="en-US" sz="1200" b="1" i="0" u="none" strike="noStrike" dirty="0">
                          <a:solidFill>
                            <a:schemeClr val="lt1"/>
                          </a:solidFill>
                          <a:effectLst/>
                          <a:latin typeface="Meiryo UI" panose="020B0604030504040204" pitchFamily="50" charset="-128"/>
                          <a:ea typeface="Meiryo UI" panose="020B0604030504040204" pitchFamily="50" charset="-128"/>
                        </a:rPr>
                        <a:t>通知名</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4659" marR="4659" marT="4659" marB="0" anchor="ctr"/>
                </a:tc>
                <a:tc>
                  <a:txBody>
                    <a:bodyPr/>
                    <a:lstStyle/>
                    <a:p>
                      <a:pPr algn="ctr" fontAlgn="ctr"/>
                      <a:r>
                        <a:rPr lang="ja-JP" altLang="en-US" sz="1200" b="0" i="0" u="none" strike="noStrike" dirty="0">
                          <a:solidFill>
                            <a:schemeClr val="bg1"/>
                          </a:solidFill>
                          <a:effectLst/>
                          <a:latin typeface="Meiryo UI" panose="020B0604030504040204" pitchFamily="50" charset="-128"/>
                          <a:ea typeface="Meiryo UI" panose="020B0604030504040204" pitchFamily="50" charset="-128"/>
                        </a:rPr>
                        <a:t>通知項目・概要</a:t>
                      </a:r>
                    </a:p>
                  </a:txBody>
                  <a:tcPr marL="4659" marR="4659" marT="4659" marB="0" anchor="ctr"/>
                </a:tc>
                <a:extLst>
                  <a:ext uri="{0D108BD9-81ED-4DB2-BD59-A6C34878D82A}">
                    <a16:rowId xmlns:a16="http://schemas.microsoft.com/office/drawing/2014/main" val="3799050613"/>
                  </a:ext>
                </a:extLst>
              </a:tr>
              <a:tr h="1765996">
                <a:tc>
                  <a:txBody>
                    <a:bodyPr/>
                    <a:lstStyle/>
                    <a:p>
                      <a:pPr algn="l" fontAlgn="ctr">
                        <a:lnSpc>
                          <a:spcPts val="1500"/>
                        </a:lnSpc>
                      </a:pPr>
                      <a:r>
                        <a:rPr lang="zh-TW" altLang="en-US" sz="1100" u="none" strike="noStrike" dirty="0">
                          <a:effectLst/>
                          <a:latin typeface="Meiryo UI" panose="020B0604030504040204" pitchFamily="50" charset="-128"/>
                          <a:ea typeface="Meiryo UI" panose="020B0604030504040204" pitchFamily="50" charset="-128"/>
                        </a:rPr>
                        <a:t>高齢者施設等管理者</a:t>
                      </a:r>
                      <a:endParaRPr lang="ja-JP" altLang="en-US" sz="1100" u="none" strike="noStrike" dirty="0">
                        <a:effectLst/>
                        <a:latin typeface="Meiryo UI" panose="020B0604030504040204" pitchFamily="50" charset="-128"/>
                        <a:ea typeface="Meiryo UI" panose="020B0604030504040204" pitchFamily="50" charset="-128"/>
                      </a:endParaRPr>
                    </a:p>
                    <a:p>
                      <a:pPr algn="l" fontAlgn="ctr">
                        <a:lnSpc>
                          <a:spcPts val="1500"/>
                        </a:lnSpc>
                      </a:pPr>
                      <a:r>
                        <a:rPr lang="en-US" altLang="ja-JP" sz="1100" u="none" strike="noStrike" dirty="0">
                          <a:effectLst/>
                          <a:latin typeface="Meiryo UI" panose="020B0604030504040204" pitchFamily="50" charset="-128"/>
                          <a:ea typeface="Meiryo UI" panose="020B0604030504040204" pitchFamily="50" charset="-128"/>
                        </a:rPr>
                        <a:t>(</a:t>
                      </a:r>
                      <a:r>
                        <a:rPr lang="ja-JP" altLang="en-US" sz="1100" u="none" strike="noStrike" dirty="0">
                          <a:effectLst/>
                          <a:latin typeface="Meiryo UI" panose="020B0604030504040204" pitchFamily="50" charset="-128"/>
                          <a:ea typeface="Meiryo UI" panose="020B0604030504040204" pitchFamily="50" charset="-128"/>
                        </a:rPr>
                        <a:t>福祉部長・健康医療部長</a:t>
                      </a:r>
                      <a:r>
                        <a:rPr lang="en-US" altLang="ja-JP" sz="1100" u="none" strike="noStrike" dirty="0">
                          <a:effectLst/>
                          <a:latin typeface="Meiryo UI" panose="020B0604030504040204" pitchFamily="50" charset="-128"/>
                          <a:ea typeface="Meiryo UI" panose="020B0604030504040204" pitchFamily="50" charset="-128"/>
                        </a:rPr>
                        <a:t>)</a:t>
                      </a:r>
                    </a:p>
                  </a:txBody>
                  <a:tcPr marL="4659" marR="4659" marT="4659" marB="0" anchor="ctr">
                    <a:solidFill>
                      <a:schemeClr val="accent1">
                        <a:lumMod val="60000"/>
                        <a:lumOff val="40000"/>
                      </a:schemeClr>
                    </a:solidFill>
                  </a:tcPr>
                </a:tc>
                <a:tc>
                  <a:txBody>
                    <a:bodyPr/>
                    <a:lstStyle/>
                    <a:p>
                      <a:pPr algn="l" fontAlgn="ctr">
                        <a:lnSpc>
                          <a:spcPts val="1500"/>
                        </a:lnSpc>
                      </a:pPr>
                      <a:r>
                        <a:rPr lang="ja-JP" altLang="en-US" sz="1100" u="none" strike="noStrike" dirty="0">
                          <a:effectLst/>
                          <a:latin typeface="Meiryo UI" panose="020B0604030504040204" pitchFamily="50" charset="-128"/>
                          <a:ea typeface="Meiryo UI" panose="020B0604030504040204" pitchFamily="50" charset="-128"/>
                        </a:rPr>
                        <a:t>新型コロナウイルス感染症・オミクロン株の特性を踏まえた施設等における対応について</a:t>
                      </a:r>
                      <a:endParaRPr lang="en-US" altLang="ja-JP" sz="1100" u="none" strike="noStrike" dirty="0">
                        <a:effectLst/>
                        <a:latin typeface="Meiryo UI" panose="020B0604030504040204" pitchFamily="50" charset="-128"/>
                        <a:ea typeface="Meiryo UI" panose="020B0604030504040204" pitchFamily="50" charset="-128"/>
                      </a:endParaRPr>
                    </a:p>
                  </a:txBody>
                  <a:tcPr marL="4659" marR="4659" marT="4659" marB="0" anchor="ctr">
                    <a:solidFill>
                      <a:schemeClr val="accent1">
                        <a:lumMod val="60000"/>
                        <a:lumOff val="40000"/>
                      </a:schemeClr>
                    </a:solidFill>
                  </a:tcPr>
                </a:tc>
                <a:tc>
                  <a:txBody>
                    <a:bodyPr/>
                    <a:lstStyle/>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100" b="0" u="none" strike="noStrike" kern="1200" dirty="0">
                          <a:solidFill>
                            <a:schemeClr val="dk1"/>
                          </a:solidFill>
                          <a:effectLst/>
                          <a:latin typeface="Meiryo UI" panose="020B0604030504040204" pitchFamily="50" charset="-128"/>
                          <a:ea typeface="Meiryo UI" panose="020B0604030504040204" pitchFamily="50" charset="-128"/>
                          <a:cs typeface="+mn-cs"/>
                        </a:rPr>
                        <a:t>１　入所系・居住系の従事者等に対する抗原定性検査キットを活用した定期検査（</a:t>
                      </a:r>
                      <a:r>
                        <a:rPr kumimoji="1" lang="en-US" altLang="ja-JP" sz="1100" b="0" u="none" strike="noStrike" kern="1200" dirty="0">
                          <a:solidFill>
                            <a:schemeClr val="dk1"/>
                          </a:solidFill>
                          <a:effectLst/>
                          <a:latin typeface="Meiryo UI" panose="020B0604030504040204" pitchFamily="50" charset="-128"/>
                          <a:ea typeface="Meiryo UI" panose="020B0604030504040204" pitchFamily="50" charset="-128"/>
                          <a:cs typeface="+mn-cs"/>
                        </a:rPr>
                        <a:t>1</a:t>
                      </a:r>
                      <a:r>
                        <a:rPr kumimoji="1" lang="ja-JP" altLang="en-US" sz="1100" b="0" u="none" strike="noStrike" kern="1200" dirty="0">
                          <a:solidFill>
                            <a:schemeClr val="dk1"/>
                          </a:solidFill>
                          <a:effectLst/>
                          <a:latin typeface="Meiryo UI" panose="020B0604030504040204" pitchFamily="50" charset="-128"/>
                          <a:ea typeface="Meiryo UI" panose="020B0604030504040204" pitchFamily="50" charset="-128"/>
                          <a:cs typeface="+mn-cs"/>
                        </a:rPr>
                        <a:t>回／</a:t>
                      </a:r>
                      <a:r>
                        <a:rPr kumimoji="1" lang="en-US" altLang="ja-JP" sz="1100" b="0" u="none" strike="noStrike" kern="1200" dirty="0">
                          <a:solidFill>
                            <a:schemeClr val="dk1"/>
                          </a:solidFill>
                          <a:effectLst/>
                          <a:latin typeface="Meiryo UI" panose="020B0604030504040204" pitchFamily="50" charset="-128"/>
                          <a:ea typeface="Meiryo UI" panose="020B0604030504040204" pitchFamily="50" charset="-128"/>
                          <a:cs typeface="+mn-cs"/>
                        </a:rPr>
                        <a:t>3</a:t>
                      </a:r>
                      <a:r>
                        <a:rPr kumimoji="1" lang="ja-JP" altLang="en-US" sz="1100" b="0" u="none" strike="noStrike" kern="1200" dirty="0">
                          <a:solidFill>
                            <a:schemeClr val="dk1"/>
                          </a:solidFill>
                          <a:effectLst/>
                          <a:latin typeface="Meiryo UI" panose="020B0604030504040204" pitchFamily="50" charset="-128"/>
                          <a:ea typeface="Meiryo UI" panose="020B0604030504040204" pitchFamily="50" charset="-128"/>
                          <a:cs typeface="+mn-cs"/>
                        </a:rPr>
                        <a:t>日）の実施</a:t>
                      </a:r>
                      <a:endParaRPr kumimoji="1" lang="en-US" altLang="ja-JP" sz="1100" b="0" u="none" strike="noStrike"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100" b="0" u="none" strike="noStrike" kern="1200" dirty="0">
                          <a:solidFill>
                            <a:schemeClr val="dk1"/>
                          </a:solidFill>
                          <a:effectLst/>
                          <a:latin typeface="Meiryo UI" panose="020B0604030504040204" pitchFamily="50" charset="-128"/>
                          <a:ea typeface="Meiryo UI" panose="020B0604030504040204" pitchFamily="50" charset="-128"/>
                          <a:cs typeface="+mn-cs"/>
                        </a:rPr>
                        <a:t>２　感染者発生時の訓練実施</a:t>
                      </a:r>
                      <a:endParaRPr kumimoji="1" lang="en-US" altLang="ja-JP" sz="1100" b="0" u="none" strike="noStrike"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100" b="0" u="none" strike="noStrike" kern="1200" dirty="0">
                          <a:solidFill>
                            <a:schemeClr val="dk1"/>
                          </a:solidFill>
                          <a:effectLst/>
                          <a:latin typeface="Meiryo UI" panose="020B0604030504040204" pitchFamily="50" charset="-128"/>
                          <a:ea typeface="Meiryo UI" panose="020B0604030504040204" pitchFamily="50" charset="-128"/>
                          <a:cs typeface="+mn-cs"/>
                        </a:rPr>
                        <a:t>３　ワクチン４回目接種の実施</a:t>
                      </a:r>
                      <a:endParaRPr kumimoji="1" lang="en-US" altLang="ja-JP" sz="1100" b="0" u="none" strike="noStrike"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100" b="0" u="none" strike="noStrike" kern="1200" dirty="0">
                          <a:solidFill>
                            <a:schemeClr val="dk1"/>
                          </a:solidFill>
                          <a:effectLst/>
                          <a:latin typeface="Meiryo UI" panose="020B0604030504040204" pitchFamily="50" charset="-128"/>
                          <a:ea typeface="Meiryo UI" panose="020B0604030504040204" pitchFamily="50" charset="-128"/>
                          <a:cs typeface="+mn-cs"/>
                        </a:rPr>
                        <a:t>４　協力医療機関等との連携によるコロナ治療</a:t>
                      </a:r>
                      <a:r>
                        <a:rPr lang="ja-JP" altLang="en-US" sz="1100" u="none" strike="noStrike" dirty="0">
                          <a:effectLst/>
                          <a:latin typeface="Meiryo UI" panose="020B0604030504040204" pitchFamily="50" charset="-128"/>
                          <a:ea typeface="Meiryo UI" panose="020B0604030504040204" pitchFamily="50" charset="-128"/>
                        </a:rPr>
                        <a:t>の実施（早期治療、往診専用ホットライン、</a:t>
                      </a:r>
                      <a:r>
                        <a:rPr lang="en-US" altLang="ja-JP" sz="1100" u="none" strike="noStrike" dirty="0">
                          <a:effectLst/>
                          <a:latin typeface="Meiryo UI" panose="020B0604030504040204" pitchFamily="50" charset="-128"/>
                          <a:ea typeface="Meiryo UI" panose="020B0604030504040204" pitchFamily="50" charset="-128"/>
                        </a:rPr>
                        <a:t>OCRT</a:t>
                      </a:r>
                      <a:r>
                        <a:rPr lang="ja-JP" altLang="en-US" sz="1100" u="none" strike="noStrike" dirty="0">
                          <a:effectLst/>
                          <a:latin typeface="Meiryo UI" panose="020B0604030504040204" pitchFamily="50" charset="-128"/>
                          <a:ea typeface="Meiryo UI" panose="020B0604030504040204" pitchFamily="50" charset="-128"/>
                        </a:rPr>
                        <a:t>専用ダイヤル活用）</a:t>
                      </a:r>
                      <a:endParaRPr kumimoji="1" lang="en-US" altLang="ja-JP" sz="1100" b="0" u="none" strike="noStrike"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100" b="0" u="none" strike="noStrike" kern="1200" dirty="0">
                          <a:solidFill>
                            <a:schemeClr val="dk1"/>
                          </a:solidFill>
                          <a:effectLst/>
                          <a:latin typeface="Meiryo UI" panose="020B0604030504040204" pitchFamily="50" charset="-128"/>
                          <a:ea typeface="Meiryo UI" panose="020B0604030504040204" pitchFamily="50" charset="-128"/>
                          <a:cs typeface="+mn-cs"/>
                        </a:rPr>
                        <a:t>５　入院・療養の考え方に対する理解・協力</a:t>
                      </a:r>
                      <a:endParaRPr kumimoji="1" lang="en-US" altLang="ja-JP" sz="1100" b="0" u="none" strike="noStrike"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100" b="0" u="none" strike="noStrike" kern="1200" dirty="0">
                          <a:solidFill>
                            <a:schemeClr val="dk1"/>
                          </a:solidFill>
                          <a:effectLst/>
                          <a:latin typeface="Meiryo UI" panose="020B0604030504040204" pitchFamily="50" charset="-128"/>
                          <a:ea typeface="Meiryo UI" panose="020B0604030504040204" pitchFamily="50" charset="-128"/>
                          <a:cs typeface="+mn-cs"/>
                        </a:rPr>
                        <a:t>　　⇒・中等症以上又は原則</a:t>
                      </a:r>
                      <a:r>
                        <a:rPr kumimoji="1" lang="en-US" altLang="ja-JP" sz="1100" b="0" u="none" strike="noStrike" kern="1200" dirty="0">
                          <a:solidFill>
                            <a:schemeClr val="dk1"/>
                          </a:solidFill>
                          <a:effectLst/>
                          <a:latin typeface="Meiryo UI" panose="020B0604030504040204" pitchFamily="50" charset="-128"/>
                          <a:ea typeface="Meiryo UI" panose="020B0604030504040204" pitchFamily="50" charset="-128"/>
                          <a:cs typeface="+mn-cs"/>
                        </a:rPr>
                        <a:t>65</a:t>
                      </a:r>
                      <a:r>
                        <a:rPr kumimoji="1" lang="ja-JP" altLang="en-US" sz="1100" b="0" u="none" strike="noStrike" kern="1200" dirty="0">
                          <a:solidFill>
                            <a:schemeClr val="dk1"/>
                          </a:solidFill>
                          <a:effectLst/>
                          <a:latin typeface="Meiryo UI" panose="020B0604030504040204" pitchFamily="50" charset="-128"/>
                          <a:ea typeface="Meiryo UI" panose="020B0604030504040204" pitchFamily="50" charset="-128"/>
                          <a:cs typeface="+mn-cs"/>
                        </a:rPr>
                        <a:t>歳以上の高齢者及び重症化リスクがあり発熱が続くなど中等症への移行が懸念　　　</a:t>
                      </a:r>
                      <a:endParaRPr kumimoji="1" lang="en-US" altLang="ja-JP" sz="1100" b="0" u="none" strike="noStrike"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100" b="0" u="none" strike="noStrike" kern="1200" dirty="0">
                          <a:solidFill>
                            <a:schemeClr val="dk1"/>
                          </a:solidFill>
                          <a:effectLst/>
                          <a:latin typeface="Meiryo UI" panose="020B0604030504040204" pitchFamily="50" charset="-128"/>
                          <a:ea typeface="Meiryo UI" panose="020B0604030504040204" pitchFamily="50" charset="-128"/>
                          <a:cs typeface="+mn-cs"/>
                        </a:rPr>
                        <a:t>　　　　　される方（外来等で初期治療等が可能な患者を除く）が入院対象</a:t>
                      </a:r>
                      <a:endParaRPr kumimoji="1" lang="en-US" altLang="ja-JP" sz="1100" b="0" u="none" strike="noStrike"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100" b="0" u="none" strike="noStrike" kern="1200" dirty="0">
                          <a:solidFill>
                            <a:schemeClr val="dk1"/>
                          </a:solidFill>
                          <a:effectLst/>
                          <a:latin typeface="Meiryo UI" panose="020B0604030504040204" pitchFamily="50" charset="-128"/>
                          <a:ea typeface="Meiryo UI" panose="020B0604030504040204" pitchFamily="50" charset="-128"/>
                          <a:cs typeface="+mn-cs"/>
                        </a:rPr>
                        <a:t>　　　　・軽症の場合は可能な限り施設内での療養を基本</a:t>
                      </a:r>
                      <a:endParaRPr kumimoji="1" lang="en-US" altLang="ja-JP" sz="1100" b="0" u="none" strike="noStrike"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100" b="0" u="none" strike="noStrike" kern="1200" dirty="0">
                          <a:solidFill>
                            <a:schemeClr val="dk1"/>
                          </a:solidFill>
                          <a:effectLst/>
                          <a:latin typeface="Meiryo UI" panose="020B0604030504040204" pitchFamily="50" charset="-128"/>
                          <a:ea typeface="Meiryo UI" panose="020B0604030504040204" pitchFamily="50" charset="-128"/>
                          <a:cs typeface="+mn-cs"/>
                        </a:rPr>
                        <a:t>　　　　・症状や施設の状況を勘案して医療需要の高い方から優先的に入院調整を実施</a:t>
                      </a:r>
                      <a:endParaRPr kumimoji="1" lang="en-US" altLang="ja-JP" sz="1100" b="0" u="none" strike="noStrike" kern="1200" dirty="0">
                        <a:solidFill>
                          <a:schemeClr val="dk1"/>
                        </a:solidFill>
                        <a:effectLst/>
                        <a:latin typeface="Meiryo UI" panose="020B0604030504040204" pitchFamily="50" charset="-128"/>
                        <a:ea typeface="Meiryo UI" panose="020B0604030504040204" pitchFamily="50" charset="-128"/>
                        <a:cs typeface="+mn-cs"/>
                      </a:endParaRPr>
                    </a:p>
                  </a:txBody>
                  <a:tcPr marL="4659" marR="4659" marT="4659" marB="0" anchor="ctr">
                    <a:solidFill>
                      <a:schemeClr val="accent1">
                        <a:lumMod val="60000"/>
                        <a:lumOff val="40000"/>
                      </a:schemeClr>
                    </a:solidFill>
                  </a:tcPr>
                </a:tc>
                <a:extLst>
                  <a:ext uri="{0D108BD9-81ED-4DB2-BD59-A6C34878D82A}">
                    <a16:rowId xmlns:a16="http://schemas.microsoft.com/office/drawing/2014/main" val="1156275703"/>
                  </a:ext>
                </a:extLst>
              </a:tr>
              <a:tr h="1178865">
                <a:tc>
                  <a:txBody>
                    <a:bodyPr/>
                    <a:lstStyle/>
                    <a:p>
                      <a:pPr algn="l" fontAlgn="ctr">
                        <a:lnSpc>
                          <a:spcPts val="1500"/>
                        </a:lnSpc>
                      </a:pPr>
                      <a:r>
                        <a:rPr lang="ja-JP" altLang="en-US" sz="1100" u="none" strike="noStrike" dirty="0">
                          <a:effectLst/>
                          <a:latin typeface="Meiryo UI" panose="020B0604030504040204" pitchFamily="50" charset="-128"/>
                          <a:ea typeface="Meiryo UI" panose="020B0604030504040204" pitchFamily="50" charset="-128"/>
                        </a:rPr>
                        <a:t>新型コロナウイルス感染症患者等受入医療機関</a:t>
                      </a:r>
                      <a:endParaRPr lang="en-US" altLang="ja-JP" sz="1100" u="none" strike="noStrike" dirty="0">
                        <a:effectLst/>
                        <a:latin typeface="Meiryo UI" panose="020B0604030504040204" pitchFamily="50" charset="-128"/>
                        <a:ea typeface="Meiryo UI" panose="020B0604030504040204" pitchFamily="50" charset="-128"/>
                      </a:endParaRPr>
                    </a:p>
                    <a:p>
                      <a:pPr algn="l" fontAlgn="ctr">
                        <a:lnSpc>
                          <a:spcPts val="1500"/>
                        </a:lnSpc>
                      </a:pPr>
                      <a:r>
                        <a:rPr lang="en-US" altLang="zh-TW" sz="1100" u="none" strike="noStrike" dirty="0">
                          <a:effectLst/>
                          <a:latin typeface="Meiryo UI" panose="020B0604030504040204" pitchFamily="50" charset="-128"/>
                          <a:ea typeface="Meiryo UI" panose="020B0604030504040204" pitchFamily="50" charset="-128"/>
                        </a:rPr>
                        <a:t>(</a:t>
                      </a:r>
                      <a:r>
                        <a:rPr lang="zh-TW" altLang="en-US" sz="1100" u="none" strike="noStrike" dirty="0">
                          <a:effectLst/>
                          <a:latin typeface="Meiryo UI" panose="020B0604030504040204" pitchFamily="50" charset="-128"/>
                          <a:ea typeface="Meiryo UI" panose="020B0604030504040204" pitchFamily="50" charset="-128"/>
                        </a:rPr>
                        <a:t>健康医療部長</a:t>
                      </a:r>
                      <a:r>
                        <a:rPr lang="en-US" altLang="zh-TW" sz="1100" u="none" strike="noStrike" dirty="0">
                          <a:effectLst/>
                          <a:latin typeface="Meiryo UI" panose="020B0604030504040204" pitchFamily="50" charset="-128"/>
                          <a:ea typeface="Meiryo UI" panose="020B0604030504040204" pitchFamily="50" charset="-128"/>
                        </a:rPr>
                        <a:t>)</a:t>
                      </a:r>
                    </a:p>
                  </a:txBody>
                  <a:tcPr marL="4659" marR="4659" marT="4659" marB="0" anchor="ctr">
                    <a:solidFill>
                      <a:schemeClr val="accent1">
                        <a:lumMod val="20000"/>
                        <a:lumOff val="80000"/>
                      </a:schemeClr>
                    </a:solidFill>
                  </a:tcPr>
                </a:tc>
                <a:tc>
                  <a:txBody>
                    <a:bodyPr/>
                    <a:lstStyle/>
                    <a:p>
                      <a:pPr algn="l" fontAlgn="ctr">
                        <a:lnSpc>
                          <a:spcPts val="1500"/>
                        </a:lnSpc>
                      </a:pPr>
                      <a:r>
                        <a:rPr lang="ja-JP" altLang="en-US" sz="1100" u="none" strike="noStrike" dirty="0">
                          <a:effectLst/>
                          <a:latin typeface="Meiryo UI" panose="020B0604030504040204" pitchFamily="50" charset="-128"/>
                          <a:ea typeface="Meiryo UI" panose="020B0604030504040204" pitchFamily="50" charset="-128"/>
                        </a:rPr>
                        <a:t>今夏の感染拡大に向けた対応について</a:t>
                      </a:r>
                      <a:endParaRPr lang="en-US" altLang="ja-JP" sz="1100" u="none" strike="noStrike" dirty="0">
                        <a:effectLst/>
                        <a:latin typeface="Meiryo UI" panose="020B0604030504040204" pitchFamily="50" charset="-128"/>
                        <a:ea typeface="Meiryo UI" panose="020B0604030504040204" pitchFamily="50" charset="-128"/>
                      </a:endParaRPr>
                    </a:p>
                  </a:txBody>
                  <a:tcPr marL="4659" marR="4659" marT="4659" marB="0" anchor="ctr">
                    <a:solidFill>
                      <a:schemeClr val="accent1">
                        <a:lumMod val="20000"/>
                        <a:lumOff val="80000"/>
                      </a:schemeClr>
                    </a:solidFill>
                  </a:tcPr>
                </a:tc>
                <a:tc>
                  <a:txBody>
                    <a:bodyPr/>
                    <a:lstStyle/>
                    <a:p>
                      <a:pPr algn="l" fontAlgn="ctr">
                        <a:lnSpc>
                          <a:spcPts val="1500"/>
                        </a:lnSpc>
                      </a:pPr>
                      <a:r>
                        <a:rPr lang="ja-JP" altLang="en-US" sz="1100" u="none" strike="noStrike" dirty="0">
                          <a:solidFill>
                            <a:schemeClr val="tx1"/>
                          </a:solidFill>
                          <a:effectLst/>
                          <a:latin typeface="Meiryo UI" panose="020B0604030504040204" pitchFamily="50" charset="-128"/>
                          <a:ea typeface="Meiryo UI" panose="020B0604030504040204" pitchFamily="50" charset="-128"/>
                        </a:rPr>
                        <a:t>１　緊急避難的確保病床の確保等</a:t>
                      </a:r>
                      <a:br>
                        <a:rPr lang="ja-JP" altLang="en-US" sz="1100" u="none" strike="noStrike" dirty="0">
                          <a:solidFill>
                            <a:schemeClr val="tx1"/>
                          </a:solidFill>
                          <a:effectLst/>
                          <a:latin typeface="Meiryo UI" panose="020B0604030504040204" pitchFamily="50" charset="-128"/>
                          <a:ea typeface="Meiryo UI" panose="020B0604030504040204" pitchFamily="50" charset="-128"/>
                        </a:rPr>
                      </a:br>
                      <a:r>
                        <a:rPr lang="ja-JP" altLang="en-US" sz="1100" u="none" strike="noStrike" dirty="0">
                          <a:solidFill>
                            <a:schemeClr val="tx1"/>
                          </a:solidFill>
                          <a:effectLst/>
                          <a:latin typeface="Meiryo UI" panose="020B0604030504040204" pitchFamily="50" charset="-128"/>
                          <a:ea typeface="Meiryo UI" panose="020B0604030504040204" pitchFamily="50" charset="-128"/>
                        </a:rPr>
                        <a:t>２　</a:t>
                      </a:r>
                      <a:r>
                        <a:rPr kumimoji="1" lang="ja-JP" altLang="ja-JP" sz="1100" kern="1200" dirty="0">
                          <a:solidFill>
                            <a:schemeClr val="tx1"/>
                          </a:solidFill>
                          <a:effectLst/>
                          <a:latin typeface="Meiryo UI" panose="020B0604030504040204" pitchFamily="50" charset="-128"/>
                          <a:ea typeface="Meiryo UI" panose="020B0604030504040204" pitchFamily="50" charset="-128"/>
                          <a:cs typeface="+mn-cs"/>
                        </a:rPr>
                        <a:t>受入病床のフェーズ３（軽症中等症病床）への移行</a:t>
                      </a:r>
                      <a:r>
                        <a:rPr kumimoji="1" lang="ja-JP" altLang="en-US" sz="1100" kern="1200" dirty="0">
                          <a:solidFill>
                            <a:schemeClr val="tx1"/>
                          </a:solidFill>
                          <a:effectLst/>
                          <a:latin typeface="Meiryo UI" panose="020B0604030504040204" pitchFamily="50" charset="-128"/>
                          <a:ea typeface="Meiryo UI" panose="020B0604030504040204" pitchFamily="50" charset="-128"/>
                          <a:cs typeface="+mn-cs"/>
                        </a:rPr>
                        <a:t>（</a:t>
                      </a:r>
                      <a:r>
                        <a:rPr kumimoji="1" lang="en-US" altLang="ja-JP" sz="1100" kern="1200" dirty="0">
                          <a:solidFill>
                            <a:schemeClr val="tx1"/>
                          </a:solidFill>
                          <a:effectLst/>
                          <a:latin typeface="Meiryo UI" panose="020B0604030504040204" pitchFamily="50" charset="-128"/>
                          <a:ea typeface="Meiryo UI" panose="020B0604030504040204" pitchFamily="50" charset="-128"/>
                          <a:cs typeface="+mn-cs"/>
                        </a:rPr>
                        <a:t>7</a:t>
                      </a:r>
                      <a:r>
                        <a:rPr kumimoji="1" lang="ja-JP" altLang="en-US" sz="1100" kern="1200" dirty="0">
                          <a:solidFill>
                            <a:schemeClr val="tx1"/>
                          </a:solidFill>
                          <a:effectLst/>
                          <a:latin typeface="Meiryo UI" panose="020B0604030504040204" pitchFamily="50" charset="-128"/>
                          <a:ea typeface="Meiryo UI" panose="020B0604030504040204" pitchFamily="50" charset="-128"/>
                          <a:cs typeface="+mn-cs"/>
                        </a:rPr>
                        <a:t>月１１日（月）～）</a:t>
                      </a:r>
                      <a:r>
                        <a:rPr kumimoji="1" lang="ja-JP" altLang="ja-JP" sz="1100" kern="1200" dirty="0">
                          <a:solidFill>
                            <a:schemeClr val="tx1"/>
                          </a:solidFill>
                          <a:effectLst/>
                          <a:latin typeface="Meiryo UI" panose="020B0604030504040204" pitchFamily="50" charset="-128"/>
                          <a:ea typeface="Meiryo UI" panose="020B0604030504040204" pitchFamily="50" charset="-128"/>
                          <a:cs typeface="+mn-cs"/>
                        </a:rPr>
                        <a:t>にかかる体制確保</a:t>
                      </a:r>
                      <a:endParaRPr kumimoji="1" lang="en-US" altLang="ja-JP" sz="1100" kern="1200" dirty="0">
                        <a:solidFill>
                          <a:schemeClr val="tx1"/>
                        </a:solidFill>
                        <a:effectLst/>
                        <a:latin typeface="Meiryo UI" panose="020B0604030504040204" pitchFamily="50" charset="-128"/>
                        <a:ea typeface="Meiryo UI" panose="020B0604030504040204" pitchFamily="50" charset="-128"/>
                        <a:cs typeface="+mn-cs"/>
                      </a:endParaRPr>
                    </a:p>
                    <a:p>
                      <a:pPr algn="l" fontAlgn="ctr">
                        <a:lnSpc>
                          <a:spcPts val="1500"/>
                        </a:lnSpc>
                      </a:pPr>
                      <a:r>
                        <a:rPr lang="ja-JP" altLang="en-US" sz="1100" u="none" strike="noStrike" dirty="0">
                          <a:solidFill>
                            <a:schemeClr val="tx1"/>
                          </a:solidFill>
                          <a:effectLst/>
                          <a:latin typeface="Meiryo UI" panose="020B0604030504040204" pitchFamily="50" charset="-128"/>
                          <a:ea typeface="Meiryo UI" panose="020B0604030504040204" pitchFamily="50" charset="-128"/>
                        </a:rPr>
                        <a:t>３　府における入院・療養の考え方の順守</a:t>
                      </a:r>
                      <a:endParaRPr lang="en-US" altLang="ja-JP" sz="1100" u="none" strike="noStrike" dirty="0">
                        <a:solidFill>
                          <a:schemeClr val="tx1"/>
                        </a:solidFill>
                        <a:effectLst/>
                        <a:latin typeface="Meiryo UI" panose="020B0604030504040204" pitchFamily="50" charset="-128"/>
                        <a:ea typeface="Meiryo UI" panose="020B0604030504040204" pitchFamily="50" charset="-128"/>
                      </a:endParaRPr>
                    </a:p>
                    <a:p>
                      <a:pPr algn="l" fontAlgn="ctr">
                        <a:lnSpc>
                          <a:spcPts val="1500"/>
                        </a:lnSpc>
                      </a:pPr>
                      <a:r>
                        <a:rPr lang="ja-JP" altLang="en-US" sz="1100" u="none" strike="noStrike" dirty="0">
                          <a:solidFill>
                            <a:schemeClr val="tx1"/>
                          </a:solidFill>
                          <a:effectLst/>
                          <a:latin typeface="Meiryo UI" panose="020B0604030504040204" pitchFamily="50" charset="-128"/>
                          <a:ea typeface="Meiryo UI" panose="020B0604030504040204" pitchFamily="50" charset="-128"/>
                        </a:rPr>
                        <a:t>　　⇒・入院</a:t>
                      </a:r>
                      <a:r>
                        <a:rPr lang="en-US" altLang="ja-JP" sz="1100" u="none" strike="noStrike" dirty="0">
                          <a:solidFill>
                            <a:schemeClr val="tx1"/>
                          </a:solidFill>
                          <a:effectLst/>
                          <a:latin typeface="Meiryo UI" panose="020B0604030504040204" pitchFamily="50" charset="-128"/>
                          <a:ea typeface="Meiryo UI" panose="020B0604030504040204" pitchFamily="50" charset="-128"/>
                        </a:rPr>
                        <a:t>FC</a:t>
                      </a:r>
                      <a:r>
                        <a:rPr lang="ja-JP" altLang="en-US" sz="1100" u="none" strike="noStrike" dirty="0">
                          <a:solidFill>
                            <a:schemeClr val="tx1"/>
                          </a:solidFill>
                          <a:effectLst/>
                          <a:latin typeface="Meiryo UI" panose="020B0604030504040204" pitchFamily="50" charset="-128"/>
                          <a:ea typeface="Meiryo UI" panose="020B0604030504040204" pitchFamily="50" charset="-128"/>
                        </a:rPr>
                        <a:t>を介さず入院調整を行う場合、「府における入院・療養の考え方（目安）」を順守</a:t>
                      </a:r>
                      <a:endParaRPr lang="en-US" altLang="ja-JP" sz="1100" u="none" strike="noStrike" dirty="0">
                        <a:solidFill>
                          <a:schemeClr val="tx1"/>
                        </a:solidFill>
                        <a:effectLst/>
                        <a:latin typeface="Meiryo UI" panose="020B0604030504040204" pitchFamily="50" charset="-128"/>
                        <a:ea typeface="Meiryo UI" panose="020B0604030504040204" pitchFamily="50" charset="-128"/>
                      </a:endParaRPr>
                    </a:p>
                    <a:p>
                      <a:pPr algn="l" fontAlgn="ctr">
                        <a:lnSpc>
                          <a:spcPts val="1500"/>
                        </a:lnSpc>
                      </a:pPr>
                      <a:r>
                        <a:rPr lang="ja-JP" altLang="en-US" sz="1100" u="none" strike="noStrike" dirty="0">
                          <a:solidFill>
                            <a:schemeClr val="tx1"/>
                          </a:solidFill>
                          <a:effectLst/>
                          <a:latin typeface="Meiryo UI" panose="020B0604030504040204" pitchFamily="50" charset="-128"/>
                          <a:ea typeface="Meiryo UI" panose="020B0604030504040204" pitchFamily="50" charset="-128"/>
                        </a:rPr>
                        <a:t>　　　　・退院基準を満たす場合は可能な限り転退院促進</a:t>
                      </a:r>
                      <a:endParaRPr lang="en-US" altLang="ja-JP" sz="1100" u="none" strike="noStrike" dirty="0">
                        <a:solidFill>
                          <a:schemeClr val="tx1"/>
                        </a:solidFill>
                        <a:effectLst/>
                        <a:latin typeface="Meiryo UI" panose="020B0604030504040204" pitchFamily="50" charset="-128"/>
                        <a:ea typeface="Meiryo UI" panose="020B0604030504040204" pitchFamily="50" charset="-128"/>
                      </a:endParaRPr>
                    </a:p>
                    <a:p>
                      <a:pPr algn="l" fontAlgn="ctr">
                        <a:lnSpc>
                          <a:spcPts val="1500"/>
                        </a:lnSpc>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４　大阪府療養者情報システム（</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O‐CIS</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）へのデータ入力のお願い</a:t>
                      </a:r>
                    </a:p>
                  </a:txBody>
                  <a:tcPr marL="4659" marR="4659" marT="4659" marB="0" anchor="ctr">
                    <a:solidFill>
                      <a:schemeClr val="accent1">
                        <a:lumMod val="20000"/>
                        <a:lumOff val="80000"/>
                      </a:schemeClr>
                    </a:solidFill>
                  </a:tcPr>
                </a:tc>
                <a:extLst>
                  <a:ext uri="{0D108BD9-81ED-4DB2-BD59-A6C34878D82A}">
                    <a16:rowId xmlns:a16="http://schemas.microsoft.com/office/drawing/2014/main" val="146545055"/>
                  </a:ext>
                </a:extLst>
              </a:tr>
              <a:tr h="956228">
                <a:tc>
                  <a:txBody>
                    <a:bodyPr/>
                    <a:lstStyle/>
                    <a:p>
                      <a:pPr algn="l" fontAlgn="ctr">
                        <a:lnSpc>
                          <a:spcPts val="1500"/>
                        </a:lnSpc>
                      </a:pPr>
                      <a:r>
                        <a:rPr lang="en-US" altLang="ja-JP" sz="1100" u="none" strike="noStrike" dirty="0">
                          <a:effectLst/>
                          <a:latin typeface="Meiryo UI" panose="020B0604030504040204" pitchFamily="50" charset="-128"/>
                          <a:ea typeface="Meiryo UI" panose="020B0604030504040204" pitchFamily="50" charset="-128"/>
                        </a:rPr>
                        <a:t>【</a:t>
                      </a:r>
                      <a:r>
                        <a:rPr lang="ja-JP" altLang="en-US" sz="1100" u="none" strike="noStrike" dirty="0">
                          <a:effectLst/>
                          <a:latin typeface="Meiryo UI" panose="020B0604030504040204" pitchFamily="50" charset="-128"/>
                          <a:ea typeface="Meiryo UI" panose="020B0604030504040204" pitchFamily="50" charset="-128"/>
                        </a:rPr>
                        <a:t>非受入医療機関</a:t>
                      </a:r>
                      <a:r>
                        <a:rPr lang="en-US" altLang="ja-JP" sz="1100" u="none" strike="noStrike" dirty="0">
                          <a:effectLst/>
                          <a:latin typeface="Meiryo UI" panose="020B0604030504040204" pitchFamily="50" charset="-128"/>
                          <a:ea typeface="Meiryo UI" panose="020B0604030504040204" pitchFamily="50" charset="-128"/>
                        </a:rPr>
                        <a:t>】</a:t>
                      </a:r>
                    </a:p>
                    <a:p>
                      <a:pPr algn="l" fontAlgn="ctr">
                        <a:lnSpc>
                          <a:spcPts val="1500"/>
                        </a:lnSpc>
                      </a:pPr>
                      <a:r>
                        <a:rPr lang="ja-JP" altLang="en-US" sz="1100" u="none" strike="noStrike" dirty="0">
                          <a:effectLst/>
                          <a:latin typeface="Meiryo UI" panose="020B0604030504040204" pitchFamily="50" charset="-128"/>
                          <a:ea typeface="Meiryo UI" panose="020B0604030504040204" pitchFamily="50" charset="-128"/>
                        </a:rPr>
                        <a:t>新型コロナウイルス感染症患者等受入れにかかる確保病床を有しない病院</a:t>
                      </a:r>
                    </a:p>
                    <a:p>
                      <a:pPr algn="l" fontAlgn="ctr">
                        <a:lnSpc>
                          <a:spcPts val="1500"/>
                        </a:lnSpc>
                      </a:pPr>
                      <a:r>
                        <a:rPr lang="en-US" altLang="ja-JP" sz="1100" u="none" strike="noStrike" dirty="0">
                          <a:effectLst/>
                          <a:latin typeface="Meiryo UI" panose="020B0604030504040204" pitchFamily="50" charset="-128"/>
                          <a:ea typeface="Meiryo UI" panose="020B0604030504040204" pitchFamily="50" charset="-128"/>
                        </a:rPr>
                        <a:t>(</a:t>
                      </a:r>
                      <a:r>
                        <a:rPr lang="ja-JP" altLang="en-US" sz="1100" u="none" strike="noStrike" dirty="0">
                          <a:effectLst/>
                          <a:latin typeface="Meiryo UI" panose="020B0604030504040204" pitchFamily="50" charset="-128"/>
                          <a:ea typeface="Meiryo UI" panose="020B0604030504040204" pitchFamily="50" charset="-128"/>
                        </a:rPr>
                        <a:t>健康医療部長</a:t>
                      </a:r>
                      <a:r>
                        <a:rPr lang="en-US" altLang="ja-JP" sz="1100" u="none" strike="noStrike" dirty="0">
                          <a:effectLst/>
                          <a:latin typeface="Meiryo UI" panose="020B0604030504040204" pitchFamily="50" charset="-128"/>
                          <a:ea typeface="Meiryo UI" panose="020B0604030504040204" pitchFamily="50" charset="-128"/>
                        </a:rPr>
                        <a:t>)</a:t>
                      </a:r>
                    </a:p>
                  </a:txBody>
                  <a:tcPr marL="4659" marR="4659" marT="4659" marB="0" anchor="ctr">
                    <a:solidFill>
                      <a:schemeClr val="accent1">
                        <a:lumMod val="60000"/>
                        <a:lumOff val="40000"/>
                      </a:schemeClr>
                    </a:solidFill>
                  </a:tcPr>
                </a:tc>
                <a:tc>
                  <a:txBody>
                    <a:bodyPr/>
                    <a:lstStyle/>
                    <a:p>
                      <a:pPr algn="l" fontAlgn="ctr">
                        <a:lnSpc>
                          <a:spcPts val="1500"/>
                        </a:lnSpc>
                      </a:pPr>
                      <a:r>
                        <a:rPr lang="ja-JP" altLang="en-US" sz="1100" u="none" strike="noStrike" dirty="0">
                          <a:effectLst/>
                          <a:latin typeface="Meiryo UI" panose="020B0604030504040204" pitchFamily="50" charset="-128"/>
                          <a:ea typeface="Meiryo UI" panose="020B0604030504040204" pitchFamily="50" charset="-128"/>
                        </a:rPr>
                        <a:t>今夏の感染拡大に向けた対応について</a:t>
                      </a:r>
                      <a:endParaRPr lang="en-US" altLang="ja-JP" sz="1100" u="none" strike="noStrike" dirty="0">
                        <a:effectLst/>
                        <a:latin typeface="Meiryo UI" panose="020B0604030504040204" pitchFamily="50" charset="-128"/>
                        <a:ea typeface="Meiryo UI" panose="020B0604030504040204" pitchFamily="50" charset="-128"/>
                      </a:endParaRPr>
                    </a:p>
                  </a:txBody>
                  <a:tcPr marL="4659" marR="4659" marT="4659" marB="0" anchor="ctr">
                    <a:solidFill>
                      <a:schemeClr val="accent1">
                        <a:lumMod val="60000"/>
                        <a:lumOff val="40000"/>
                      </a:schemeClr>
                    </a:solidFill>
                  </a:tcPr>
                </a:tc>
                <a:tc>
                  <a:txBody>
                    <a:bodyPr/>
                    <a:lstStyle/>
                    <a:p>
                      <a:pPr algn="l" fontAlgn="ctr">
                        <a:lnSpc>
                          <a:spcPts val="1500"/>
                        </a:lnSpc>
                      </a:pPr>
                      <a:r>
                        <a:rPr lang="ja-JP" altLang="en-US" sz="1100" u="none" strike="noStrike" dirty="0">
                          <a:solidFill>
                            <a:schemeClr val="tx1"/>
                          </a:solidFill>
                          <a:effectLst/>
                          <a:latin typeface="Meiryo UI" panose="020B0604030504040204" pitchFamily="50" charset="-128"/>
                          <a:ea typeface="Meiryo UI" panose="020B0604030504040204" pitchFamily="50" charset="-128"/>
                        </a:rPr>
                        <a:t>１　自院患者が陽性となった場合の対応の徹底</a:t>
                      </a:r>
                      <a:endParaRPr lang="en-US" altLang="ja-JP" sz="110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u="none" strike="noStrike" dirty="0">
                          <a:solidFill>
                            <a:schemeClr val="tx1"/>
                          </a:solidFill>
                          <a:effectLst/>
                          <a:latin typeface="Meiryo UI" panose="020B0604030504040204" pitchFamily="50" charset="-128"/>
                          <a:ea typeface="Meiryo UI" panose="020B0604030504040204" pitchFamily="50" charset="-128"/>
                        </a:rPr>
                        <a:t>　　⇒・中等症</a:t>
                      </a:r>
                      <a:r>
                        <a:rPr lang="en-US" altLang="ja-JP" sz="1100" u="none" strike="noStrike" dirty="0">
                          <a:solidFill>
                            <a:schemeClr val="tx1"/>
                          </a:solidFill>
                          <a:effectLst/>
                          <a:latin typeface="Meiryo UI" panose="020B0604030504040204" pitchFamily="50" charset="-128"/>
                          <a:ea typeface="Meiryo UI" panose="020B0604030504040204" pitchFamily="50" charset="-128"/>
                        </a:rPr>
                        <a:t>Ⅰ</a:t>
                      </a: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患者までのコロナ治療の継続を要請</a:t>
                      </a:r>
                      <a:endPar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・院内感染防止対策の徹底、患者発生時の早期治療実施を含めた</a:t>
                      </a:r>
                      <a:r>
                        <a:rPr lang="ja-JP" altLang="en-US" sz="1100" b="0" u="none" strike="noStrike" dirty="0">
                          <a:solidFill>
                            <a:schemeClr val="tx1"/>
                          </a:solidFill>
                          <a:effectLst/>
                          <a:latin typeface="Meiryo UI" panose="020B0604030504040204" pitchFamily="50" charset="-128"/>
                          <a:ea typeface="Meiryo UI" panose="020B0604030504040204" pitchFamily="50" charset="-128"/>
                        </a:rPr>
                        <a:t>対応の確認</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4659" marR="4659" marT="4659" marB="0" anchor="ctr">
                    <a:solidFill>
                      <a:schemeClr val="accent1">
                        <a:lumMod val="60000"/>
                        <a:lumOff val="40000"/>
                      </a:schemeClr>
                    </a:solidFill>
                  </a:tcPr>
                </a:tc>
                <a:extLst>
                  <a:ext uri="{0D108BD9-81ED-4DB2-BD59-A6C34878D82A}">
                    <a16:rowId xmlns:a16="http://schemas.microsoft.com/office/drawing/2014/main" val="3548590056"/>
                  </a:ext>
                </a:extLst>
              </a:tr>
              <a:tr h="933286">
                <a:tc>
                  <a:txBody>
                    <a:bodyPr/>
                    <a:lstStyle/>
                    <a:p>
                      <a:pPr algn="l" fontAlgn="ctr">
                        <a:lnSpc>
                          <a:spcPts val="1500"/>
                        </a:lnSpc>
                      </a:pPr>
                      <a:r>
                        <a:rPr lang="en-US" altLang="ja-JP" sz="1100" u="none" strike="noStrike" dirty="0">
                          <a:effectLst/>
                          <a:latin typeface="Meiryo UI" panose="020B0604030504040204" pitchFamily="50" charset="-128"/>
                          <a:ea typeface="Meiryo UI" panose="020B0604030504040204" pitchFamily="50" charset="-128"/>
                        </a:rPr>
                        <a:t>【</a:t>
                      </a:r>
                      <a:r>
                        <a:rPr lang="ja-JP" altLang="en-US" sz="1100" u="none" strike="noStrike" dirty="0">
                          <a:effectLst/>
                          <a:latin typeface="Meiryo UI" panose="020B0604030504040204" pitchFamily="50" charset="-128"/>
                          <a:ea typeface="Meiryo UI" panose="020B0604030504040204" pitchFamily="50" charset="-128"/>
                        </a:rPr>
                        <a:t>往診協力医療機関</a:t>
                      </a:r>
                      <a:r>
                        <a:rPr lang="en-US" altLang="ja-JP" sz="1100" u="none" strike="noStrike" dirty="0">
                          <a:effectLst/>
                          <a:latin typeface="Meiryo UI" panose="020B0604030504040204" pitchFamily="50" charset="-128"/>
                          <a:ea typeface="Meiryo UI" panose="020B0604030504040204" pitchFamily="50" charset="-128"/>
                        </a:rPr>
                        <a:t>】</a:t>
                      </a:r>
                    </a:p>
                    <a:p>
                      <a:pPr algn="l" fontAlgn="ctr">
                        <a:lnSpc>
                          <a:spcPts val="1500"/>
                        </a:lnSpc>
                      </a:pPr>
                      <a:r>
                        <a:rPr lang="ja-JP" altLang="en-US" sz="1100" u="none" strike="noStrike" dirty="0">
                          <a:effectLst/>
                          <a:latin typeface="Meiryo UI" panose="020B0604030504040204" pitchFamily="50" charset="-128"/>
                          <a:ea typeface="Meiryo UI" panose="020B0604030504040204" pitchFamily="50" charset="-128"/>
                        </a:rPr>
                        <a:t>自宅往診協力医療機関</a:t>
                      </a:r>
                      <a:endParaRPr lang="en-US" altLang="ja-JP" sz="1100" u="none" strike="noStrike" dirty="0">
                        <a:effectLst/>
                        <a:latin typeface="Meiryo UI" panose="020B0604030504040204" pitchFamily="50" charset="-128"/>
                        <a:ea typeface="Meiryo UI" panose="020B0604030504040204" pitchFamily="50" charset="-128"/>
                      </a:endParaRPr>
                    </a:p>
                    <a:p>
                      <a:pPr algn="l" fontAlgn="ctr">
                        <a:lnSpc>
                          <a:spcPts val="1500"/>
                        </a:lnSpc>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高齢者施設等</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往診協力医療機関</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lnSpc>
                          <a:spcPts val="1500"/>
                        </a:lnSpc>
                      </a:pPr>
                      <a:r>
                        <a:rPr lang="en-US" altLang="zh-TW" sz="1100" b="0" i="0" u="none" strike="noStrike" dirty="0">
                          <a:solidFill>
                            <a:schemeClr val="tx1"/>
                          </a:solidFill>
                          <a:effectLst/>
                          <a:latin typeface="Meiryo UI" panose="020B0604030504040204" pitchFamily="50" charset="-128"/>
                          <a:ea typeface="Meiryo UI" panose="020B0604030504040204" pitchFamily="50" charset="-128"/>
                        </a:rPr>
                        <a:t>(</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健康医療部長</a:t>
                      </a:r>
                      <a:r>
                        <a:rPr lang="en-US" altLang="zh-TW" sz="1100" b="0" i="0" u="none" strike="noStrike" dirty="0">
                          <a:solidFill>
                            <a:schemeClr val="tx1"/>
                          </a:solidFill>
                          <a:effectLst/>
                          <a:latin typeface="Meiryo UI" panose="020B0604030504040204" pitchFamily="50" charset="-128"/>
                          <a:ea typeface="Meiryo UI" panose="020B0604030504040204" pitchFamily="50" charset="-128"/>
                        </a:rPr>
                        <a:t>)</a:t>
                      </a:r>
                    </a:p>
                  </a:txBody>
                  <a:tcPr marL="4659" marR="4659" marT="4659" marB="0" anchor="ctr">
                    <a:solidFill>
                      <a:schemeClr val="accent1">
                        <a:lumMod val="20000"/>
                        <a:lumOff val="80000"/>
                      </a:schemeClr>
                    </a:solidFill>
                  </a:tcPr>
                </a:tc>
                <a:tc>
                  <a:txBody>
                    <a:bodyPr/>
                    <a:lstStyle/>
                    <a:p>
                      <a:pPr algn="l" fontAlgn="ctr">
                        <a:lnSpc>
                          <a:spcPts val="1500"/>
                        </a:lnSpc>
                      </a:pPr>
                      <a:r>
                        <a:rPr lang="ja-JP" altLang="en-US" sz="1100" u="none" strike="noStrike" dirty="0">
                          <a:effectLst/>
                          <a:latin typeface="Meiryo UI" panose="020B0604030504040204" pitchFamily="50" charset="-128"/>
                          <a:ea typeface="Meiryo UI" panose="020B0604030504040204" pitchFamily="50" charset="-128"/>
                        </a:rPr>
                        <a:t>今夏の感染拡大に向けた対応について</a:t>
                      </a:r>
                      <a:endParaRPr lang="en-US" altLang="ja-JP" sz="1100" u="none" strike="noStrike" dirty="0">
                        <a:effectLst/>
                        <a:latin typeface="Meiryo UI" panose="020B0604030504040204" pitchFamily="50" charset="-128"/>
                        <a:ea typeface="Meiryo UI" panose="020B0604030504040204" pitchFamily="50" charset="-128"/>
                      </a:endParaRPr>
                    </a:p>
                  </a:txBody>
                  <a:tcPr marL="4659" marR="4659" marT="4659" marB="0" anchor="ctr">
                    <a:solidFill>
                      <a:schemeClr val="accent1">
                        <a:lumMod val="20000"/>
                        <a:lumOff val="80000"/>
                      </a:schemeClr>
                    </a:solidFill>
                  </a:tcPr>
                </a:tc>
                <a:tc>
                  <a:txBody>
                    <a:bodyPr/>
                    <a:lstStyle/>
                    <a:p>
                      <a:pPr algn="l" fontAlgn="ctr">
                        <a:lnSpc>
                          <a:spcPts val="1500"/>
                        </a:lnSpc>
                      </a:pPr>
                      <a:r>
                        <a:rPr kumimoji="1" lang="ja-JP" altLang="en-US" sz="1100" b="0" u="none" strike="noStrike" kern="1200" dirty="0">
                          <a:solidFill>
                            <a:schemeClr val="dk1"/>
                          </a:solidFill>
                          <a:effectLst/>
                          <a:latin typeface="Meiryo UI" panose="020B0604030504040204" pitchFamily="50" charset="-128"/>
                          <a:ea typeface="Meiryo UI" panose="020B0604030504040204" pitchFamily="50" charset="-128"/>
                          <a:cs typeface="+mn-cs"/>
                        </a:rPr>
                        <a:t>１　</a:t>
                      </a:r>
                      <a:r>
                        <a:rPr kumimoji="1" lang="ja-JP" altLang="ja-JP" sz="1100" b="0" kern="1200" dirty="0">
                          <a:solidFill>
                            <a:schemeClr val="dk1"/>
                          </a:solidFill>
                          <a:effectLst/>
                          <a:latin typeface="Meiryo UI" panose="020B0604030504040204" pitchFamily="50" charset="-128"/>
                          <a:ea typeface="Meiryo UI" panose="020B0604030504040204" pitchFamily="50" charset="-128"/>
                          <a:cs typeface="+mn-cs"/>
                        </a:rPr>
                        <a:t>自宅療養者に対する往診</a:t>
                      </a:r>
                      <a:r>
                        <a:rPr kumimoji="1" lang="ja-JP" altLang="en-US" sz="1100" b="0" kern="1200" dirty="0">
                          <a:solidFill>
                            <a:schemeClr val="dk1"/>
                          </a:solidFill>
                          <a:effectLst/>
                          <a:latin typeface="Meiryo UI" panose="020B0604030504040204" pitchFamily="50" charset="-128"/>
                          <a:ea typeface="Meiryo UI" panose="020B0604030504040204" pitchFamily="50" charset="-128"/>
                          <a:cs typeface="+mn-cs"/>
                        </a:rPr>
                        <a:t>の協力（適切な医療の提供、協力金制度の周知）</a:t>
                      </a:r>
                      <a:r>
                        <a:rPr lang="ja-JP" altLang="en-US" sz="1100" b="0" u="none" strike="noStrike" dirty="0">
                          <a:effectLst/>
                          <a:latin typeface="Meiryo UI" panose="020B0604030504040204" pitchFamily="50" charset="-128"/>
                          <a:ea typeface="Meiryo UI" panose="020B0604030504040204" pitchFamily="50" charset="-128"/>
                        </a:rPr>
                        <a:t/>
                      </a:r>
                      <a:br>
                        <a:rPr lang="ja-JP" altLang="en-US" sz="1100" b="0" u="none" strike="noStrike" dirty="0">
                          <a:effectLst/>
                          <a:latin typeface="Meiryo UI" panose="020B0604030504040204" pitchFamily="50" charset="-128"/>
                          <a:ea typeface="Meiryo UI" panose="020B0604030504040204" pitchFamily="50" charset="-128"/>
                        </a:rPr>
                      </a:br>
                      <a:r>
                        <a:rPr lang="ja-JP" altLang="en-US" sz="1100" b="0" u="none" strike="noStrike" dirty="0">
                          <a:effectLst/>
                          <a:latin typeface="Meiryo UI" panose="020B0604030504040204" pitchFamily="50" charset="-128"/>
                          <a:ea typeface="Meiryo UI" panose="020B0604030504040204" pitchFamily="50" charset="-128"/>
                        </a:rPr>
                        <a:t>２　</a:t>
                      </a:r>
                      <a:r>
                        <a:rPr kumimoji="1" lang="ja-JP" altLang="ja-JP" sz="1100" b="0" kern="1200" dirty="0">
                          <a:solidFill>
                            <a:schemeClr val="dk1"/>
                          </a:solidFill>
                          <a:effectLst/>
                          <a:latin typeface="Meiryo UI" panose="020B0604030504040204" pitchFamily="50" charset="-128"/>
                          <a:ea typeface="Meiryo UI" panose="020B0604030504040204" pitchFamily="50" charset="-128"/>
                          <a:cs typeface="+mn-cs"/>
                        </a:rPr>
                        <a:t>高齢者施設等</a:t>
                      </a:r>
                      <a:r>
                        <a:rPr kumimoji="1" lang="ja-JP" altLang="en-US" sz="1100" b="0" kern="1200" dirty="0">
                          <a:solidFill>
                            <a:schemeClr val="dk1"/>
                          </a:solidFill>
                          <a:effectLst/>
                          <a:latin typeface="Meiryo UI" panose="020B0604030504040204" pitchFamily="50" charset="-128"/>
                          <a:ea typeface="Meiryo UI" panose="020B0604030504040204" pitchFamily="50" charset="-128"/>
                          <a:cs typeface="+mn-cs"/>
                        </a:rPr>
                        <a:t>に対する往診の協力（クラスター発生時の重症化予防等適切な医療の提供、協力金制度の周知）</a:t>
                      </a:r>
                      <a:r>
                        <a:rPr lang="ja-JP" altLang="en-US" sz="1100" b="0" u="none" strike="noStrike" dirty="0">
                          <a:effectLst/>
                          <a:latin typeface="Meiryo UI" panose="020B0604030504040204" pitchFamily="50" charset="-128"/>
                          <a:ea typeface="Meiryo UI" panose="020B0604030504040204" pitchFamily="50" charset="-128"/>
                        </a:rPr>
                        <a:t/>
                      </a:r>
                      <a:br>
                        <a:rPr lang="ja-JP" altLang="en-US" sz="1100" b="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３　入院・療養の考え方に対する理解・協力（中等症以上等を原則入院対象とすること等の再周知と順守）</a:t>
                      </a:r>
                      <a:endParaRPr lang="en-US" altLang="ja-JP" sz="1100" u="none" strike="noStrike" dirty="0">
                        <a:effectLst/>
                        <a:latin typeface="Meiryo UI" panose="020B0604030504040204" pitchFamily="50" charset="-128"/>
                        <a:ea typeface="Meiryo UI" panose="020B0604030504040204" pitchFamily="50" charset="-128"/>
                      </a:endParaRPr>
                    </a:p>
                  </a:txBody>
                  <a:tcPr marL="4659" marR="4659" marT="4659" marB="0" anchor="ctr">
                    <a:solidFill>
                      <a:schemeClr val="accent1">
                        <a:lumMod val="20000"/>
                        <a:lumOff val="80000"/>
                      </a:schemeClr>
                    </a:solidFill>
                  </a:tcPr>
                </a:tc>
                <a:extLst>
                  <a:ext uri="{0D108BD9-81ED-4DB2-BD59-A6C34878D82A}">
                    <a16:rowId xmlns:a16="http://schemas.microsoft.com/office/drawing/2014/main" val="3819848534"/>
                  </a:ext>
                </a:extLst>
              </a:tr>
              <a:tr h="765913">
                <a:tc>
                  <a:txBody>
                    <a:bodyPr/>
                    <a:lstStyle/>
                    <a:p>
                      <a:pPr algn="l" fontAlgn="ctr">
                        <a:lnSpc>
                          <a:spcPts val="1500"/>
                        </a:lnSpc>
                      </a:pPr>
                      <a:r>
                        <a:rPr lang="en-US" altLang="ja-JP" sz="1100" u="none" strike="noStrike" dirty="0">
                          <a:effectLst/>
                          <a:latin typeface="Meiryo UI" panose="020B0604030504040204" pitchFamily="50" charset="-128"/>
                          <a:ea typeface="Meiryo UI" panose="020B0604030504040204" pitchFamily="50" charset="-128"/>
                        </a:rPr>
                        <a:t>【</a:t>
                      </a:r>
                      <a:r>
                        <a:rPr lang="ja-JP" altLang="en-US" sz="1100" u="none" strike="noStrike" dirty="0">
                          <a:effectLst/>
                          <a:latin typeface="Meiryo UI" panose="020B0604030504040204" pitchFamily="50" charset="-128"/>
                          <a:ea typeface="Meiryo UI" panose="020B0604030504040204" pitchFamily="50" charset="-128"/>
                        </a:rPr>
                        <a:t>後方支援病院</a:t>
                      </a:r>
                      <a:r>
                        <a:rPr lang="en-US" altLang="ja-JP" sz="1100" u="none" strike="noStrike" dirty="0">
                          <a:effectLst/>
                          <a:latin typeface="Meiryo UI" panose="020B0604030504040204" pitchFamily="50" charset="-128"/>
                          <a:ea typeface="Meiryo UI" panose="020B0604030504040204" pitchFamily="50" charset="-128"/>
                        </a:rPr>
                        <a:t>】</a:t>
                      </a:r>
                    </a:p>
                    <a:p>
                      <a:pPr algn="l" fontAlgn="ctr">
                        <a:lnSpc>
                          <a:spcPts val="1500"/>
                        </a:lnSpc>
                      </a:pPr>
                      <a:r>
                        <a:rPr lang="ja-JP" altLang="en-US" sz="1100" u="none" strike="noStrike" dirty="0">
                          <a:effectLst/>
                          <a:latin typeface="Meiryo UI" panose="020B0604030504040204" pitchFamily="50" charset="-128"/>
                          <a:ea typeface="Meiryo UI" panose="020B0604030504040204" pitchFamily="50" charset="-128"/>
                        </a:rPr>
                        <a:t>退院基準到達患者受入れ可能医療機関</a:t>
                      </a:r>
                      <a:endParaRPr lang="zh-TW" altLang="en-US" sz="1100" u="none" strike="noStrike" dirty="0">
                        <a:effectLst/>
                        <a:latin typeface="Meiryo UI" panose="020B0604030504040204" pitchFamily="50" charset="-128"/>
                        <a:ea typeface="Meiryo UI" panose="020B0604030504040204" pitchFamily="50" charset="-128"/>
                      </a:endParaRPr>
                    </a:p>
                    <a:p>
                      <a:pPr algn="l" fontAlgn="ctr">
                        <a:lnSpc>
                          <a:spcPts val="1500"/>
                        </a:lnSpc>
                      </a:pPr>
                      <a:r>
                        <a:rPr lang="en-US" altLang="zh-TW" sz="1100" u="none" strike="noStrike" dirty="0">
                          <a:effectLst/>
                          <a:latin typeface="Meiryo UI" panose="020B0604030504040204" pitchFamily="50" charset="-128"/>
                          <a:ea typeface="Meiryo UI" panose="020B0604030504040204" pitchFamily="50" charset="-128"/>
                        </a:rPr>
                        <a:t>(</a:t>
                      </a:r>
                      <a:r>
                        <a:rPr lang="zh-TW" altLang="en-US" sz="1100" u="none" strike="noStrike" dirty="0">
                          <a:effectLst/>
                          <a:latin typeface="Meiryo UI" panose="020B0604030504040204" pitchFamily="50" charset="-128"/>
                          <a:ea typeface="Meiryo UI" panose="020B0604030504040204" pitchFamily="50" charset="-128"/>
                        </a:rPr>
                        <a:t>健康医療部長</a:t>
                      </a:r>
                      <a:r>
                        <a:rPr lang="en-US" altLang="zh-TW" sz="1100" u="none" strike="noStrike" dirty="0">
                          <a:effectLst/>
                          <a:latin typeface="Meiryo UI" panose="020B0604030504040204" pitchFamily="50" charset="-128"/>
                          <a:ea typeface="Meiryo UI" panose="020B0604030504040204" pitchFamily="50" charset="-128"/>
                        </a:rPr>
                        <a:t>)</a:t>
                      </a:r>
                    </a:p>
                  </a:txBody>
                  <a:tcPr marL="4659" marR="4659" marT="4659" marB="0" anchor="ctr">
                    <a:solidFill>
                      <a:schemeClr val="accent1">
                        <a:lumMod val="60000"/>
                        <a:lumOff val="40000"/>
                      </a:schemeClr>
                    </a:solidFill>
                  </a:tcPr>
                </a:tc>
                <a:tc>
                  <a:txBody>
                    <a:bodyPr/>
                    <a:lstStyle/>
                    <a:p>
                      <a:pPr algn="l" fontAlgn="ctr">
                        <a:lnSpc>
                          <a:spcPts val="1500"/>
                        </a:lnSpc>
                      </a:pPr>
                      <a:r>
                        <a:rPr lang="ja-JP" altLang="en-US" sz="1100" u="none" strike="noStrike" dirty="0">
                          <a:effectLst/>
                          <a:latin typeface="Meiryo UI" panose="020B0604030504040204" pitchFamily="50" charset="-128"/>
                          <a:ea typeface="Meiryo UI" panose="020B0604030504040204" pitchFamily="50" charset="-128"/>
                        </a:rPr>
                        <a:t>今夏の感染拡大に向けた対応について</a:t>
                      </a:r>
                      <a:endParaRPr lang="en-US" altLang="ja-JP" sz="1100" u="none" strike="noStrike" dirty="0">
                        <a:effectLst/>
                        <a:latin typeface="Meiryo UI" panose="020B0604030504040204" pitchFamily="50" charset="-128"/>
                        <a:ea typeface="Meiryo UI" panose="020B0604030504040204" pitchFamily="50" charset="-128"/>
                      </a:endParaRPr>
                    </a:p>
                  </a:txBody>
                  <a:tcPr marL="4659" marR="4659" marT="4659" marB="0" anchor="ctr">
                    <a:solidFill>
                      <a:schemeClr val="accent1">
                        <a:lumMod val="60000"/>
                        <a:lumOff val="40000"/>
                      </a:schemeClr>
                    </a:solidFill>
                  </a:tcPr>
                </a:tc>
                <a:tc>
                  <a:txBody>
                    <a:bodyPr/>
                    <a:lstStyle/>
                    <a:p>
                      <a:pPr marL="0" marR="0" lvl="0" indent="0" algn="l" defTabSz="914400" rtl="0" eaLnBrk="1" fontAlgn="ctr" latinLnBrk="0" hangingPunct="1">
                        <a:lnSpc>
                          <a:spcPts val="1500"/>
                        </a:lnSpc>
                        <a:spcBef>
                          <a:spcPts val="0"/>
                        </a:spcBef>
                        <a:spcAft>
                          <a:spcPts val="0"/>
                        </a:spcAft>
                        <a:buClrTx/>
                        <a:buSzTx/>
                        <a:buFontTx/>
                        <a:buNone/>
                        <a:tabLst/>
                        <a:defRPr/>
                      </a:pPr>
                      <a:r>
                        <a:rPr lang="ja-JP" altLang="en-US" sz="1100" u="none" strike="noStrike" dirty="0">
                          <a:effectLst/>
                          <a:latin typeface="Meiryo UI" panose="020B0604030504040204" pitchFamily="50" charset="-128"/>
                          <a:ea typeface="Meiryo UI" panose="020B0604030504040204" pitchFamily="50" charset="-128"/>
                        </a:rPr>
                        <a:t>１　府転退院サポート</a:t>
                      </a:r>
                      <a:r>
                        <a:rPr lang="en-US" altLang="ja-JP" sz="1100" u="none" strike="noStrike" dirty="0">
                          <a:effectLst/>
                          <a:latin typeface="Meiryo UI" panose="020B0604030504040204" pitchFamily="50" charset="-128"/>
                          <a:ea typeface="Meiryo UI" panose="020B0604030504040204" pitchFamily="50" charset="-128"/>
                        </a:rPr>
                        <a:t>C</a:t>
                      </a:r>
                      <a:r>
                        <a:rPr lang="ja-JP" altLang="en-US" sz="1100" u="none" strike="noStrike" dirty="0">
                          <a:effectLst/>
                          <a:latin typeface="Meiryo UI" panose="020B0604030504040204" pitchFamily="50" charset="-128"/>
                          <a:ea typeface="Meiryo UI" panose="020B0604030504040204" pitchFamily="50" charset="-128"/>
                        </a:rPr>
                        <a:t>やコロナ受入医療機関から退院基準を満たした患者の積極的受入れ</a:t>
                      </a:r>
                      <a:endParaRPr lang="en-US" altLang="ja-JP" sz="1100" u="none" strike="noStrike" dirty="0">
                        <a:effectLst/>
                        <a:latin typeface="Meiryo UI" panose="020B0604030504040204" pitchFamily="50" charset="-128"/>
                        <a:ea typeface="Meiryo UI" panose="020B0604030504040204" pitchFamily="50" charset="-128"/>
                      </a:endParaRPr>
                    </a:p>
                  </a:txBody>
                  <a:tcPr marL="4659" marR="4659" marT="4659" marB="0" anchor="ctr">
                    <a:solidFill>
                      <a:schemeClr val="accent1">
                        <a:lumMod val="60000"/>
                        <a:lumOff val="40000"/>
                      </a:schemeClr>
                    </a:solidFill>
                  </a:tcPr>
                </a:tc>
                <a:extLst>
                  <a:ext uri="{0D108BD9-81ED-4DB2-BD59-A6C34878D82A}">
                    <a16:rowId xmlns:a16="http://schemas.microsoft.com/office/drawing/2014/main" val="1907209574"/>
                  </a:ext>
                </a:extLst>
              </a:tr>
            </a:tbl>
          </a:graphicData>
        </a:graphic>
      </p:graphicFrame>
      <p:sp>
        <p:nvSpPr>
          <p:cNvPr id="3" name="スライド番号プレースホルダー 2"/>
          <p:cNvSpPr>
            <a:spLocks noGrp="1"/>
          </p:cNvSpPr>
          <p:nvPr>
            <p:ph type="sldNum" sz="quarter" idx="12"/>
          </p:nvPr>
        </p:nvSpPr>
        <p:spPr>
          <a:xfrm>
            <a:off x="9190150" y="6469704"/>
            <a:ext cx="2743200" cy="365125"/>
          </a:xfrm>
        </p:spPr>
        <p:txBody>
          <a:bodyPr/>
          <a:lstStyle/>
          <a:p>
            <a:fld id="{91F87D22-9281-4B35-98AC-6E858D73D336}" type="slidenum">
              <a:rPr kumimoji="1" lang="ja-JP" altLang="en-US" sz="2000" smtClean="0">
                <a:solidFill>
                  <a:schemeClr val="tx1"/>
                </a:solidFill>
              </a:rPr>
              <a:t>3</a:t>
            </a:fld>
            <a:endParaRPr kumimoji="1" lang="ja-JP" altLang="en-US" sz="2000" dirty="0">
              <a:solidFill>
                <a:schemeClr val="tx1"/>
              </a:solidFill>
            </a:endParaRPr>
          </a:p>
        </p:txBody>
      </p:sp>
      <p:sp>
        <p:nvSpPr>
          <p:cNvPr id="5" name="テキスト ボックス 4"/>
          <p:cNvSpPr txBox="1"/>
          <p:nvPr/>
        </p:nvSpPr>
        <p:spPr>
          <a:xfrm>
            <a:off x="6915955" y="6620696"/>
            <a:ext cx="6812924" cy="261610"/>
          </a:xfrm>
          <a:prstGeom prst="rect">
            <a:avLst/>
          </a:prstGeom>
          <a:noFill/>
        </p:spPr>
        <p:txBody>
          <a:bodyPr wrap="square" rtlCol="0">
            <a:spAutoFit/>
          </a:bodyPr>
          <a:lstStyle/>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医師会、医療関係団体に対して上記通知に対する協力依頼通知の発出</a:t>
            </a:r>
          </a:p>
        </p:txBody>
      </p:sp>
    </p:spTree>
    <p:extLst>
      <p:ext uri="{BB962C8B-B14F-4D97-AF65-F5344CB8AC3E}">
        <p14:creationId xmlns:p14="http://schemas.microsoft.com/office/powerpoint/2010/main" val="149349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
            <a:ext cx="12192000" cy="40300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bg1"/>
                </a:solidFill>
                <a:latin typeface="UD デジタル 教科書体 NK-B" panose="02020700000000000000" pitchFamily="18" charset="-128"/>
                <a:ea typeface="UD デジタル 教科書体 NK-B" panose="02020700000000000000" pitchFamily="18" charset="-128"/>
              </a:rPr>
              <a:t>診療・検査医療機関の拡充について</a:t>
            </a:r>
          </a:p>
        </p:txBody>
      </p:sp>
      <p:sp>
        <p:nvSpPr>
          <p:cNvPr id="26" name="角丸四角形 25"/>
          <p:cNvSpPr/>
          <p:nvPr/>
        </p:nvSpPr>
        <p:spPr>
          <a:xfrm>
            <a:off x="1627399" y="628777"/>
            <a:ext cx="2700000" cy="25200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r>
              <a:rPr lang="ja-JP" altLang="en-US" sz="1400" b="1" dirty="0">
                <a:latin typeface="BIZ UDPゴシック" panose="020B0400000000000000" pitchFamily="50" charset="-128"/>
                <a:ea typeface="BIZ UDPゴシック" panose="020B0400000000000000" pitchFamily="50" charset="-128"/>
              </a:rPr>
              <a:t>診療・検査医療機関の指定状況</a:t>
            </a:r>
          </a:p>
        </p:txBody>
      </p:sp>
      <p:graphicFrame>
        <p:nvGraphicFramePr>
          <p:cNvPr id="16" name="表 15"/>
          <p:cNvGraphicFramePr>
            <a:graphicFrameLocks noGrp="1"/>
          </p:cNvGraphicFramePr>
          <p:nvPr>
            <p:extLst>
              <p:ext uri="{D42A27DB-BD31-4B8C-83A1-F6EECF244321}">
                <p14:modId xmlns:p14="http://schemas.microsoft.com/office/powerpoint/2010/main" val="2497241923"/>
              </p:ext>
            </p:extLst>
          </p:nvPr>
        </p:nvGraphicFramePr>
        <p:xfrm>
          <a:off x="1690289" y="1039350"/>
          <a:ext cx="3780000" cy="1188000"/>
        </p:xfrm>
        <a:graphic>
          <a:graphicData uri="http://schemas.openxmlformats.org/drawingml/2006/table">
            <a:tbl>
              <a:tblPr firstRow="1" bandRow="1">
                <a:tableStyleId>{93296810-A885-4BE3-A3E7-6D5BEEA58F35}</a:tableStyleId>
              </a:tblPr>
              <a:tblGrid>
                <a:gridCol w="945000">
                  <a:extLst>
                    <a:ext uri="{9D8B030D-6E8A-4147-A177-3AD203B41FA5}">
                      <a16:colId xmlns:a16="http://schemas.microsoft.com/office/drawing/2014/main" val="3194975523"/>
                    </a:ext>
                  </a:extLst>
                </a:gridCol>
                <a:gridCol w="945000">
                  <a:extLst>
                    <a:ext uri="{9D8B030D-6E8A-4147-A177-3AD203B41FA5}">
                      <a16:colId xmlns:a16="http://schemas.microsoft.com/office/drawing/2014/main" val="3279673380"/>
                    </a:ext>
                  </a:extLst>
                </a:gridCol>
                <a:gridCol w="945000">
                  <a:extLst>
                    <a:ext uri="{9D8B030D-6E8A-4147-A177-3AD203B41FA5}">
                      <a16:colId xmlns:a16="http://schemas.microsoft.com/office/drawing/2014/main" val="1176084266"/>
                    </a:ext>
                  </a:extLst>
                </a:gridCol>
                <a:gridCol w="945000">
                  <a:extLst>
                    <a:ext uri="{9D8B030D-6E8A-4147-A177-3AD203B41FA5}">
                      <a16:colId xmlns:a16="http://schemas.microsoft.com/office/drawing/2014/main" val="926722858"/>
                    </a:ext>
                  </a:extLst>
                </a:gridCol>
              </a:tblGrid>
              <a:tr h="297000">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anchor="ctr">
                    <a:solidFill>
                      <a:srgbClr val="6666FF"/>
                    </a:solidFill>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指定数</a:t>
                      </a:r>
                    </a:p>
                  </a:txBody>
                  <a:tcPr anchor="ctr">
                    <a:solidFill>
                      <a:srgbClr val="6666FF"/>
                    </a:solidFill>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A</a:t>
                      </a:r>
                      <a:r>
                        <a:rPr kumimoji="1" lang="ja-JP" altLang="en-US" sz="1100" dirty="0">
                          <a:latin typeface="BIZ UDPゴシック" panose="020B0400000000000000" pitchFamily="50" charset="-128"/>
                          <a:ea typeface="BIZ UDPゴシック" panose="020B0400000000000000" pitchFamily="50" charset="-128"/>
                        </a:rPr>
                        <a:t>型</a:t>
                      </a:r>
                    </a:p>
                  </a:txBody>
                  <a:tcPr anchor="ctr">
                    <a:solidFill>
                      <a:srgbClr val="6666FF"/>
                    </a:solidFill>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B</a:t>
                      </a:r>
                      <a:r>
                        <a:rPr kumimoji="1" lang="ja-JP" altLang="en-US" sz="1100" dirty="0">
                          <a:latin typeface="BIZ UDPゴシック" panose="020B0400000000000000" pitchFamily="50" charset="-128"/>
                          <a:ea typeface="BIZ UDPゴシック" panose="020B0400000000000000" pitchFamily="50" charset="-128"/>
                        </a:rPr>
                        <a:t>型</a:t>
                      </a:r>
                    </a:p>
                  </a:txBody>
                  <a:tcPr anchor="ctr">
                    <a:solidFill>
                      <a:srgbClr val="6666FF"/>
                    </a:solidFill>
                  </a:tcPr>
                </a:tc>
                <a:extLst>
                  <a:ext uri="{0D108BD9-81ED-4DB2-BD59-A6C34878D82A}">
                    <a16:rowId xmlns:a16="http://schemas.microsoft.com/office/drawing/2014/main" val="4158002816"/>
                  </a:ext>
                </a:extLst>
              </a:tr>
              <a:tr h="297000">
                <a:tc>
                  <a:txBody>
                    <a:bodyPr/>
                    <a:lstStyle/>
                    <a:p>
                      <a:pPr algn="ctr"/>
                      <a:r>
                        <a:rPr kumimoji="1" lang="ja-JP" altLang="en-US" sz="1100" dirty="0">
                          <a:latin typeface="BIZ UDPゴシック" panose="020B0400000000000000" pitchFamily="50" charset="-128"/>
                          <a:ea typeface="BIZ UDPゴシック" panose="020B0400000000000000" pitchFamily="50" charset="-128"/>
                        </a:rPr>
                        <a:t>病院</a:t>
                      </a:r>
                    </a:p>
                  </a:txBody>
                  <a:tcPr anchor="ctr">
                    <a:solidFill>
                      <a:srgbClr val="D1D1FF"/>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267</a:t>
                      </a:r>
                      <a:r>
                        <a:rPr kumimoji="1" lang="ja-JP" altLang="en-US" sz="1000" dirty="0">
                          <a:latin typeface="BIZ UDPゴシック" panose="020B0400000000000000" pitchFamily="50" charset="-128"/>
                          <a:ea typeface="BIZ UDPゴシック" panose="020B0400000000000000" pitchFamily="50" charset="-128"/>
                        </a:rPr>
                        <a:t>施設</a:t>
                      </a:r>
                    </a:p>
                  </a:txBody>
                  <a:tcPr marL="36000" marR="36000" anchor="ctr">
                    <a:solidFill>
                      <a:srgbClr val="D1D1FF"/>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168</a:t>
                      </a:r>
                      <a:r>
                        <a:rPr kumimoji="1" lang="ja-JP" altLang="en-US" sz="1000" dirty="0">
                          <a:latin typeface="BIZ UDPゴシック" panose="020B0400000000000000" pitchFamily="50" charset="-128"/>
                          <a:ea typeface="BIZ UDPゴシック" panose="020B0400000000000000" pitchFamily="50" charset="-128"/>
                        </a:rPr>
                        <a:t>施設</a:t>
                      </a:r>
                    </a:p>
                  </a:txBody>
                  <a:tcPr marL="36000" marR="36000" anchor="ctr">
                    <a:solidFill>
                      <a:srgbClr val="D1D1FF"/>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99</a:t>
                      </a:r>
                      <a:r>
                        <a:rPr kumimoji="1" lang="ja-JP" altLang="en-US" sz="1000" dirty="0">
                          <a:latin typeface="BIZ UDPゴシック" panose="020B0400000000000000" pitchFamily="50" charset="-128"/>
                          <a:ea typeface="BIZ UDPゴシック" panose="020B0400000000000000" pitchFamily="50" charset="-128"/>
                        </a:rPr>
                        <a:t>施設</a:t>
                      </a:r>
                    </a:p>
                  </a:txBody>
                  <a:tcPr marL="36000" marR="36000" anchor="ctr">
                    <a:solidFill>
                      <a:srgbClr val="D1D1FF"/>
                    </a:solidFill>
                  </a:tcPr>
                </a:tc>
                <a:extLst>
                  <a:ext uri="{0D108BD9-81ED-4DB2-BD59-A6C34878D82A}">
                    <a16:rowId xmlns:a16="http://schemas.microsoft.com/office/drawing/2014/main" val="325973734"/>
                  </a:ext>
                </a:extLst>
              </a:tr>
              <a:tr h="297000">
                <a:tc>
                  <a:txBody>
                    <a:bodyPr/>
                    <a:lstStyle/>
                    <a:p>
                      <a:pPr algn="ctr"/>
                      <a:r>
                        <a:rPr kumimoji="1" lang="ja-JP" altLang="en-US" sz="1100" dirty="0">
                          <a:latin typeface="BIZ UDPゴシック" panose="020B0400000000000000" pitchFamily="50" charset="-128"/>
                          <a:ea typeface="BIZ UDPゴシック" panose="020B0400000000000000" pitchFamily="50" charset="-128"/>
                        </a:rPr>
                        <a:t>診療所</a:t>
                      </a:r>
                    </a:p>
                  </a:txBody>
                  <a:tcPr anchor="ctr">
                    <a:solidFill>
                      <a:srgbClr val="EBF1E9"/>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1,831</a:t>
                      </a:r>
                      <a:r>
                        <a:rPr kumimoji="1" lang="ja-JP" altLang="en-US" sz="1000" dirty="0">
                          <a:latin typeface="BIZ UDPゴシック" panose="020B0400000000000000" pitchFamily="50" charset="-128"/>
                          <a:ea typeface="BIZ UDPゴシック" panose="020B0400000000000000" pitchFamily="50" charset="-128"/>
                        </a:rPr>
                        <a:t>施設</a:t>
                      </a:r>
                    </a:p>
                  </a:txBody>
                  <a:tcPr marL="36000" marR="36000" anchor="ctr">
                    <a:solidFill>
                      <a:srgbClr val="EBF1E9"/>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737</a:t>
                      </a:r>
                      <a:r>
                        <a:rPr kumimoji="1" lang="ja-JP" altLang="en-US" sz="1000" dirty="0">
                          <a:latin typeface="BIZ UDPゴシック" panose="020B0400000000000000" pitchFamily="50" charset="-128"/>
                          <a:ea typeface="BIZ UDPゴシック" panose="020B0400000000000000" pitchFamily="50" charset="-128"/>
                        </a:rPr>
                        <a:t>施設</a:t>
                      </a:r>
                    </a:p>
                  </a:txBody>
                  <a:tcPr marL="36000" marR="36000" anchor="ctr">
                    <a:solidFill>
                      <a:srgbClr val="EBF1E9"/>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1,094</a:t>
                      </a:r>
                      <a:r>
                        <a:rPr kumimoji="1" lang="ja-JP" altLang="en-US" sz="1000" dirty="0">
                          <a:latin typeface="BIZ UDPゴシック" panose="020B0400000000000000" pitchFamily="50" charset="-128"/>
                          <a:ea typeface="BIZ UDPゴシック" panose="020B0400000000000000" pitchFamily="50" charset="-128"/>
                        </a:rPr>
                        <a:t>施設</a:t>
                      </a:r>
                    </a:p>
                  </a:txBody>
                  <a:tcPr marL="36000" marR="36000" anchor="ctr">
                    <a:solidFill>
                      <a:srgbClr val="EBF1E9"/>
                    </a:solidFill>
                  </a:tcPr>
                </a:tc>
                <a:extLst>
                  <a:ext uri="{0D108BD9-81ED-4DB2-BD59-A6C34878D82A}">
                    <a16:rowId xmlns:a16="http://schemas.microsoft.com/office/drawing/2014/main" val="3745920931"/>
                  </a:ext>
                </a:extLst>
              </a:tr>
              <a:tr h="297000">
                <a:tc>
                  <a:txBody>
                    <a:bodyPr/>
                    <a:lstStyle/>
                    <a:p>
                      <a:pPr algn="ctr"/>
                      <a:r>
                        <a:rPr kumimoji="1" lang="ja-JP" altLang="en-US" sz="1100" dirty="0">
                          <a:latin typeface="BIZ UDPゴシック" panose="020B0400000000000000" pitchFamily="50" charset="-128"/>
                          <a:ea typeface="BIZ UDPゴシック" panose="020B0400000000000000" pitchFamily="50" charset="-128"/>
                        </a:rPr>
                        <a:t>計</a:t>
                      </a:r>
                    </a:p>
                  </a:txBody>
                  <a:tcPr anchor="ctr">
                    <a:solidFill>
                      <a:srgbClr val="D1D1FF"/>
                    </a:solidFill>
                  </a:tcPr>
                </a:tc>
                <a:tc>
                  <a:txBody>
                    <a:bodyPr/>
                    <a:lstStyle/>
                    <a:p>
                      <a:pPr algn="r"/>
                      <a:r>
                        <a:rPr kumimoji="1" lang="en-US" altLang="ja-JP" sz="1000" b="1" dirty="0">
                          <a:latin typeface="BIZ UDPゴシック" panose="020B0400000000000000" pitchFamily="50" charset="-128"/>
                          <a:ea typeface="BIZ UDPゴシック" panose="020B0400000000000000" pitchFamily="50" charset="-128"/>
                        </a:rPr>
                        <a:t>2,098</a:t>
                      </a:r>
                      <a:r>
                        <a:rPr kumimoji="1" lang="ja-JP" altLang="en-US" sz="1000" b="1" dirty="0">
                          <a:latin typeface="BIZ UDPゴシック" panose="020B0400000000000000" pitchFamily="50" charset="-128"/>
                          <a:ea typeface="BIZ UDPゴシック" panose="020B0400000000000000" pitchFamily="50" charset="-128"/>
                        </a:rPr>
                        <a:t>施設</a:t>
                      </a:r>
                    </a:p>
                  </a:txBody>
                  <a:tcPr marL="36000" marR="36000" anchor="ctr">
                    <a:solidFill>
                      <a:srgbClr val="D1D1FF"/>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905</a:t>
                      </a:r>
                      <a:r>
                        <a:rPr kumimoji="1" lang="ja-JP" altLang="en-US" sz="1000" dirty="0">
                          <a:latin typeface="BIZ UDPゴシック" panose="020B0400000000000000" pitchFamily="50" charset="-128"/>
                          <a:ea typeface="BIZ UDPゴシック" panose="020B0400000000000000" pitchFamily="50" charset="-128"/>
                        </a:rPr>
                        <a:t>施設</a:t>
                      </a:r>
                    </a:p>
                  </a:txBody>
                  <a:tcPr marL="36000" marR="36000" anchor="ctr">
                    <a:solidFill>
                      <a:srgbClr val="D1D1FF"/>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1,193</a:t>
                      </a:r>
                      <a:r>
                        <a:rPr kumimoji="1" lang="ja-JP" altLang="en-US" sz="1000" dirty="0">
                          <a:latin typeface="BIZ UDPゴシック" panose="020B0400000000000000" pitchFamily="50" charset="-128"/>
                          <a:ea typeface="BIZ UDPゴシック" panose="020B0400000000000000" pitchFamily="50" charset="-128"/>
                        </a:rPr>
                        <a:t>施設</a:t>
                      </a:r>
                    </a:p>
                  </a:txBody>
                  <a:tcPr marL="36000" marR="36000" anchor="ctr">
                    <a:solidFill>
                      <a:srgbClr val="D1D1FF"/>
                    </a:solidFill>
                  </a:tcPr>
                </a:tc>
                <a:extLst>
                  <a:ext uri="{0D108BD9-81ED-4DB2-BD59-A6C34878D82A}">
                    <a16:rowId xmlns:a16="http://schemas.microsoft.com/office/drawing/2014/main" val="1042504000"/>
                  </a:ext>
                </a:extLst>
              </a:tr>
            </a:tbl>
          </a:graphicData>
        </a:graphic>
      </p:graphicFrame>
      <p:sp>
        <p:nvSpPr>
          <p:cNvPr id="17" name="テキスト ボックス 16"/>
          <p:cNvSpPr txBox="1"/>
          <p:nvPr/>
        </p:nvSpPr>
        <p:spPr>
          <a:xfrm>
            <a:off x="1718845" y="2186290"/>
            <a:ext cx="5421639" cy="230832"/>
          </a:xfrm>
          <a:prstGeom prst="rect">
            <a:avLst/>
          </a:prstGeom>
          <a:noFill/>
        </p:spPr>
        <p:txBody>
          <a:bodyPr wrap="square" rtlCol="0">
            <a:spAutoFit/>
          </a:bodyPr>
          <a:lstStyle/>
          <a:p>
            <a:r>
              <a:rPr lang="en-US" altLang="ja-JP" sz="900" dirty="0">
                <a:latin typeface="BIZ UDPゴシック" panose="020B0400000000000000" pitchFamily="50" charset="-128"/>
                <a:ea typeface="BIZ UDPゴシック" panose="020B0400000000000000" pitchFamily="50" charset="-128"/>
              </a:rPr>
              <a:t>※A</a:t>
            </a:r>
            <a:r>
              <a:rPr lang="ja-JP" altLang="en-US" sz="900" dirty="0">
                <a:latin typeface="BIZ UDPゴシック" panose="020B0400000000000000" pitchFamily="50" charset="-128"/>
                <a:ea typeface="BIZ UDPゴシック" panose="020B0400000000000000" pitchFamily="50" charset="-128"/>
              </a:rPr>
              <a:t>型：かかりつけ患者以外も受入可、</a:t>
            </a:r>
            <a:r>
              <a:rPr lang="en-US" altLang="ja-JP" sz="900" dirty="0">
                <a:latin typeface="BIZ UDPゴシック" panose="020B0400000000000000" pitchFamily="50" charset="-128"/>
                <a:ea typeface="BIZ UDPゴシック" panose="020B0400000000000000" pitchFamily="50" charset="-128"/>
              </a:rPr>
              <a:t>B</a:t>
            </a:r>
            <a:r>
              <a:rPr lang="ja-JP" altLang="en-US" sz="900" dirty="0">
                <a:latin typeface="BIZ UDPゴシック" panose="020B0400000000000000" pitchFamily="50" charset="-128"/>
                <a:ea typeface="BIZ UDPゴシック" panose="020B0400000000000000" pitchFamily="50" charset="-128"/>
              </a:rPr>
              <a:t>型：かかりつけ患者のみ受入れ</a:t>
            </a:r>
          </a:p>
        </p:txBody>
      </p:sp>
      <p:sp>
        <p:nvSpPr>
          <p:cNvPr id="20" name="テキスト ボックス 19"/>
          <p:cNvSpPr txBox="1"/>
          <p:nvPr/>
        </p:nvSpPr>
        <p:spPr>
          <a:xfrm>
            <a:off x="1546476" y="829062"/>
            <a:ext cx="3685143" cy="253916"/>
          </a:xfrm>
          <a:prstGeom prst="rect">
            <a:avLst/>
          </a:prstGeom>
          <a:noFill/>
        </p:spPr>
        <p:txBody>
          <a:bodyPr wrap="square" rtlCol="0">
            <a:spAutoFit/>
          </a:bodyPr>
          <a:lstStyle/>
          <a:p>
            <a:r>
              <a:rPr lang="en-US" altLang="ja-JP" sz="1050" b="1" dirty="0">
                <a:latin typeface="BIZ UDPゴシック" panose="020B0400000000000000" pitchFamily="50" charset="-128"/>
                <a:ea typeface="BIZ UDPゴシック" panose="020B0400000000000000" pitchFamily="50" charset="-128"/>
              </a:rPr>
              <a:t>【</a:t>
            </a:r>
            <a:r>
              <a:rPr lang="ja-JP" altLang="en-US" sz="1050" b="1" dirty="0">
                <a:latin typeface="BIZ UDPゴシック" panose="020B0400000000000000" pitchFamily="50" charset="-128"/>
                <a:ea typeface="BIZ UDPゴシック" panose="020B0400000000000000" pitchFamily="50" charset="-128"/>
              </a:rPr>
              <a:t>令和</a:t>
            </a:r>
            <a:r>
              <a:rPr lang="en-US" altLang="ja-JP" sz="1050" b="1" dirty="0">
                <a:latin typeface="BIZ UDPゴシック" panose="020B0400000000000000" pitchFamily="50" charset="-128"/>
                <a:ea typeface="BIZ UDPゴシック" panose="020B0400000000000000" pitchFamily="50" charset="-128"/>
              </a:rPr>
              <a:t>4</a:t>
            </a:r>
            <a:r>
              <a:rPr lang="ja-JP" altLang="en-US" sz="1050" b="1" dirty="0">
                <a:latin typeface="BIZ UDPゴシック" panose="020B0400000000000000" pitchFamily="50" charset="-128"/>
                <a:ea typeface="BIZ UDPゴシック" panose="020B0400000000000000" pitchFamily="50" charset="-128"/>
              </a:rPr>
              <a:t>年</a:t>
            </a:r>
            <a:r>
              <a:rPr lang="en-US" altLang="ja-JP" sz="1050" b="1" dirty="0">
                <a:latin typeface="BIZ UDPゴシック" panose="020B0400000000000000" pitchFamily="50" charset="-128"/>
                <a:ea typeface="BIZ UDPゴシック" panose="020B0400000000000000" pitchFamily="50" charset="-128"/>
              </a:rPr>
              <a:t>3</a:t>
            </a:r>
            <a:r>
              <a:rPr lang="ja-JP" altLang="en-US" sz="1050" b="1" dirty="0">
                <a:latin typeface="BIZ UDPゴシック" panose="020B0400000000000000" pitchFamily="50" charset="-128"/>
                <a:ea typeface="BIZ UDPゴシック" panose="020B0400000000000000" pitchFamily="50" charset="-128"/>
              </a:rPr>
              <a:t>月</a:t>
            </a:r>
            <a:r>
              <a:rPr lang="en-US" altLang="ja-JP" sz="1050" b="1" dirty="0">
                <a:latin typeface="BIZ UDPゴシック" panose="020B0400000000000000" pitchFamily="50" charset="-128"/>
                <a:ea typeface="BIZ UDPゴシック" panose="020B0400000000000000" pitchFamily="50" charset="-128"/>
              </a:rPr>
              <a:t>1</a:t>
            </a:r>
            <a:r>
              <a:rPr lang="ja-JP" altLang="en-US" sz="1050" b="1" dirty="0">
                <a:latin typeface="BIZ UDPゴシック" panose="020B0400000000000000" pitchFamily="50" charset="-128"/>
                <a:ea typeface="BIZ UDPゴシック" panose="020B0400000000000000" pitchFamily="50" charset="-128"/>
              </a:rPr>
              <a:t>日時点</a:t>
            </a:r>
            <a:r>
              <a:rPr lang="en-US" altLang="ja-JP" sz="1050" b="1" dirty="0">
                <a:latin typeface="BIZ UDPゴシック" panose="020B0400000000000000" pitchFamily="50" charset="-128"/>
                <a:ea typeface="BIZ UDPゴシック" panose="020B0400000000000000" pitchFamily="50" charset="-128"/>
              </a:rPr>
              <a:t>】</a:t>
            </a:r>
            <a:endParaRPr lang="ja-JP" altLang="en-US" sz="900" b="1" dirty="0">
              <a:latin typeface="BIZ UDPゴシック" panose="020B0400000000000000" pitchFamily="50" charset="-128"/>
              <a:ea typeface="BIZ UDPゴシック" panose="020B0400000000000000" pitchFamily="50" charset="-128"/>
            </a:endParaRPr>
          </a:p>
        </p:txBody>
      </p:sp>
      <p:graphicFrame>
        <p:nvGraphicFramePr>
          <p:cNvPr id="37" name="表 36"/>
          <p:cNvGraphicFramePr>
            <a:graphicFrameLocks noGrp="1"/>
          </p:cNvGraphicFramePr>
          <p:nvPr>
            <p:extLst>
              <p:ext uri="{D42A27DB-BD31-4B8C-83A1-F6EECF244321}">
                <p14:modId xmlns:p14="http://schemas.microsoft.com/office/powerpoint/2010/main" val="2168326264"/>
              </p:ext>
            </p:extLst>
          </p:nvPr>
        </p:nvGraphicFramePr>
        <p:xfrm>
          <a:off x="6667456" y="1061244"/>
          <a:ext cx="3780000" cy="1188000"/>
        </p:xfrm>
        <a:graphic>
          <a:graphicData uri="http://schemas.openxmlformats.org/drawingml/2006/table">
            <a:tbl>
              <a:tblPr firstRow="1" bandRow="1">
                <a:tableStyleId>{93296810-A885-4BE3-A3E7-6D5BEEA58F35}</a:tableStyleId>
              </a:tblPr>
              <a:tblGrid>
                <a:gridCol w="945000">
                  <a:extLst>
                    <a:ext uri="{9D8B030D-6E8A-4147-A177-3AD203B41FA5}">
                      <a16:colId xmlns:a16="http://schemas.microsoft.com/office/drawing/2014/main" val="3194975523"/>
                    </a:ext>
                  </a:extLst>
                </a:gridCol>
                <a:gridCol w="945000">
                  <a:extLst>
                    <a:ext uri="{9D8B030D-6E8A-4147-A177-3AD203B41FA5}">
                      <a16:colId xmlns:a16="http://schemas.microsoft.com/office/drawing/2014/main" val="3279673380"/>
                    </a:ext>
                  </a:extLst>
                </a:gridCol>
                <a:gridCol w="945000">
                  <a:extLst>
                    <a:ext uri="{9D8B030D-6E8A-4147-A177-3AD203B41FA5}">
                      <a16:colId xmlns:a16="http://schemas.microsoft.com/office/drawing/2014/main" val="1176084266"/>
                    </a:ext>
                  </a:extLst>
                </a:gridCol>
                <a:gridCol w="945000">
                  <a:extLst>
                    <a:ext uri="{9D8B030D-6E8A-4147-A177-3AD203B41FA5}">
                      <a16:colId xmlns:a16="http://schemas.microsoft.com/office/drawing/2014/main" val="926722858"/>
                    </a:ext>
                  </a:extLst>
                </a:gridCol>
              </a:tblGrid>
              <a:tr h="297000">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anchor="ctr">
                    <a:solidFill>
                      <a:srgbClr val="6666FF"/>
                    </a:solidFill>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指定数</a:t>
                      </a:r>
                    </a:p>
                  </a:txBody>
                  <a:tcPr anchor="ctr">
                    <a:solidFill>
                      <a:srgbClr val="6666FF"/>
                    </a:solidFill>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A</a:t>
                      </a:r>
                      <a:r>
                        <a:rPr kumimoji="1" lang="ja-JP" altLang="en-US" sz="1100" dirty="0">
                          <a:latin typeface="BIZ UDPゴシック" panose="020B0400000000000000" pitchFamily="50" charset="-128"/>
                          <a:ea typeface="BIZ UDPゴシック" panose="020B0400000000000000" pitchFamily="50" charset="-128"/>
                        </a:rPr>
                        <a:t>型</a:t>
                      </a:r>
                    </a:p>
                  </a:txBody>
                  <a:tcPr anchor="ctr">
                    <a:solidFill>
                      <a:srgbClr val="6666FF"/>
                    </a:solidFill>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B</a:t>
                      </a:r>
                      <a:r>
                        <a:rPr kumimoji="1" lang="ja-JP" altLang="en-US" sz="1100" dirty="0">
                          <a:latin typeface="BIZ UDPゴシック" panose="020B0400000000000000" pitchFamily="50" charset="-128"/>
                          <a:ea typeface="BIZ UDPゴシック" panose="020B0400000000000000" pitchFamily="50" charset="-128"/>
                        </a:rPr>
                        <a:t>型</a:t>
                      </a:r>
                    </a:p>
                  </a:txBody>
                  <a:tcPr anchor="ctr">
                    <a:solidFill>
                      <a:srgbClr val="6666FF"/>
                    </a:solidFill>
                  </a:tcPr>
                </a:tc>
                <a:extLst>
                  <a:ext uri="{0D108BD9-81ED-4DB2-BD59-A6C34878D82A}">
                    <a16:rowId xmlns:a16="http://schemas.microsoft.com/office/drawing/2014/main" val="4158002816"/>
                  </a:ext>
                </a:extLst>
              </a:tr>
              <a:tr h="297000">
                <a:tc>
                  <a:txBody>
                    <a:bodyPr/>
                    <a:lstStyle/>
                    <a:p>
                      <a:pPr algn="ctr"/>
                      <a:r>
                        <a:rPr kumimoji="1" lang="ja-JP" altLang="en-US" sz="1100" dirty="0">
                          <a:latin typeface="BIZ UDPゴシック" panose="020B0400000000000000" pitchFamily="50" charset="-128"/>
                          <a:ea typeface="BIZ UDPゴシック" panose="020B0400000000000000" pitchFamily="50" charset="-128"/>
                        </a:rPr>
                        <a:t>病院</a:t>
                      </a:r>
                    </a:p>
                  </a:txBody>
                  <a:tcPr anchor="ctr">
                    <a:solidFill>
                      <a:srgbClr val="D1D1FF"/>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341</a:t>
                      </a:r>
                      <a:r>
                        <a:rPr kumimoji="1" lang="ja-JP" altLang="en-US" sz="1000" dirty="0">
                          <a:latin typeface="BIZ UDPゴシック" panose="020B0400000000000000" pitchFamily="50" charset="-128"/>
                          <a:ea typeface="BIZ UDPゴシック" panose="020B0400000000000000" pitchFamily="50" charset="-128"/>
                        </a:rPr>
                        <a:t>施設</a:t>
                      </a:r>
                    </a:p>
                  </a:txBody>
                  <a:tcPr marL="36000" marR="36000" anchor="ctr">
                    <a:solidFill>
                      <a:srgbClr val="D1D1FF"/>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181</a:t>
                      </a:r>
                      <a:r>
                        <a:rPr kumimoji="1" lang="ja-JP" altLang="en-US" sz="1000" dirty="0">
                          <a:latin typeface="BIZ UDPゴシック" panose="020B0400000000000000" pitchFamily="50" charset="-128"/>
                          <a:ea typeface="BIZ UDPゴシック" panose="020B0400000000000000" pitchFamily="50" charset="-128"/>
                        </a:rPr>
                        <a:t>施設</a:t>
                      </a:r>
                    </a:p>
                  </a:txBody>
                  <a:tcPr marL="36000" marR="36000" anchor="ctr">
                    <a:solidFill>
                      <a:srgbClr val="D1D1FF"/>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160</a:t>
                      </a:r>
                      <a:r>
                        <a:rPr kumimoji="1" lang="ja-JP" altLang="en-US" sz="1000" dirty="0">
                          <a:latin typeface="BIZ UDPゴシック" panose="020B0400000000000000" pitchFamily="50" charset="-128"/>
                          <a:ea typeface="BIZ UDPゴシック" panose="020B0400000000000000" pitchFamily="50" charset="-128"/>
                        </a:rPr>
                        <a:t>施設</a:t>
                      </a:r>
                    </a:p>
                  </a:txBody>
                  <a:tcPr marL="36000" marR="36000" anchor="ctr">
                    <a:solidFill>
                      <a:srgbClr val="D1D1FF"/>
                    </a:solidFill>
                  </a:tcPr>
                </a:tc>
                <a:extLst>
                  <a:ext uri="{0D108BD9-81ED-4DB2-BD59-A6C34878D82A}">
                    <a16:rowId xmlns:a16="http://schemas.microsoft.com/office/drawing/2014/main" val="325973734"/>
                  </a:ext>
                </a:extLst>
              </a:tr>
              <a:tr h="297000">
                <a:tc>
                  <a:txBody>
                    <a:bodyPr/>
                    <a:lstStyle/>
                    <a:p>
                      <a:pPr algn="ctr"/>
                      <a:r>
                        <a:rPr kumimoji="1" lang="ja-JP" altLang="en-US" sz="1100" dirty="0">
                          <a:latin typeface="BIZ UDPゴシック" panose="020B0400000000000000" pitchFamily="50" charset="-128"/>
                          <a:ea typeface="BIZ UDPゴシック" panose="020B0400000000000000" pitchFamily="50" charset="-128"/>
                        </a:rPr>
                        <a:t>診療所</a:t>
                      </a:r>
                    </a:p>
                  </a:txBody>
                  <a:tcPr anchor="ctr">
                    <a:solidFill>
                      <a:srgbClr val="EBF1E9"/>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2,309</a:t>
                      </a:r>
                      <a:r>
                        <a:rPr kumimoji="1" lang="ja-JP" altLang="en-US" sz="1000" dirty="0">
                          <a:latin typeface="BIZ UDPゴシック" panose="020B0400000000000000" pitchFamily="50" charset="-128"/>
                          <a:ea typeface="BIZ UDPゴシック" panose="020B0400000000000000" pitchFamily="50" charset="-128"/>
                        </a:rPr>
                        <a:t>施設</a:t>
                      </a:r>
                    </a:p>
                  </a:txBody>
                  <a:tcPr marL="36000" marR="36000" anchor="ctr">
                    <a:solidFill>
                      <a:srgbClr val="EBF1E9"/>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996</a:t>
                      </a:r>
                      <a:r>
                        <a:rPr kumimoji="1" lang="ja-JP" altLang="en-US" sz="1000" dirty="0">
                          <a:latin typeface="BIZ UDPゴシック" panose="020B0400000000000000" pitchFamily="50" charset="-128"/>
                          <a:ea typeface="BIZ UDPゴシック" panose="020B0400000000000000" pitchFamily="50" charset="-128"/>
                        </a:rPr>
                        <a:t>施設</a:t>
                      </a:r>
                    </a:p>
                  </a:txBody>
                  <a:tcPr marL="36000" marR="36000" anchor="ctr">
                    <a:solidFill>
                      <a:srgbClr val="EBF1E9"/>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1,313</a:t>
                      </a:r>
                      <a:r>
                        <a:rPr kumimoji="1" lang="ja-JP" altLang="en-US" sz="1000" dirty="0">
                          <a:latin typeface="BIZ UDPゴシック" panose="020B0400000000000000" pitchFamily="50" charset="-128"/>
                          <a:ea typeface="BIZ UDPゴシック" panose="020B0400000000000000" pitchFamily="50" charset="-128"/>
                        </a:rPr>
                        <a:t>施設</a:t>
                      </a:r>
                    </a:p>
                  </a:txBody>
                  <a:tcPr marL="36000" marR="36000" anchor="ctr">
                    <a:solidFill>
                      <a:srgbClr val="EBF1E9"/>
                    </a:solidFill>
                  </a:tcPr>
                </a:tc>
                <a:extLst>
                  <a:ext uri="{0D108BD9-81ED-4DB2-BD59-A6C34878D82A}">
                    <a16:rowId xmlns:a16="http://schemas.microsoft.com/office/drawing/2014/main" val="3745920931"/>
                  </a:ext>
                </a:extLst>
              </a:tr>
              <a:tr h="297000">
                <a:tc>
                  <a:txBody>
                    <a:bodyPr/>
                    <a:lstStyle/>
                    <a:p>
                      <a:pPr algn="ctr"/>
                      <a:r>
                        <a:rPr kumimoji="1" lang="ja-JP" altLang="en-US" sz="1100" dirty="0">
                          <a:latin typeface="BIZ UDPゴシック" panose="020B0400000000000000" pitchFamily="50" charset="-128"/>
                          <a:ea typeface="BIZ UDPゴシック" panose="020B0400000000000000" pitchFamily="50" charset="-128"/>
                        </a:rPr>
                        <a:t>計</a:t>
                      </a:r>
                    </a:p>
                  </a:txBody>
                  <a:tcPr anchor="ctr">
                    <a:solidFill>
                      <a:srgbClr val="D1D1FF"/>
                    </a:solidFill>
                  </a:tcPr>
                </a:tc>
                <a:tc>
                  <a:txBody>
                    <a:bodyPr/>
                    <a:lstStyle/>
                    <a:p>
                      <a:pPr algn="r"/>
                      <a:r>
                        <a:rPr kumimoji="1" lang="en-US" altLang="ja-JP" sz="1000" b="1" dirty="0">
                          <a:latin typeface="BIZ UDPゴシック" panose="020B0400000000000000" pitchFamily="50" charset="-128"/>
                          <a:ea typeface="BIZ UDPゴシック" panose="020B0400000000000000" pitchFamily="50" charset="-128"/>
                        </a:rPr>
                        <a:t>2,650</a:t>
                      </a:r>
                      <a:r>
                        <a:rPr kumimoji="1" lang="ja-JP" altLang="en-US" sz="1000" b="1" dirty="0">
                          <a:latin typeface="BIZ UDPゴシック" panose="020B0400000000000000" pitchFamily="50" charset="-128"/>
                          <a:ea typeface="BIZ UDPゴシック" panose="020B0400000000000000" pitchFamily="50" charset="-128"/>
                        </a:rPr>
                        <a:t>施設</a:t>
                      </a:r>
                    </a:p>
                  </a:txBody>
                  <a:tcPr marL="36000" marR="36000" anchor="ctr">
                    <a:solidFill>
                      <a:srgbClr val="D1D1FF"/>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1,177</a:t>
                      </a:r>
                      <a:r>
                        <a:rPr kumimoji="1" lang="ja-JP" altLang="en-US" sz="1000" dirty="0">
                          <a:latin typeface="BIZ UDPゴシック" panose="020B0400000000000000" pitchFamily="50" charset="-128"/>
                          <a:ea typeface="BIZ UDPゴシック" panose="020B0400000000000000" pitchFamily="50" charset="-128"/>
                        </a:rPr>
                        <a:t>施設</a:t>
                      </a:r>
                    </a:p>
                  </a:txBody>
                  <a:tcPr marL="36000" marR="36000" anchor="ctr">
                    <a:solidFill>
                      <a:srgbClr val="D1D1FF"/>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1,473</a:t>
                      </a:r>
                      <a:r>
                        <a:rPr kumimoji="1" lang="ja-JP" altLang="en-US" sz="1000" dirty="0">
                          <a:latin typeface="BIZ UDPゴシック" panose="020B0400000000000000" pitchFamily="50" charset="-128"/>
                          <a:ea typeface="BIZ UDPゴシック" panose="020B0400000000000000" pitchFamily="50" charset="-128"/>
                        </a:rPr>
                        <a:t>施設</a:t>
                      </a:r>
                    </a:p>
                  </a:txBody>
                  <a:tcPr marL="36000" marR="36000" anchor="ctr">
                    <a:solidFill>
                      <a:srgbClr val="D1D1FF"/>
                    </a:solidFill>
                  </a:tcPr>
                </a:tc>
                <a:extLst>
                  <a:ext uri="{0D108BD9-81ED-4DB2-BD59-A6C34878D82A}">
                    <a16:rowId xmlns:a16="http://schemas.microsoft.com/office/drawing/2014/main" val="1042504000"/>
                  </a:ext>
                </a:extLst>
              </a:tr>
            </a:tbl>
          </a:graphicData>
        </a:graphic>
      </p:graphicFrame>
      <p:sp>
        <p:nvSpPr>
          <p:cNvPr id="48" name="テキスト ボックス 47"/>
          <p:cNvSpPr txBox="1"/>
          <p:nvPr/>
        </p:nvSpPr>
        <p:spPr>
          <a:xfrm>
            <a:off x="6513194" y="827374"/>
            <a:ext cx="3685143" cy="253916"/>
          </a:xfrm>
          <a:prstGeom prst="rect">
            <a:avLst/>
          </a:prstGeom>
          <a:noFill/>
        </p:spPr>
        <p:txBody>
          <a:bodyPr wrap="square" rtlCol="0">
            <a:spAutoFit/>
          </a:bodyPr>
          <a:lstStyle/>
          <a:p>
            <a:r>
              <a:rPr lang="en-US" altLang="ja-JP" sz="1050" b="1" dirty="0">
                <a:latin typeface="BIZ UDPゴシック" panose="020B0400000000000000" pitchFamily="50" charset="-128"/>
                <a:ea typeface="BIZ UDPゴシック" panose="020B0400000000000000" pitchFamily="50" charset="-128"/>
              </a:rPr>
              <a:t>【</a:t>
            </a:r>
            <a:r>
              <a:rPr lang="ja-JP" altLang="en-US" sz="1050" b="1" dirty="0">
                <a:latin typeface="BIZ UDPゴシック" panose="020B0400000000000000" pitchFamily="50" charset="-128"/>
                <a:ea typeface="BIZ UDPゴシック" panose="020B0400000000000000" pitchFamily="50" charset="-128"/>
              </a:rPr>
              <a:t>令和</a:t>
            </a:r>
            <a:r>
              <a:rPr lang="en-US" altLang="ja-JP" sz="1050" b="1" dirty="0">
                <a:latin typeface="BIZ UDPゴシック" panose="020B0400000000000000" pitchFamily="50" charset="-128"/>
                <a:ea typeface="BIZ UDPゴシック" panose="020B0400000000000000" pitchFamily="50" charset="-128"/>
              </a:rPr>
              <a:t>4</a:t>
            </a:r>
            <a:r>
              <a:rPr lang="ja-JP" altLang="en-US" sz="1050" b="1" dirty="0">
                <a:latin typeface="BIZ UDPゴシック" panose="020B0400000000000000" pitchFamily="50" charset="-128"/>
                <a:ea typeface="BIZ UDPゴシック" panose="020B0400000000000000" pitchFamily="50" charset="-128"/>
              </a:rPr>
              <a:t>年</a:t>
            </a:r>
            <a:r>
              <a:rPr lang="en-US" altLang="ja-JP" sz="1050" b="1" dirty="0">
                <a:latin typeface="BIZ UDPゴシック" panose="020B0400000000000000" pitchFamily="50" charset="-128"/>
                <a:ea typeface="BIZ UDPゴシック" panose="020B0400000000000000" pitchFamily="50" charset="-128"/>
              </a:rPr>
              <a:t>7</a:t>
            </a:r>
            <a:r>
              <a:rPr lang="ja-JP" altLang="en-US" sz="1050" b="1" dirty="0">
                <a:latin typeface="BIZ UDPゴシック" panose="020B0400000000000000" pitchFamily="50" charset="-128"/>
                <a:ea typeface="BIZ UDPゴシック" panose="020B0400000000000000" pitchFamily="50" charset="-128"/>
              </a:rPr>
              <a:t>月</a:t>
            </a:r>
            <a:r>
              <a:rPr lang="en-US" altLang="ja-JP" sz="1050" b="1" dirty="0">
                <a:latin typeface="BIZ UDPゴシック" panose="020B0400000000000000" pitchFamily="50" charset="-128"/>
                <a:ea typeface="BIZ UDPゴシック" panose="020B0400000000000000" pitchFamily="50" charset="-128"/>
              </a:rPr>
              <a:t>5</a:t>
            </a:r>
            <a:r>
              <a:rPr lang="ja-JP" altLang="en-US" sz="1050" b="1">
                <a:latin typeface="BIZ UDPゴシック" panose="020B0400000000000000" pitchFamily="50" charset="-128"/>
                <a:ea typeface="BIZ UDPゴシック" panose="020B0400000000000000" pitchFamily="50" charset="-128"/>
              </a:rPr>
              <a:t>日時点</a:t>
            </a:r>
            <a:r>
              <a:rPr lang="en-US" altLang="ja-JP" sz="1050" b="1">
                <a:latin typeface="BIZ UDPゴシック" panose="020B0400000000000000" pitchFamily="50" charset="-128"/>
                <a:ea typeface="BIZ UDPゴシック" panose="020B0400000000000000" pitchFamily="50" charset="-128"/>
              </a:rPr>
              <a:t>】</a:t>
            </a:r>
            <a:endParaRPr lang="ja-JP" altLang="en-US" sz="900" b="1" dirty="0">
              <a:latin typeface="BIZ UDPゴシック" panose="020B0400000000000000" pitchFamily="50" charset="-128"/>
              <a:ea typeface="BIZ UDPゴシック" panose="020B0400000000000000" pitchFamily="50" charset="-128"/>
            </a:endParaRPr>
          </a:p>
        </p:txBody>
      </p:sp>
      <p:sp>
        <p:nvSpPr>
          <p:cNvPr id="3" name="右矢印 2"/>
          <p:cNvSpPr/>
          <p:nvPr/>
        </p:nvSpPr>
        <p:spPr>
          <a:xfrm>
            <a:off x="5624552" y="1459469"/>
            <a:ext cx="791488" cy="391550"/>
          </a:xfrm>
          <a:prstGeom prst="rightArrow">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テキスト ボックス 4"/>
          <p:cNvSpPr txBox="1"/>
          <p:nvPr/>
        </p:nvSpPr>
        <p:spPr>
          <a:xfrm>
            <a:off x="5575975" y="1197859"/>
            <a:ext cx="937218" cy="261610"/>
          </a:xfrm>
          <a:prstGeom prst="rect">
            <a:avLst/>
          </a:prstGeom>
          <a:noFill/>
        </p:spPr>
        <p:txBody>
          <a:bodyPr wrap="square" rtlCol="0">
            <a:spAutoFit/>
          </a:bodyPr>
          <a:lstStyle/>
          <a:p>
            <a:r>
              <a:rPr lang="en-US" altLang="ja-JP" sz="1100">
                <a:latin typeface="BIZ UDPゴシック" panose="020B0400000000000000" pitchFamily="50" charset="-128"/>
                <a:ea typeface="BIZ UDPゴシック" panose="020B0400000000000000" pitchFamily="50" charset="-128"/>
              </a:rPr>
              <a:t>+552</a:t>
            </a:r>
            <a:r>
              <a:rPr lang="ja-JP" altLang="en-US" sz="1100" dirty="0">
                <a:latin typeface="BIZ UDPゴシック" panose="020B0400000000000000" pitchFamily="50" charset="-128"/>
                <a:ea typeface="BIZ UDPゴシック" panose="020B0400000000000000" pitchFamily="50" charset="-128"/>
              </a:rPr>
              <a:t>施設</a:t>
            </a:r>
            <a:endParaRPr lang="ja-JP" altLang="en-US" dirty="0">
              <a:latin typeface="BIZ UDPゴシック" panose="020B0400000000000000" pitchFamily="50" charset="-128"/>
              <a:ea typeface="BIZ UDPゴシック" panose="020B0400000000000000" pitchFamily="50" charset="-128"/>
            </a:endParaRPr>
          </a:p>
        </p:txBody>
      </p:sp>
      <p:sp>
        <p:nvSpPr>
          <p:cNvPr id="50" name="テキスト ボックス 49"/>
          <p:cNvSpPr txBox="1"/>
          <p:nvPr/>
        </p:nvSpPr>
        <p:spPr>
          <a:xfrm>
            <a:off x="4327399" y="622487"/>
            <a:ext cx="6623936" cy="261610"/>
          </a:xfrm>
          <a:prstGeom prst="rect">
            <a:avLst/>
          </a:prstGeom>
          <a:noFill/>
        </p:spPr>
        <p:txBody>
          <a:bodyPr wrap="square" rtlCol="0">
            <a:spAutoFit/>
          </a:bodyPr>
          <a:lstStyle/>
          <a:p>
            <a:r>
              <a:rPr lang="ja-JP" altLang="en-US" sz="1100" b="1" dirty="0">
                <a:latin typeface="BIZ UDPゴシック" panose="020B0400000000000000" pitchFamily="50" charset="-128"/>
                <a:ea typeface="BIZ UDPゴシック" panose="020B0400000000000000" pitchFamily="50" charset="-128"/>
              </a:rPr>
              <a:t>＜整備目標＞</a:t>
            </a:r>
            <a:r>
              <a:rPr lang="en-US" altLang="ja-JP" sz="1100" b="1" dirty="0">
                <a:latin typeface="BIZ UDPゴシック" panose="020B0400000000000000" pitchFamily="50" charset="-128"/>
                <a:ea typeface="BIZ UDPゴシック" panose="020B0400000000000000" pitchFamily="50" charset="-128"/>
              </a:rPr>
              <a:t>3,100</a:t>
            </a:r>
            <a:r>
              <a:rPr lang="ja-JP" altLang="en-US" sz="1100" b="1" dirty="0">
                <a:latin typeface="BIZ UDPゴシック" panose="020B0400000000000000" pitchFamily="50" charset="-128"/>
                <a:ea typeface="BIZ UDPゴシック" panose="020B0400000000000000" pitchFamily="50" charset="-128"/>
              </a:rPr>
              <a:t>施設</a:t>
            </a:r>
            <a:r>
              <a:rPr lang="ja-JP" altLang="en-US" sz="800" dirty="0">
                <a:latin typeface="BIZ UDPゴシック" panose="020B0400000000000000" pitchFamily="50" charset="-128"/>
                <a:ea typeface="BIZ UDPゴシック" panose="020B0400000000000000" pitchFamily="50" charset="-128"/>
              </a:rPr>
              <a:t>　</a:t>
            </a:r>
            <a:r>
              <a:rPr lang="en-US" altLang="ja-JP" sz="800" dirty="0">
                <a:latin typeface="BIZ UDPゴシック" panose="020B0400000000000000" pitchFamily="50" charset="-128"/>
                <a:ea typeface="BIZ UDPゴシック" panose="020B0400000000000000" pitchFamily="50" charset="-128"/>
              </a:rPr>
              <a:t>※</a:t>
            </a:r>
            <a:r>
              <a:rPr lang="ja-JP" altLang="en-US" sz="800" dirty="0">
                <a:latin typeface="BIZ UDPゴシック" panose="020B0400000000000000" pitchFamily="50" charset="-128"/>
                <a:ea typeface="BIZ UDPゴシック" panose="020B0400000000000000" pitchFamily="50" charset="-128"/>
              </a:rPr>
              <a:t>第</a:t>
            </a:r>
            <a:r>
              <a:rPr lang="en-US" altLang="ja-JP" sz="800" dirty="0">
                <a:latin typeface="BIZ UDPゴシック" panose="020B0400000000000000" pitchFamily="50" charset="-128"/>
                <a:ea typeface="BIZ UDPゴシック" panose="020B0400000000000000" pitchFamily="50" charset="-128"/>
              </a:rPr>
              <a:t>6</a:t>
            </a:r>
            <a:r>
              <a:rPr lang="ja-JP" altLang="en-US" sz="800" dirty="0">
                <a:latin typeface="BIZ UDPゴシック" panose="020B0400000000000000" pitchFamily="50" charset="-128"/>
                <a:ea typeface="BIZ UDPゴシック" panose="020B0400000000000000" pitchFamily="50" charset="-128"/>
              </a:rPr>
              <a:t>波の</a:t>
            </a:r>
            <a:r>
              <a:rPr lang="en-US" altLang="ja-JP" sz="800" dirty="0">
                <a:latin typeface="BIZ UDPゴシック" panose="020B0400000000000000" pitchFamily="50" charset="-128"/>
                <a:ea typeface="BIZ UDPゴシック" panose="020B0400000000000000" pitchFamily="50" charset="-128"/>
              </a:rPr>
              <a:t>2</a:t>
            </a:r>
            <a:r>
              <a:rPr lang="ja-JP" altLang="en-US" sz="800" dirty="0">
                <a:latin typeface="BIZ UDPゴシック" panose="020B0400000000000000" pitchFamily="50" charset="-128"/>
                <a:ea typeface="BIZ UDPゴシック" panose="020B0400000000000000" pitchFamily="50" charset="-128"/>
              </a:rPr>
              <a:t>倍の陽性者を想定（新型コロナウイルス感染症大阪府検査体制整備計画</a:t>
            </a:r>
            <a:r>
              <a:rPr lang="en-US" altLang="ja-JP" sz="800" dirty="0">
                <a:latin typeface="BIZ UDPゴシック" panose="020B0400000000000000" pitchFamily="50" charset="-128"/>
                <a:ea typeface="BIZ UDPゴシック" panose="020B0400000000000000" pitchFamily="50" charset="-128"/>
              </a:rPr>
              <a:t>【</a:t>
            </a:r>
            <a:r>
              <a:rPr lang="ja-JP" altLang="en-US" sz="800" dirty="0">
                <a:latin typeface="BIZ UDPゴシック" panose="020B0400000000000000" pitchFamily="50" charset="-128"/>
                <a:ea typeface="BIZ UDPゴシック" panose="020B0400000000000000" pitchFamily="50" charset="-128"/>
              </a:rPr>
              <a:t>改訂第</a:t>
            </a:r>
            <a:r>
              <a:rPr lang="en-US" altLang="ja-JP" sz="800" dirty="0">
                <a:latin typeface="BIZ UDPゴシック" panose="020B0400000000000000" pitchFamily="50" charset="-128"/>
                <a:ea typeface="BIZ UDPゴシック" panose="020B0400000000000000" pitchFamily="50" charset="-128"/>
              </a:rPr>
              <a:t>3</a:t>
            </a:r>
            <a:r>
              <a:rPr lang="ja-JP" altLang="en-US" sz="800" dirty="0">
                <a:latin typeface="BIZ UDPゴシック" panose="020B0400000000000000" pitchFamily="50" charset="-128"/>
                <a:ea typeface="BIZ UDPゴシック" panose="020B0400000000000000" pitchFamily="50" charset="-128"/>
              </a:rPr>
              <a:t>版</a:t>
            </a:r>
            <a:r>
              <a:rPr lang="en-US" altLang="ja-JP" sz="800" dirty="0">
                <a:latin typeface="BIZ UDPゴシック" panose="020B0400000000000000" pitchFamily="50" charset="-128"/>
                <a:ea typeface="BIZ UDPゴシック" panose="020B0400000000000000" pitchFamily="50" charset="-128"/>
              </a:rPr>
              <a:t>】</a:t>
            </a:r>
            <a:r>
              <a:rPr lang="ja-JP" altLang="en-US" sz="800" dirty="0">
                <a:latin typeface="BIZ UDPゴシック" panose="020B0400000000000000" pitchFamily="50" charset="-128"/>
                <a:ea typeface="BIZ UDPゴシック" panose="020B0400000000000000" pitchFamily="50" charset="-128"/>
              </a:rPr>
              <a:t>より）</a:t>
            </a:r>
          </a:p>
        </p:txBody>
      </p:sp>
      <p:sp>
        <p:nvSpPr>
          <p:cNvPr id="13" name="角丸四角形 12"/>
          <p:cNvSpPr/>
          <p:nvPr/>
        </p:nvSpPr>
        <p:spPr>
          <a:xfrm>
            <a:off x="1627399" y="4723157"/>
            <a:ext cx="2664000" cy="25200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r>
              <a:rPr lang="ja-JP" altLang="en-US" sz="1400" b="1" dirty="0">
                <a:latin typeface="BIZ UDPゴシック" panose="020B0400000000000000" pitchFamily="50" charset="-128"/>
                <a:ea typeface="BIZ UDPゴシック" panose="020B0400000000000000" pitchFamily="50" charset="-128"/>
              </a:rPr>
              <a:t>日曜・祝日における体制強化</a:t>
            </a:r>
            <a:endParaRPr lang="en-US" altLang="ja-JP" sz="1400" b="1" dirty="0">
              <a:latin typeface="BIZ UDPゴシック" panose="020B0400000000000000" pitchFamily="50" charset="-128"/>
              <a:ea typeface="BIZ UDPゴシック" panose="020B0400000000000000" pitchFamily="50" charset="-128"/>
            </a:endParaRPr>
          </a:p>
        </p:txBody>
      </p:sp>
      <p:sp>
        <p:nvSpPr>
          <p:cNvPr id="18" name="右矢印 17"/>
          <p:cNvSpPr/>
          <p:nvPr/>
        </p:nvSpPr>
        <p:spPr>
          <a:xfrm>
            <a:off x="7695117" y="5982086"/>
            <a:ext cx="430557" cy="391550"/>
          </a:xfrm>
          <a:prstGeom prst="rightArrow">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3" name="角丸四角形 22"/>
          <p:cNvSpPr/>
          <p:nvPr/>
        </p:nvSpPr>
        <p:spPr>
          <a:xfrm>
            <a:off x="1627399" y="2418810"/>
            <a:ext cx="2952000" cy="25200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r>
              <a:rPr lang="ja-JP" altLang="en-US" sz="1400" b="1" dirty="0">
                <a:latin typeface="BIZ UDPゴシック" panose="020B0400000000000000" pitchFamily="50" charset="-128"/>
                <a:ea typeface="BIZ UDPゴシック" panose="020B0400000000000000" pitchFamily="50" charset="-128"/>
              </a:rPr>
              <a:t>指定数増加に向けた取組みの効果</a:t>
            </a:r>
          </a:p>
        </p:txBody>
      </p:sp>
      <p:sp>
        <p:nvSpPr>
          <p:cNvPr id="6" name="正方形/長方形 5"/>
          <p:cNvSpPr/>
          <p:nvPr/>
        </p:nvSpPr>
        <p:spPr>
          <a:xfrm>
            <a:off x="1718845" y="2728270"/>
            <a:ext cx="8757167" cy="576352"/>
          </a:xfrm>
          <a:prstGeom prst="rect">
            <a:avLst/>
          </a:prstGeom>
          <a:solidFill>
            <a:srgbClr val="EAD5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latin typeface="BIZ UDPゴシック" panose="020B0400000000000000" pitchFamily="50" charset="-128"/>
                <a:ea typeface="BIZ UDPゴシック" panose="020B0400000000000000" pitchFamily="50" charset="-128"/>
              </a:rPr>
              <a:t>　▸　診療・検査医療機関の指定数増加に向け、医療機関に対する直接の依頼文の発出及び個別の架電により勧奨を実施。</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rgbClr val="EAD5FF"/>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①検査を実施（行政検査委託契約締結）している医療機関＜</a:t>
            </a:r>
            <a:r>
              <a:rPr lang="en-US" altLang="ja-JP" sz="1100" dirty="0">
                <a:solidFill>
                  <a:schemeClr val="tx1"/>
                </a:solidFill>
                <a:latin typeface="BIZ UDPゴシック" panose="020B0400000000000000" pitchFamily="50" charset="-128"/>
                <a:ea typeface="BIZ UDPゴシック" panose="020B0400000000000000" pitchFamily="50" charset="-128"/>
              </a:rPr>
              <a:t>R4.3</a:t>
            </a:r>
            <a:r>
              <a:rPr lang="ja-JP" altLang="en-US" sz="1100" dirty="0">
                <a:solidFill>
                  <a:schemeClr val="tx1"/>
                </a:solidFill>
                <a:latin typeface="BIZ UDPゴシック" panose="020B0400000000000000" pitchFamily="50" charset="-128"/>
                <a:ea typeface="BIZ UDPゴシック" panose="020B0400000000000000" pitchFamily="50" charset="-128"/>
              </a:rPr>
              <a:t>月～実施＞</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　　　②検査を実施していない医療機関のうち、内科系（</a:t>
            </a:r>
            <a:r>
              <a:rPr lang="zh-CN" altLang="en-US" sz="1100" dirty="0">
                <a:solidFill>
                  <a:schemeClr val="tx1"/>
                </a:solidFill>
                <a:latin typeface="BIZ UDPゴシック" panose="020B0400000000000000" pitchFamily="50" charset="-128"/>
                <a:ea typeface="BIZ UDPゴシック" panose="020B0400000000000000" pitchFamily="50" charset="-128"/>
              </a:rPr>
              <a:t>内科、呼吸器科、呼吸器内科、耳鼻咽喉科</a:t>
            </a:r>
            <a:r>
              <a:rPr lang="ja-JP" altLang="en-US" sz="1100" dirty="0">
                <a:solidFill>
                  <a:schemeClr val="tx1"/>
                </a:solidFill>
                <a:latin typeface="BIZ UDPゴシック" panose="020B0400000000000000" pitchFamily="50" charset="-128"/>
                <a:ea typeface="BIZ UDPゴシック" panose="020B0400000000000000" pitchFamily="50" charset="-128"/>
              </a:rPr>
              <a:t>）＜</a:t>
            </a:r>
            <a:r>
              <a:rPr lang="en-US" altLang="ja-JP" sz="1100" dirty="0">
                <a:solidFill>
                  <a:schemeClr val="tx1"/>
                </a:solidFill>
                <a:latin typeface="BIZ UDPゴシック" panose="020B0400000000000000" pitchFamily="50" charset="-128"/>
                <a:ea typeface="BIZ UDPゴシック" panose="020B0400000000000000" pitchFamily="50" charset="-128"/>
              </a:rPr>
              <a:t>R4.5</a:t>
            </a:r>
            <a:r>
              <a:rPr lang="ja-JP" altLang="en-US" sz="1100" dirty="0">
                <a:solidFill>
                  <a:schemeClr val="tx1"/>
                </a:solidFill>
                <a:latin typeface="BIZ UDPゴシック" panose="020B0400000000000000" pitchFamily="50" charset="-128"/>
                <a:ea typeface="BIZ UDPゴシック" panose="020B0400000000000000" pitchFamily="50" charset="-128"/>
              </a:rPr>
              <a:t>月下旬～実施＞</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763795372"/>
              </p:ext>
            </p:extLst>
          </p:nvPr>
        </p:nvGraphicFramePr>
        <p:xfrm>
          <a:off x="1718846" y="3345414"/>
          <a:ext cx="8728611" cy="1137920"/>
        </p:xfrm>
        <a:graphic>
          <a:graphicData uri="http://schemas.openxmlformats.org/drawingml/2006/table">
            <a:tbl>
              <a:tblPr firstRow="1" bandRow="1">
                <a:tableStyleId>{21E4AEA4-8DFA-4A89-87EB-49C32662AFE0}</a:tableStyleId>
              </a:tblPr>
              <a:tblGrid>
                <a:gridCol w="382243">
                  <a:extLst>
                    <a:ext uri="{9D8B030D-6E8A-4147-A177-3AD203B41FA5}">
                      <a16:colId xmlns:a16="http://schemas.microsoft.com/office/drawing/2014/main" val="692580279"/>
                    </a:ext>
                  </a:extLst>
                </a:gridCol>
                <a:gridCol w="1094463">
                  <a:extLst>
                    <a:ext uri="{9D8B030D-6E8A-4147-A177-3AD203B41FA5}">
                      <a16:colId xmlns:a16="http://schemas.microsoft.com/office/drawing/2014/main" val="3277350299"/>
                    </a:ext>
                  </a:extLst>
                </a:gridCol>
                <a:gridCol w="1094463">
                  <a:extLst>
                    <a:ext uri="{9D8B030D-6E8A-4147-A177-3AD203B41FA5}">
                      <a16:colId xmlns:a16="http://schemas.microsoft.com/office/drawing/2014/main" val="2837797679"/>
                    </a:ext>
                  </a:extLst>
                </a:gridCol>
                <a:gridCol w="778144">
                  <a:extLst>
                    <a:ext uri="{9D8B030D-6E8A-4147-A177-3AD203B41FA5}">
                      <a16:colId xmlns:a16="http://schemas.microsoft.com/office/drawing/2014/main" val="1249708774"/>
                    </a:ext>
                  </a:extLst>
                </a:gridCol>
                <a:gridCol w="778144">
                  <a:extLst>
                    <a:ext uri="{9D8B030D-6E8A-4147-A177-3AD203B41FA5}">
                      <a16:colId xmlns:a16="http://schemas.microsoft.com/office/drawing/2014/main" val="679486291"/>
                    </a:ext>
                  </a:extLst>
                </a:gridCol>
                <a:gridCol w="4601154">
                  <a:extLst>
                    <a:ext uri="{9D8B030D-6E8A-4147-A177-3AD203B41FA5}">
                      <a16:colId xmlns:a16="http://schemas.microsoft.com/office/drawing/2014/main" val="4162609085"/>
                    </a:ext>
                  </a:extLst>
                </a:gridCol>
              </a:tblGrid>
              <a:tr h="0">
                <a:tc rowSpan="2">
                  <a:txBody>
                    <a:bodyPr/>
                    <a:lstStyle/>
                    <a:p>
                      <a:endParaRPr kumimoji="1" lang="ja-JP" altLang="en-US" sz="1100" dirty="0">
                        <a:latin typeface="BIZ UDPゴシック" panose="020B0400000000000000" pitchFamily="50" charset="-128"/>
                        <a:ea typeface="BIZ UDPゴシック" panose="020B0400000000000000" pitchFamily="50" charset="-128"/>
                      </a:endParaRPr>
                    </a:p>
                  </a:txBody>
                  <a:tcPr anchor="ctr">
                    <a:lnL w="19050" cap="flat" cmpd="sng" algn="ctr">
                      <a:solidFill>
                        <a:srgbClr val="CC66FF"/>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rgbClr val="CC66FF"/>
                      </a:solidFill>
                      <a:prstDash val="solid"/>
                      <a:round/>
                      <a:headEnd type="none" w="med" len="med"/>
                      <a:tailEnd type="none" w="med" len="med"/>
                    </a:lnT>
                    <a:lnB w="19050" cap="flat" cmpd="sng" algn="ctr">
                      <a:solidFill>
                        <a:srgbClr val="CC66FF"/>
                      </a:solidFill>
                      <a:prstDash val="solid"/>
                      <a:round/>
                      <a:headEnd type="none" w="med" len="med"/>
                      <a:tailEnd type="none" w="med" len="med"/>
                    </a:lnB>
                    <a:solidFill>
                      <a:srgbClr val="CC66FF"/>
                    </a:solidFill>
                  </a:tcPr>
                </a:tc>
                <a:tc rowSpan="2">
                  <a:txBody>
                    <a:bodyPr/>
                    <a:lstStyle/>
                    <a:p>
                      <a:pPr algn="ctr"/>
                      <a:r>
                        <a:rPr kumimoji="1" lang="ja-JP" altLang="en-US" sz="1100" b="1" dirty="0">
                          <a:latin typeface="BIZ UDPゴシック" panose="020B0400000000000000" pitchFamily="50" charset="-128"/>
                          <a:ea typeface="BIZ UDPゴシック" panose="020B0400000000000000" pitchFamily="50" charset="-128"/>
                        </a:rPr>
                        <a:t>対象施設数</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rgbClr val="CC66FF"/>
                      </a:solidFill>
                      <a:prstDash val="solid"/>
                      <a:round/>
                      <a:headEnd type="none" w="med" len="med"/>
                      <a:tailEnd type="none" w="med" len="med"/>
                    </a:lnT>
                    <a:lnB w="19050" cap="flat" cmpd="sng" algn="ctr">
                      <a:solidFill>
                        <a:srgbClr val="CC66FF"/>
                      </a:solidFill>
                      <a:prstDash val="solid"/>
                      <a:round/>
                      <a:headEnd type="none" w="med" len="med"/>
                      <a:tailEnd type="none" w="med" len="med"/>
                    </a:lnB>
                    <a:solidFill>
                      <a:srgbClr val="CC66FF"/>
                    </a:solidFill>
                  </a:tcPr>
                </a:tc>
                <a:tc rowSpan="2">
                  <a:txBody>
                    <a:bodyPr/>
                    <a:lstStyle/>
                    <a:p>
                      <a:pPr algn="ctr"/>
                      <a:r>
                        <a:rPr kumimoji="1" lang="ja-JP" altLang="en-US" sz="1100" b="1" dirty="0">
                          <a:latin typeface="BIZ UDPゴシック" panose="020B0400000000000000" pitchFamily="50" charset="-128"/>
                          <a:ea typeface="BIZ UDPゴシック" panose="020B0400000000000000" pitchFamily="50" charset="-128"/>
                        </a:rPr>
                        <a:t>勧奨後指定</a:t>
                      </a:r>
                    </a:p>
                  </a:txBody>
                  <a:tcPr anchor="ctr">
                    <a:lnL w="19050" cap="flat" cmpd="sng" algn="ctr">
                      <a:solidFill>
                        <a:schemeClr val="bg1"/>
                      </a:solidFill>
                      <a:prstDash val="solid"/>
                      <a:round/>
                      <a:headEnd type="none" w="med" len="med"/>
                      <a:tailEnd type="none" w="med" len="med"/>
                    </a:lnL>
                    <a:lnR w="19050" cap="flat" cmpd="sng" algn="ctr">
                      <a:solidFill>
                        <a:srgbClr val="CC66FF"/>
                      </a:solidFill>
                      <a:prstDash val="solid"/>
                      <a:round/>
                      <a:headEnd type="none" w="med" len="med"/>
                      <a:tailEnd type="none" w="med" len="med"/>
                    </a:lnR>
                    <a:lnT w="19050" cap="flat" cmpd="sng" algn="ctr">
                      <a:solidFill>
                        <a:srgbClr val="CC66FF"/>
                      </a:solidFill>
                      <a:prstDash val="solid"/>
                      <a:round/>
                      <a:headEnd type="none" w="med" len="med"/>
                      <a:tailEnd type="none" w="med" len="med"/>
                    </a:lnT>
                    <a:lnB w="19050" cap="flat" cmpd="sng" algn="ctr">
                      <a:solidFill>
                        <a:srgbClr val="CC66FF"/>
                      </a:solidFill>
                      <a:prstDash val="solid"/>
                      <a:round/>
                      <a:headEnd type="none" w="med" len="med"/>
                      <a:tailEnd type="none" w="med" len="med"/>
                    </a:lnB>
                    <a:solidFill>
                      <a:srgbClr val="CC66FF"/>
                    </a:solidFill>
                  </a:tcPr>
                </a:tc>
                <a:tc gridSpan="2">
                  <a:txBody>
                    <a:bodyPr/>
                    <a:lstStyle/>
                    <a:p>
                      <a:pPr algn="ctr"/>
                      <a:endParaRPr kumimoji="1" lang="ja-JP" altLang="en-US" sz="100" b="1" dirty="0">
                        <a:latin typeface="BIZ UDPゴシック" panose="020B0400000000000000" pitchFamily="50" charset="-128"/>
                        <a:ea typeface="BIZ UDPゴシック" panose="020B0400000000000000" pitchFamily="50" charset="-128"/>
                      </a:endParaRPr>
                    </a:p>
                  </a:txBody>
                  <a:tcPr anchor="ctr">
                    <a:lnL w="19050" cap="flat" cmpd="sng" algn="ctr">
                      <a:solidFill>
                        <a:srgbClr val="CC66FF"/>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CC66FF"/>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CC66FF"/>
                    </a:solidFill>
                  </a:tcPr>
                </a:tc>
                <a:tc hMerge="1">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anchor="ctr">
                    <a:solidFill>
                      <a:srgbClr val="CC66FF"/>
                    </a:solidFill>
                  </a:tcPr>
                </a:tc>
                <a:tc rowSpan="2">
                  <a:txBody>
                    <a:bodyPr/>
                    <a:lstStyle/>
                    <a:p>
                      <a:pPr algn="ctr"/>
                      <a:r>
                        <a:rPr kumimoji="1" lang="ja-JP" altLang="en-US" sz="1100" b="1" dirty="0">
                          <a:latin typeface="BIZ UDPゴシック" panose="020B0400000000000000" pitchFamily="50" charset="-128"/>
                          <a:ea typeface="BIZ UDPゴシック" panose="020B0400000000000000" pitchFamily="50" charset="-128"/>
                        </a:rPr>
                        <a:t>指定を受けない施設が示す理由</a:t>
                      </a:r>
                    </a:p>
                  </a:txBody>
                  <a:tcPr anchor="ctr">
                    <a:lnL w="12700" cap="flat" cmpd="sng" algn="ctr">
                      <a:solidFill>
                        <a:schemeClr val="bg1"/>
                      </a:solidFill>
                      <a:prstDash val="solid"/>
                      <a:round/>
                      <a:headEnd type="none" w="med" len="med"/>
                      <a:tailEnd type="none" w="med" len="med"/>
                    </a:lnL>
                    <a:lnR w="19050" cap="flat" cmpd="sng" algn="ctr">
                      <a:solidFill>
                        <a:srgbClr val="CC66FF"/>
                      </a:solidFill>
                      <a:prstDash val="solid"/>
                      <a:round/>
                      <a:headEnd type="none" w="med" len="med"/>
                      <a:tailEnd type="none" w="med" len="med"/>
                    </a:lnR>
                    <a:lnT w="19050" cap="flat" cmpd="sng" algn="ctr">
                      <a:solidFill>
                        <a:srgbClr val="CC66FF"/>
                      </a:solidFill>
                      <a:prstDash val="solid"/>
                      <a:round/>
                      <a:headEnd type="none" w="med" len="med"/>
                      <a:tailEnd type="none" w="med" len="med"/>
                    </a:lnT>
                    <a:lnB w="19050" cap="flat" cmpd="sng" algn="ctr">
                      <a:solidFill>
                        <a:srgbClr val="CC66FF"/>
                      </a:solidFill>
                      <a:prstDash val="solid"/>
                      <a:round/>
                      <a:headEnd type="none" w="med" len="med"/>
                      <a:tailEnd type="none" w="med" len="med"/>
                    </a:lnB>
                    <a:solidFill>
                      <a:srgbClr val="CC66FF"/>
                    </a:solidFill>
                  </a:tcPr>
                </a:tc>
                <a:extLst>
                  <a:ext uri="{0D108BD9-81ED-4DB2-BD59-A6C34878D82A}">
                    <a16:rowId xmlns:a16="http://schemas.microsoft.com/office/drawing/2014/main" val="3813265126"/>
                  </a:ext>
                </a:extLst>
              </a:tr>
              <a:tr h="22322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100" b="1" dirty="0">
                          <a:solidFill>
                            <a:schemeClr val="bg1"/>
                          </a:solidFill>
                          <a:latin typeface="BIZ UDPゴシック" panose="020B0400000000000000" pitchFamily="50" charset="-128"/>
                          <a:ea typeface="BIZ UDPゴシック" panose="020B0400000000000000" pitchFamily="50" charset="-128"/>
                        </a:rPr>
                        <a:t>うち</a:t>
                      </a:r>
                      <a:r>
                        <a:rPr kumimoji="1" lang="en-US" altLang="ja-JP" sz="1100" b="1" dirty="0">
                          <a:solidFill>
                            <a:schemeClr val="bg1"/>
                          </a:solidFill>
                          <a:latin typeface="BIZ UDPゴシック" panose="020B0400000000000000" pitchFamily="50" charset="-128"/>
                          <a:ea typeface="BIZ UDPゴシック" panose="020B0400000000000000" pitchFamily="50" charset="-128"/>
                        </a:rPr>
                        <a:t>A</a:t>
                      </a:r>
                      <a:r>
                        <a:rPr kumimoji="1" lang="ja-JP" altLang="en-US" sz="1100" b="1" dirty="0">
                          <a:solidFill>
                            <a:schemeClr val="bg1"/>
                          </a:solidFill>
                          <a:latin typeface="BIZ UDPゴシック" panose="020B0400000000000000" pitchFamily="50" charset="-128"/>
                          <a:ea typeface="BIZ UDPゴシック" panose="020B0400000000000000" pitchFamily="50" charset="-128"/>
                        </a:rPr>
                        <a:t>型</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ysDot"/>
                      <a:round/>
                      <a:headEnd type="none" w="med" len="med"/>
                      <a:tailEnd type="none" w="med" len="med"/>
                    </a:lnR>
                    <a:lnT w="6350" cap="flat" cmpd="sng" algn="ctr">
                      <a:solidFill>
                        <a:schemeClr val="bg1"/>
                      </a:solidFill>
                      <a:prstDash val="solid"/>
                      <a:round/>
                      <a:headEnd type="none" w="med" len="med"/>
                      <a:tailEnd type="none" w="med" len="med"/>
                    </a:lnT>
                    <a:lnB w="19050" cap="flat" cmpd="sng" algn="ctr">
                      <a:solidFill>
                        <a:srgbClr val="CC66FF"/>
                      </a:solidFill>
                      <a:prstDash val="solid"/>
                      <a:round/>
                      <a:headEnd type="none" w="med" len="med"/>
                      <a:tailEnd type="none" w="med" len="med"/>
                    </a:lnB>
                    <a:solidFill>
                      <a:srgbClr val="CC66FF"/>
                    </a:solidFill>
                  </a:tcPr>
                </a:tc>
                <a:tc>
                  <a:txBody>
                    <a:bodyPr/>
                    <a:lstStyle/>
                    <a:p>
                      <a:pPr algn="ctr"/>
                      <a:r>
                        <a:rPr kumimoji="1" lang="ja-JP" altLang="en-US" sz="1100" b="1" dirty="0">
                          <a:solidFill>
                            <a:schemeClr val="bg1"/>
                          </a:solidFill>
                          <a:latin typeface="BIZ UDPゴシック" panose="020B0400000000000000" pitchFamily="50" charset="-128"/>
                          <a:ea typeface="BIZ UDPゴシック" panose="020B0400000000000000" pitchFamily="50" charset="-128"/>
                        </a:rPr>
                        <a:t>うち</a:t>
                      </a:r>
                      <a:r>
                        <a:rPr kumimoji="1" lang="en-US" altLang="ja-JP" sz="1100" b="1" dirty="0">
                          <a:solidFill>
                            <a:schemeClr val="bg1"/>
                          </a:solidFill>
                          <a:latin typeface="BIZ UDPゴシック" panose="020B0400000000000000" pitchFamily="50" charset="-128"/>
                          <a:ea typeface="BIZ UDPゴシック" panose="020B0400000000000000" pitchFamily="50" charset="-128"/>
                        </a:rPr>
                        <a:t>B</a:t>
                      </a:r>
                      <a:r>
                        <a:rPr kumimoji="1" lang="ja-JP" altLang="en-US" sz="1100" b="1" dirty="0">
                          <a:solidFill>
                            <a:schemeClr val="bg1"/>
                          </a:solidFill>
                          <a:latin typeface="BIZ UDPゴシック" panose="020B0400000000000000" pitchFamily="50" charset="-128"/>
                          <a:ea typeface="BIZ UDPゴシック" panose="020B0400000000000000" pitchFamily="50" charset="-128"/>
                        </a:rPr>
                        <a:t>型</a:t>
                      </a:r>
                    </a:p>
                  </a:txBody>
                  <a:tcPr anchor="ctr">
                    <a:lnL w="6350" cap="flat" cmpd="sng" algn="ctr">
                      <a:solidFill>
                        <a:schemeClr val="bg1"/>
                      </a:solidFill>
                      <a:prstDash val="sysDot"/>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9050" cap="flat" cmpd="sng" algn="ctr">
                      <a:solidFill>
                        <a:srgbClr val="CC66FF"/>
                      </a:solidFill>
                      <a:prstDash val="solid"/>
                      <a:round/>
                      <a:headEnd type="none" w="med" len="med"/>
                      <a:tailEnd type="none" w="med" len="med"/>
                    </a:lnB>
                    <a:solidFill>
                      <a:srgbClr val="CC66FF"/>
                    </a:solidFill>
                  </a:tcPr>
                </a:tc>
                <a:tc vMerge="1">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anchor="ctr">
                    <a:solidFill>
                      <a:srgbClr val="CC66FF"/>
                    </a:solidFill>
                  </a:tcPr>
                </a:tc>
                <a:extLst>
                  <a:ext uri="{0D108BD9-81ED-4DB2-BD59-A6C34878D82A}">
                    <a16:rowId xmlns:a16="http://schemas.microsoft.com/office/drawing/2014/main" val="1414603158"/>
                  </a:ext>
                </a:extLst>
              </a:tr>
              <a:tr h="328277">
                <a:tc>
                  <a:txBody>
                    <a:bodyPr/>
                    <a:lstStyle/>
                    <a:p>
                      <a:pPr algn="ctr"/>
                      <a:r>
                        <a:rPr kumimoji="1" lang="ja-JP" altLang="en-US" sz="1100" dirty="0">
                          <a:latin typeface="BIZ UDPゴシック" panose="020B0400000000000000" pitchFamily="50" charset="-128"/>
                          <a:ea typeface="BIZ UDPゴシック" panose="020B0400000000000000" pitchFamily="50" charset="-128"/>
                        </a:rPr>
                        <a:t>①</a:t>
                      </a:r>
                    </a:p>
                  </a:txBody>
                  <a:tcPr anchor="ctr">
                    <a:lnL w="19050" cap="flat" cmpd="sng" algn="ctr">
                      <a:solidFill>
                        <a:srgbClr val="CC66FF"/>
                      </a:solidFill>
                      <a:prstDash val="solid"/>
                      <a:round/>
                      <a:headEnd type="none" w="med" len="med"/>
                      <a:tailEnd type="none" w="med" len="med"/>
                    </a:lnL>
                    <a:lnR w="19050" cap="flat" cmpd="sng" algn="ctr">
                      <a:solidFill>
                        <a:srgbClr val="CC66FF"/>
                      </a:solidFill>
                      <a:prstDash val="solid"/>
                      <a:round/>
                      <a:headEnd type="none" w="med" len="med"/>
                      <a:tailEnd type="none" w="med" len="med"/>
                    </a:lnR>
                    <a:lnT w="19050" cap="flat" cmpd="sng" algn="ctr">
                      <a:solidFill>
                        <a:srgbClr val="CC66FF"/>
                      </a:solidFill>
                      <a:prstDash val="solid"/>
                      <a:round/>
                      <a:headEnd type="none" w="med" len="med"/>
                      <a:tailEnd type="none" w="med" len="med"/>
                    </a:lnT>
                    <a:lnB w="19050" cap="flat" cmpd="sng" algn="ctr">
                      <a:solidFill>
                        <a:srgbClr val="CC66FF"/>
                      </a:solidFill>
                      <a:prstDash val="solid"/>
                      <a:round/>
                      <a:headEnd type="none" w="med" len="med"/>
                      <a:tailEnd type="none" w="med" len="med"/>
                    </a:lnB>
                    <a:no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1,146</a:t>
                      </a:r>
                      <a:r>
                        <a:rPr kumimoji="1" lang="ja-JP" altLang="en-US" sz="1000" dirty="0">
                          <a:latin typeface="BIZ UDPゴシック" panose="020B0400000000000000" pitchFamily="50" charset="-128"/>
                          <a:ea typeface="BIZ UDPゴシック" panose="020B0400000000000000" pitchFamily="50" charset="-128"/>
                        </a:rPr>
                        <a:t>施設</a:t>
                      </a:r>
                    </a:p>
                  </a:txBody>
                  <a:tcPr anchor="ctr">
                    <a:lnL w="19050" cap="flat" cmpd="sng" algn="ctr">
                      <a:solidFill>
                        <a:srgbClr val="CC66FF"/>
                      </a:solidFill>
                      <a:prstDash val="solid"/>
                      <a:round/>
                      <a:headEnd type="none" w="med" len="med"/>
                      <a:tailEnd type="none" w="med" len="med"/>
                    </a:lnL>
                    <a:lnR w="19050" cap="flat" cmpd="sng" algn="ctr">
                      <a:solidFill>
                        <a:srgbClr val="CC66FF"/>
                      </a:solidFill>
                      <a:prstDash val="solid"/>
                      <a:round/>
                      <a:headEnd type="none" w="med" len="med"/>
                      <a:tailEnd type="none" w="med" len="med"/>
                    </a:lnR>
                    <a:lnT w="19050" cap="flat" cmpd="sng" algn="ctr">
                      <a:solidFill>
                        <a:srgbClr val="CC66FF"/>
                      </a:solidFill>
                      <a:prstDash val="solid"/>
                      <a:round/>
                      <a:headEnd type="none" w="med" len="med"/>
                      <a:tailEnd type="none" w="med" len="med"/>
                    </a:lnT>
                    <a:lnB w="19050" cap="flat" cmpd="sng" algn="ctr">
                      <a:solidFill>
                        <a:srgbClr val="CC66FF"/>
                      </a:solidFill>
                      <a:prstDash val="solid"/>
                      <a:round/>
                      <a:headEnd type="none" w="med" len="med"/>
                      <a:tailEnd type="none" w="med" len="med"/>
                    </a:lnB>
                    <a:no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281</a:t>
                      </a:r>
                      <a:r>
                        <a:rPr kumimoji="1" lang="ja-JP" altLang="en-US" sz="1000" dirty="0">
                          <a:latin typeface="BIZ UDPゴシック" panose="020B0400000000000000" pitchFamily="50" charset="-128"/>
                          <a:ea typeface="BIZ UDPゴシック" panose="020B0400000000000000" pitchFamily="50" charset="-128"/>
                        </a:rPr>
                        <a:t>施設</a:t>
                      </a: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24.5%</a:t>
                      </a:r>
                      <a:r>
                        <a:rPr kumimoji="1" lang="ja-JP" altLang="en-US" sz="900" dirty="0">
                          <a:latin typeface="BIZ UDPゴシック" panose="020B0400000000000000" pitchFamily="50" charset="-128"/>
                          <a:ea typeface="BIZ UDPゴシック" panose="020B0400000000000000" pitchFamily="50" charset="-128"/>
                        </a:rPr>
                        <a:t>）</a:t>
                      </a:r>
                    </a:p>
                  </a:txBody>
                  <a:tcPr anchor="ctr">
                    <a:lnL w="19050" cap="flat" cmpd="sng" algn="ctr">
                      <a:solidFill>
                        <a:srgbClr val="CC66FF"/>
                      </a:solidFill>
                      <a:prstDash val="solid"/>
                      <a:round/>
                      <a:headEnd type="none" w="med" len="med"/>
                      <a:tailEnd type="none" w="med" len="med"/>
                    </a:lnL>
                    <a:lnR w="19050" cap="flat" cmpd="sng" algn="ctr">
                      <a:solidFill>
                        <a:srgbClr val="CC66FF"/>
                      </a:solidFill>
                      <a:prstDash val="solid"/>
                      <a:round/>
                      <a:headEnd type="none" w="med" len="med"/>
                      <a:tailEnd type="none" w="med" len="med"/>
                    </a:lnR>
                    <a:lnT w="19050" cap="flat" cmpd="sng" algn="ctr">
                      <a:solidFill>
                        <a:srgbClr val="CC66FF"/>
                      </a:solidFill>
                      <a:prstDash val="solid"/>
                      <a:round/>
                      <a:headEnd type="none" w="med" len="med"/>
                      <a:tailEnd type="none" w="med" len="med"/>
                    </a:lnT>
                    <a:lnB w="19050" cap="flat" cmpd="sng" algn="ctr">
                      <a:solidFill>
                        <a:srgbClr val="CC66FF"/>
                      </a:solidFill>
                      <a:prstDash val="solid"/>
                      <a:round/>
                      <a:headEnd type="none" w="med" len="med"/>
                      <a:tailEnd type="none" w="med" len="med"/>
                    </a:lnB>
                    <a:no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87</a:t>
                      </a:r>
                      <a:r>
                        <a:rPr kumimoji="1" lang="ja-JP" altLang="en-US" sz="1000" dirty="0">
                          <a:latin typeface="BIZ UDPゴシック" panose="020B0400000000000000" pitchFamily="50" charset="-128"/>
                          <a:ea typeface="BIZ UDPゴシック" panose="020B0400000000000000" pitchFamily="50" charset="-128"/>
                        </a:rPr>
                        <a:t>施設</a:t>
                      </a:r>
                    </a:p>
                  </a:txBody>
                  <a:tcPr anchor="ctr">
                    <a:lnL w="19050" cap="flat" cmpd="sng" algn="ctr">
                      <a:solidFill>
                        <a:srgbClr val="CC66FF"/>
                      </a:solidFill>
                      <a:prstDash val="solid"/>
                      <a:round/>
                      <a:headEnd type="none" w="med" len="med"/>
                      <a:tailEnd type="none" w="med" len="med"/>
                    </a:lnL>
                    <a:lnR w="6350" cap="flat" cmpd="sng" algn="ctr">
                      <a:solidFill>
                        <a:srgbClr val="CC66FF"/>
                      </a:solidFill>
                      <a:prstDash val="sysDot"/>
                      <a:round/>
                      <a:headEnd type="none" w="med" len="med"/>
                      <a:tailEnd type="none" w="med" len="med"/>
                    </a:lnR>
                    <a:lnT w="19050" cap="flat" cmpd="sng" algn="ctr">
                      <a:solidFill>
                        <a:srgbClr val="CC66FF"/>
                      </a:solidFill>
                      <a:prstDash val="solid"/>
                      <a:round/>
                      <a:headEnd type="none" w="med" len="med"/>
                      <a:tailEnd type="none" w="med" len="med"/>
                    </a:lnT>
                    <a:lnB w="19050" cap="flat" cmpd="sng" algn="ctr">
                      <a:solidFill>
                        <a:srgbClr val="CC66FF"/>
                      </a:solidFill>
                      <a:prstDash val="solid"/>
                      <a:round/>
                      <a:headEnd type="none" w="med" len="med"/>
                      <a:tailEnd type="none" w="med" len="med"/>
                    </a:lnB>
                    <a:no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194</a:t>
                      </a:r>
                      <a:r>
                        <a:rPr kumimoji="1" lang="ja-JP" altLang="en-US" sz="1000" dirty="0">
                          <a:latin typeface="BIZ UDPゴシック" panose="020B0400000000000000" pitchFamily="50" charset="-128"/>
                          <a:ea typeface="BIZ UDPゴシック" panose="020B0400000000000000" pitchFamily="50" charset="-128"/>
                        </a:rPr>
                        <a:t>施設</a:t>
                      </a:r>
                    </a:p>
                  </a:txBody>
                  <a:tcPr anchor="ctr">
                    <a:lnL w="6350" cap="flat" cmpd="sng" algn="ctr">
                      <a:solidFill>
                        <a:srgbClr val="CC66FF"/>
                      </a:solidFill>
                      <a:prstDash val="sysDot"/>
                      <a:round/>
                      <a:headEnd type="none" w="med" len="med"/>
                      <a:tailEnd type="none" w="med" len="med"/>
                    </a:lnL>
                    <a:lnR w="19050" cap="flat" cmpd="sng" algn="ctr">
                      <a:solidFill>
                        <a:srgbClr val="CC66FF"/>
                      </a:solidFill>
                      <a:prstDash val="solid"/>
                      <a:round/>
                      <a:headEnd type="none" w="med" len="med"/>
                      <a:tailEnd type="none" w="med" len="med"/>
                    </a:lnR>
                    <a:lnT w="19050" cap="flat" cmpd="sng" algn="ctr">
                      <a:solidFill>
                        <a:srgbClr val="CC66FF"/>
                      </a:solidFill>
                      <a:prstDash val="solid"/>
                      <a:round/>
                      <a:headEnd type="none" w="med" len="med"/>
                      <a:tailEnd type="none" w="med" len="med"/>
                    </a:lnT>
                    <a:lnB w="19050" cap="flat" cmpd="sng" algn="ctr">
                      <a:solidFill>
                        <a:srgbClr val="CC66FF"/>
                      </a:solidFill>
                      <a:prstDash val="solid"/>
                      <a:round/>
                      <a:headEnd type="none" w="med" len="med"/>
                      <a:tailEnd type="none" w="med" len="med"/>
                    </a:lnB>
                    <a:noFill/>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医療機関の体制（人員・構造）、ホームページへの公表による患者増の懸念</a:t>
                      </a:r>
                    </a:p>
                  </a:txBody>
                  <a:tcPr anchor="ctr">
                    <a:lnL w="19050" cap="flat" cmpd="sng" algn="ctr">
                      <a:solidFill>
                        <a:srgbClr val="CC66FF"/>
                      </a:solidFill>
                      <a:prstDash val="solid"/>
                      <a:round/>
                      <a:headEnd type="none" w="med" len="med"/>
                      <a:tailEnd type="none" w="med" len="med"/>
                    </a:lnL>
                    <a:lnR w="19050" cap="flat" cmpd="sng" algn="ctr">
                      <a:solidFill>
                        <a:srgbClr val="CC66FF"/>
                      </a:solidFill>
                      <a:prstDash val="solid"/>
                      <a:round/>
                      <a:headEnd type="none" w="med" len="med"/>
                      <a:tailEnd type="none" w="med" len="med"/>
                    </a:lnR>
                    <a:lnT w="19050" cap="flat" cmpd="sng" algn="ctr">
                      <a:solidFill>
                        <a:srgbClr val="CC66FF"/>
                      </a:solidFill>
                      <a:prstDash val="solid"/>
                      <a:round/>
                      <a:headEnd type="none" w="med" len="med"/>
                      <a:tailEnd type="none" w="med" len="med"/>
                    </a:lnT>
                    <a:lnB w="19050" cap="flat" cmpd="sng" algn="ctr">
                      <a:solidFill>
                        <a:srgbClr val="CC66FF"/>
                      </a:solidFill>
                      <a:prstDash val="solid"/>
                      <a:round/>
                      <a:headEnd type="none" w="med" len="med"/>
                      <a:tailEnd type="none" w="med" len="med"/>
                    </a:lnB>
                    <a:noFill/>
                  </a:tcPr>
                </a:tc>
                <a:extLst>
                  <a:ext uri="{0D108BD9-81ED-4DB2-BD59-A6C34878D82A}">
                    <a16:rowId xmlns:a16="http://schemas.microsoft.com/office/drawing/2014/main" val="3463714309"/>
                  </a:ext>
                </a:extLst>
              </a:tr>
              <a:tr h="328277">
                <a:tc>
                  <a:txBody>
                    <a:bodyPr/>
                    <a:lstStyle/>
                    <a:p>
                      <a:pPr algn="ctr"/>
                      <a:r>
                        <a:rPr kumimoji="1" lang="ja-JP" altLang="en-US" sz="1100" dirty="0">
                          <a:latin typeface="BIZ UDPゴシック" panose="020B0400000000000000" pitchFamily="50" charset="-128"/>
                          <a:ea typeface="BIZ UDPゴシック" panose="020B0400000000000000" pitchFamily="50" charset="-128"/>
                        </a:rPr>
                        <a:t>②</a:t>
                      </a:r>
                    </a:p>
                  </a:txBody>
                  <a:tcPr anchor="ctr">
                    <a:lnL w="19050" cap="flat" cmpd="sng" algn="ctr">
                      <a:solidFill>
                        <a:srgbClr val="CC66FF"/>
                      </a:solidFill>
                      <a:prstDash val="solid"/>
                      <a:round/>
                      <a:headEnd type="none" w="med" len="med"/>
                      <a:tailEnd type="none" w="med" len="med"/>
                    </a:lnL>
                    <a:lnR w="19050" cap="flat" cmpd="sng" algn="ctr">
                      <a:solidFill>
                        <a:srgbClr val="CC66FF"/>
                      </a:solidFill>
                      <a:prstDash val="solid"/>
                      <a:round/>
                      <a:headEnd type="none" w="med" len="med"/>
                      <a:tailEnd type="none" w="med" len="med"/>
                    </a:lnR>
                    <a:lnT w="19050" cap="flat" cmpd="sng" algn="ctr">
                      <a:solidFill>
                        <a:srgbClr val="CC66FF"/>
                      </a:solidFill>
                      <a:prstDash val="solid"/>
                      <a:round/>
                      <a:headEnd type="none" w="med" len="med"/>
                      <a:tailEnd type="none" w="med" len="med"/>
                    </a:lnT>
                    <a:lnB w="19050" cap="flat" cmpd="sng" algn="ctr">
                      <a:solidFill>
                        <a:srgbClr val="CC66FF"/>
                      </a:solidFill>
                      <a:prstDash val="solid"/>
                      <a:round/>
                      <a:headEnd type="none" w="med" len="med"/>
                      <a:tailEnd type="none" w="med" len="med"/>
                    </a:lnB>
                    <a:no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2,764</a:t>
                      </a:r>
                      <a:r>
                        <a:rPr kumimoji="1" lang="ja-JP" altLang="en-US" sz="1000" dirty="0">
                          <a:latin typeface="BIZ UDPゴシック" panose="020B0400000000000000" pitchFamily="50" charset="-128"/>
                          <a:ea typeface="BIZ UDPゴシック" panose="020B0400000000000000" pitchFamily="50" charset="-128"/>
                        </a:rPr>
                        <a:t>施設</a:t>
                      </a:r>
                    </a:p>
                  </a:txBody>
                  <a:tcPr anchor="ctr">
                    <a:lnL w="19050" cap="flat" cmpd="sng" algn="ctr">
                      <a:solidFill>
                        <a:srgbClr val="CC66FF"/>
                      </a:solidFill>
                      <a:prstDash val="solid"/>
                      <a:round/>
                      <a:headEnd type="none" w="med" len="med"/>
                      <a:tailEnd type="none" w="med" len="med"/>
                    </a:lnL>
                    <a:lnR w="19050" cap="flat" cmpd="sng" algn="ctr">
                      <a:solidFill>
                        <a:srgbClr val="CC66FF"/>
                      </a:solidFill>
                      <a:prstDash val="solid"/>
                      <a:round/>
                      <a:headEnd type="none" w="med" len="med"/>
                      <a:tailEnd type="none" w="med" len="med"/>
                    </a:lnR>
                    <a:lnT w="19050" cap="flat" cmpd="sng" algn="ctr">
                      <a:solidFill>
                        <a:srgbClr val="CC66FF"/>
                      </a:solidFill>
                      <a:prstDash val="solid"/>
                      <a:round/>
                      <a:headEnd type="none" w="med" len="med"/>
                      <a:tailEnd type="none" w="med" len="med"/>
                    </a:lnT>
                    <a:lnB w="19050" cap="flat" cmpd="sng" algn="ctr">
                      <a:solidFill>
                        <a:srgbClr val="CC66FF"/>
                      </a:solidFill>
                      <a:prstDash val="solid"/>
                      <a:round/>
                      <a:headEnd type="none" w="med" len="med"/>
                      <a:tailEnd type="none" w="med" len="med"/>
                    </a:lnB>
                    <a:no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159</a:t>
                      </a:r>
                      <a:r>
                        <a:rPr kumimoji="1" lang="ja-JP" altLang="en-US" sz="1000" dirty="0">
                          <a:latin typeface="BIZ UDPゴシック" panose="020B0400000000000000" pitchFamily="50" charset="-128"/>
                          <a:ea typeface="BIZ UDPゴシック" panose="020B0400000000000000" pitchFamily="50" charset="-128"/>
                        </a:rPr>
                        <a:t>施設</a:t>
                      </a: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5.8%</a:t>
                      </a:r>
                      <a:r>
                        <a:rPr kumimoji="1" lang="ja-JP" altLang="en-US" sz="900" dirty="0">
                          <a:latin typeface="BIZ UDPゴシック" panose="020B0400000000000000" pitchFamily="50" charset="-128"/>
                          <a:ea typeface="BIZ UDPゴシック" panose="020B0400000000000000" pitchFamily="50" charset="-128"/>
                        </a:rPr>
                        <a:t>）</a:t>
                      </a:r>
                    </a:p>
                  </a:txBody>
                  <a:tcPr anchor="ctr">
                    <a:lnL w="19050" cap="flat" cmpd="sng" algn="ctr">
                      <a:solidFill>
                        <a:srgbClr val="CC66FF"/>
                      </a:solidFill>
                      <a:prstDash val="solid"/>
                      <a:round/>
                      <a:headEnd type="none" w="med" len="med"/>
                      <a:tailEnd type="none" w="med" len="med"/>
                    </a:lnL>
                    <a:lnR w="19050" cap="flat" cmpd="sng" algn="ctr">
                      <a:solidFill>
                        <a:srgbClr val="CC66FF"/>
                      </a:solidFill>
                      <a:prstDash val="solid"/>
                      <a:round/>
                      <a:headEnd type="none" w="med" len="med"/>
                      <a:tailEnd type="none" w="med" len="med"/>
                    </a:lnR>
                    <a:lnT w="19050" cap="flat" cmpd="sng" algn="ctr">
                      <a:solidFill>
                        <a:srgbClr val="CC66FF"/>
                      </a:solidFill>
                      <a:prstDash val="solid"/>
                      <a:round/>
                      <a:headEnd type="none" w="med" len="med"/>
                      <a:tailEnd type="none" w="med" len="med"/>
                    </a:lnT>
                    <a:lnB w="19050" cap="flat" cmpd="sng" algn="ctr">
                      <a:solidFill>
                        <a:srgbClr val="CC66FF"/>
                      </a:solidFill>
                      <a:prstDash val="solid"/>
                      <a:round/>
                      <a:headEnd type="none" w="med" len="med"/>
                      <a:tailEnd type="none" w="med" len="med"/>
                    </a:lnB>
                    <a:no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47</a:t>
                      </a:r>
                      <a:r>
                        <a:rPr kumimoji="1" lang="ja-JP" altLang="en-US" sz="1000" dirty="0">
                          <a:latin typeface="BIZ UDPゴシック" panose="020B0400000000000000" pitchFamily="50" charset="-128"/>
                          <a:ea typeface="BIZ UDPゴシック" panose="020B0400000000000000" pitchFamily="50" charset="-128"/>
                        </a:rPr>
                        <a:t>施設</a:t>
                      </a:r>
                    </a:p>
                  </a:txBody>
                  <a:tcPr anchor="ctr">
                    <a:lnL w="19050" cap="flat" cmpd="sng" algn="ctr">
                      <a:solidFill>
                        <a:srgbClr val="CC66FF"/>
                      </a:solidFill>
                      <a:prstDash val="solid"/>
                      <a:round/>
                      <a:headEnd type="none" w="med" len="med"/>
                      <a:tailEnd type="none" w="med" len="med"/>
                    </a:lnL>
                    <a:lnR w="6350" cap="flat" cmpd="sng" algn="ctr">
                      <a:solidFill>
                        <a:srgbClr val="CC66FF"/>
                      </a:solidFill>
                      <a:prstDash val="sysDot"/>
                      <a:round/>
                      <a:headEnd type="none" w="med" len="med"/>
                      <a:tailEnd type="none" w="med" len="med"/>
                    </a:lnR>
                    <a:lnT w="19050" cap="flat" cmpd="sng" algn="ctr">
                      <a:solidFill>
                        <a:srgbClr val="CC66FF"/>
                      </a:solidFill>
                      <a:prstDash val="solid"/>
                      <a:round/>
                      <a:headEnd type="none" w="med" len="med"/>
                      <a:tailEnd type="none" w="med" len="med"/>
                    </a:lnT>
                    <a:lnB w="19050" cap="flat" cmpd="sng" algn="ctr">
                      <a:solidFill>
                        <a:srgbClr val="CC66FF"/>
                      </a:solidFill>
                      <a:prstDash val="solid"/>
                      <a:round/>
                      <a:headEnd type="none" w="med" len="med"/>
                      <a:tailEnd type="none" w="med" len="med"/>
                    </a:lnB>
                    <a:no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112</a:t>
                      </a:r>
                      <a:r>
                        <a:rPr kumimoji="1" lang="ja-JP" altLang="en-US" sz="1000" dirty="0">
                          <a:latin typeface="BIZ UDPゴシック" panose="020B0400000000000000" pitchFamily="50" charset="-128"/>
                          <a:ea typeface="BIZ UDPゴシック" panose="020B0400000000000000" pitchFamily="50" charset="-128"/>
                        </a:rPr>
                        <a:t>施設</a:t>
                      </a:r>
                    </a:p>
                  </a:txBody>
                  <a:tcPr anchor="ctr">
                    <a:lnL w="6350" cap="flat" cmpd="sng" algn="ctr">
                      <a:solidFill>
                        <a:srgbClr val="CC66FF"/>
                      </a:solidFill>
                      <a:prstDash val="sysDot"/>
                      <a:round/>
                      <a:headEnd type="none" w="med" len="med"/>
                      <a:tailEnd type="none" w="med" len="med"/>
                    </a:lnL>
                    <a:lnR w="19050" cap="flat" cmpd="sng" algn="ctr">
                      <a:solidFill>
                        <a:srgbClr val="CC66FF"/>
                      </a:solidFill>
                      <a:prstDash val="solid"/>
                      <a:round/>
                      <a:headEnd type="none" w="med" len="med"/>
                      <a:tailEnd type="none" w="med" len="med"/>
                    </a:lnR>
                    <a:lnT w="19050" cap="flat" cmpd="sng" algn="ctr">
                      <a:solidFill>
                        <a:srgbClr val="CC66FF"/>
                      </a:solidFill>
                      <a:prstDash val="solid"/>
                      <a:round/>
                      <a:headEnd type="none" w="med" len="med"/>
                      <a:tailEnd type="none" w="med" len="med"/>
                    </a:lnT>
                    <a:lnB w="19050" cap="flat" cmpd="sng" algn="ctr">
                      <a:solidFill>
                        <a:srgbClr val="CC66FF"/>
                      </a:solidFill>
                      <a:prstDash val="solid"/>
                      <a:round/>
                      <a:headEnd type="none" w="med" len="med"/>
                      <a:tailEnd type="none" w="med" len="med"/>
                    </a:lnB>
                    <a:noFill/>
                  </a:tcPr>
                </a:tc>
                <a:tc>
                  <a:txBody>
                    <a:bodyPr/>
                    <a:lstStyle/>
                    <a:p>
                      <a:pPr algn="l">
                        <a:lnSpc>
                          <a:spcPts val="1000"/>
                        </a:lnSpc>
                      </a:pPr>
                      <a:r>
                        <a:rPr kumimoji="1" lang="ja-JP" altLang="en-US" sz="1000" dirty="0">
                          <a:latin typeface="BIZ UDPゴシック" panose="020B0400000000000000" pitchFamily="50" charset="-128"/>
                          <a:ea typeface="BIZ UDPゴシック" panose="020B0400000000000000" pitchFamily="50" charset="-128"/>
                        </a:rPr>
                        <a:t>医療機関の体制（人員・構造）、かかりつけ来院患者の属性（高齢者・透析等）、</a:t>
                      </a:r>
                    </a:p>
                    <a:p>
                      <a:pPr algn="l">
                        <a:lnSpc>
                          <a:spcPts val="1000"/>
                        </a:lnSpc>
                      </a:pPr>
                      <a:r>
                        <a:rPr kumimoji="1" lang="ja-JP" altLang="en-US" sz="1000" dirty="0">
                          <a:latin typeface="BIZ UDPゴシック" panose="020B0400000000000000" pitchFamily="50" charset="-128"/>
                          <a:ea typeface="BIZ UDPゴシック" panose="020B0400000000000000" pitchFamily="50" charset="-128"/>
                        </a:rPr>
                        <a:t>従事するスタッフの反対等</a:t>
                      </a:r>
                    </a:p>
                  </a:txBody>
                  <a:tcPr anchor="ctr">
                    <a:lnL w="19050" cap="flat" cmpd="sng" algn="ctr">
                      <a:solidFill>
                        <a:srgbClr val="CC66FF"/>
                      </a:solidFill>
                      <a:prstDash val="solid"/>
                      <a:round/>
                      <a:headEnd type="none" w="med" len="med"/>
                      <a:tailEnd type="none" w="med" len="med"/>
                    </a:lnL>
                    <a:lnR w="19050" cap="flat" cmpd="sng" algn="ctr">
                      <a:solidFill>
                        <a:srgbClr val="CC66FF"/>
                      </a:solidFill>
                      <a:prstDash val="solid"/>
                      <a:round/>
                      <a:headEnd type="none" w="med" len="med"/>
                      <a:tailEnd type="none" w="med" len="med"/>
                    </a:lnR>
                    <a:lnT w="19050" cap="flat" cmpd="sng" algn="ctr">
                      <a:solidFill>
                        <a:srgbClr val="CC66FF"/>
                      </a:solidFill>
                      <a:prstDash val="solid"/>
                      <a:round/>
                      <a:headEnd type="none" w="med" len="med"/>
                      <a:tailEnd type="none" w="med" len="med"/>
                    </a:lnT>
                    <a:lnB w="19050" cap="flat" cmpd="sng" algn="ctr">
                      <a:solidFill>
                        <a:srgbClr val="CC66FF"/>
                      </a:solidFill>
                      <a:prstDash val="solid"/>
                      <a:round/>
                      <a:headEnd type="none" w="med" len="med"/>
                      <a:tailEnd type="none" w="med" len="med"/>
                    </a:lnB>
                    <a:noFill/>
                  </a:tcPr>
                </a:tc>
                <a:extLst>
                  <a:ext uri="{0D108BD9-81ED-4DB2-BD59-A6C34878D82A}">
                    <a16:rowId xmlns:a16="http://schemas.microsoft.com/office/drawing/2014/main" val="2058819188"/>
                  </a:ext>
                </a:extLst>
              </a:tr>
            </a:tbl>
          </a:graphicData>
        </a:graphic>
      </p:graphicFrame>
      <p:sp>
        <p:nvSpPr>
          <p:cNvPr id="24" name="正方形/長方形 23"/>
          <p:cNvSpPr/>
          <p:nvPr/>
        </p:nvSpPr>
        <p:spPr>
          <a:xfrm>
            <a:off x="1690290" y="5038036"/>
            <a:ext cx="8757167" cy="576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latin typeface="BIZ UDPゴシック" panose="020B0400000000000000" pitchFamily="50" charset="-128"/>
                <a:ea typeface="BIZ UDPゴシック" panose="020B0400000000000000" pitchFamily="50" charset="-128"/>
              </a:rPr>
              <a:t>　▸　診療・検査医療機関のうち、日曜・祝日に開設する医療機関が少ないことから、府民の円滑な受診に向け以下の取組みを実施。</a:t>
            </a:r>
            <a:r>
              <a:rPr lang="ja-JP" altLang="en-US" sz="1000" dirty="0">
                <a:solidFill>
                  <a:schemeClr val="tx1"/>
                </a:solidFill>
                <a:latin typeface="BIZ UDPゴシック" panose="020B0400000000000000" pitchFamily="50" charset="-128"/>
                <a:ea typeface="BIZ UDPゴシック" panose="020B0400000000000000" pitchFamily="50" charset="-128"/>
              </a:rPr>
              <a:t>（</a:t>
            </a:r>
            <a:r>
              <a:rPr lang="en-US" altLang="ja-JP" sz="1000" dirty="0">
                <a:solidFill>
                  <a:schemeClr val="tx1"/>
                </a:solidFill>
                <a:latin typeface="BIZ UDPゴシック" panose="020B0400000000000000" pitchFamily="50" charset="-128"/>
                <a:ea typeface="BIZ UDPゴシック" panose="020B0400000000000000" pitchFamily="50" charset="-128"/>
              </a:rPr>
              <a:t>6/19</a:t>
            </a:r>
            <a:r>
              <a:rPr lang="ja-JP" altLang="en-US" sz="1000" dirty="0">
                <a:solidFill>
                  <a:schemeClr val="tx1"/>
                </a:solidFill>
                <a:latin typeface="BIZ UDPゴシック" panose="020B0400000000000000" pitchFamily="50" charset="-128"/>
                <a:ea typeface="BIZ UDPゴシック" panose="020B0400000000000000" pitchFamily="50" charset="-128"/>
              </a:rPr>
              <a:t>～）</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　　　・日曜・祝日に開設する診療・検査医療機関のリストをホームページ上で公表（検索を容易に）</a:t>
            </a:r>
          </a:p>
          <a:p>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ja-JP" altLang="en-US" sz="110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リストに掲載した医療機関には、診療区分（</a:t>
            </a:r>
            <a:r>
              <a:rPr lang="en-US" altLang="ja-JP" sz="1100" dirty="0">
                <a:solidFill>
                  <a:schemeClr val="tx1"/>
                </a:solidFill>
                <a:latin typeface="BIZ UDPゴシック" panose="020B0400000000000000" pitchFamily="50" charset="-128"/>
                <a:ea typeface="BIZ UDPゴシック" panose="020B0400000000000000" pitchFamily="50" charset="-128"/>
              </a:rPr>
              <a:t>A</a:t>
            </a:r>
            <a:r>
              <a:rPr lang="ja-JP" altLang="en-US" sz="1100" dirty="0">
                <a:solidFill>
                  <a:schemeClr val="tx1"/>
                </a:solidFill>
                <a:latin typeface="BIZ UDPゴシック" panose="020B0400000000000000" pitchFamily="50" charset="-128"/>
                <a:ea typeface="BIZ UDPゴシック" panose="020B0400000000000000" pitchFamily="50" charset="-128"/>
              </a:rPr>
              <a:t>型、</a:t>
            </a:r>
            <a:r>
              <a:rPr lang="en-US" altLang="ja-JP" sz="1100" dirty="0">
                <a:solidFill>
                  <a:schemeClr val="tx1"/>
                </a:solidFill>
                <a:latin typeface="BIZ UDPゴシック" panose="020B0400000000000000" pitchFamily="50" charset="-128"/>
                <a:ea typeface="BIZ UDPゴシック" panose="020B0400000000000000" pitchFamily="50" charset="-128"/>
              </a:rPr>
              <a:t>B</a:t>
            </a:r>
            <a:r>
              <a:rPr lang="ja-JP" altLang="en-US" sz="1100" dirty="0">
                <a:solidFill>
                  <a:schemeClr val="tx1"/>
                </a:solidFill>
                <a:latin typeface="BIZ UDPゴシック" panose="020B0400000000000000" pitchFamily="50" charset="-128"/>
                <a:ea typeface="BIZ UDPゴシック" panose="020B0400000000000000" pitchFamily="50" charset="-128"/>
              </a:rPr>
              <a:t>型）と開設時間に応じて支援金を支給</a:t>
            </a:r>
          </a:p>
        </p:txBody>
      </p:sp>
      <p:sp>
        <p:nvSpPr>
          <p:cNvPr id="8" name="角丸四角形 7"/>
          <p:cNvSpPr/>
          <p:nvPr/>
        </p:nvSpPr>
        <p:spPr>
          <a:xfrm>
            <a:off x="5363876" y="5779419"/>
            <a:ext cx="2163992" cy="72000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latin typeface="BIZ UDPゴシック" panose="020B0400000000000000" pitchFamily="50" charset="-128"/>
                <a:ea typeface="BIZ UDPゴシック" panose="020B0400000000000000" pitchFamily="50" charset="-128"/>
              </a:rPr>
              <a:t>【</a:t>
            </a:r>
            <a:r>
              <a:rPr lang="ja-JP" altLang="en-US" sz="1200" b="1" dirty="0">
                <a:solidFill>
                  <a:schemeClr val="tx1"/>
                </a:solidFill>
                <a:latin typeface="BIZ UDPゴシック" panose="020B0400000000000000" pitchFamily="50" charset="-128"/>
                <a:ea typeface="BIZ UDPゴシック" panose="020B0400000000000000" pitchFamily="50" charset="-128"/>
              </a:rPr>
              <a:t>制度開始前</a:t>
            </a:r>
            <a:r>
              <a:rPr lang="en-US" altLang="ja-JP" sz="1200" b="1" dirty="0">
                <a:solidFill>
                  <a:schemeClr val="tx1"/>
                </a:solidFill>
                <a:latin typeface="BIZ UDPゴシック" panose="020B0400000000000000" pitchFamily="50" charset="-128"/>
                <a:ea typeface="BIZ UDPゴシック" panose="020B0400000000000000" pitchFamily="50" charset="-128"/>
              </a:rPr>
              <a:t>】</a:t>
            </a:r>
            <a:r>
              <a:rPr lang="ja-JP" altLang="en-US" sz="1000" b="1" dirty="0">
                <a:solidFill>
                  <a:schemeClr val="tx1"/>
                </a:solidFill>
                <a:latin typeface="BIZ UDPゴシック" panose="020B0400000000000000" pitchFamily="50" charset="-128"/>
                <a:ea typeface="BIZ UDPゴシック" panose="020B0400000000000000" pitchFamily="50" charset="-128"/>
              </a:rPr>
              <a:t>（</a:t>
            </a:r>
            <a:r>
              <a:rPr lang="en-US" altLang="ja-JP" sz="1000" b="1" dirty="0">
                <a:solidFill>
                  <a:schemeClr val="tx1"/>
                </a:solidFill>
                <a:latin typeface="BIZ UDPゴシック" panose="020B0400000000000000" pitchFamily="50" charset="-128"/>
                <a:ea typeface="BIZ UDPゴシック" panose="020B0400000000000000" pitchFamily="50" charset="-128"/>
              </a:rPr>
              <a:t>6/14</a:t>
            </a:r>
            <a:r>
              <a:rPr lang="ja-JP" altLang="en-US" sz="1000" b="1" dirty="0">
                <a:solidFill>
                  <a:schemeClr val="tx1"/>
                </a:solidFill>
                <a:latin typeface="BIZ UDPゴシック" panose="020B0400000000000000" pitchFamily="50" charset="-128"/>
                <a:ea typeface="BIZ UDPゴシック" panose="020B0400000000000000" pitchFamily="50" charset="-128"/>
              </a:rPr>
              <a:t>時点）</a:t>
            </a:r>
            <a:endParaRPr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lnSpc>
                <a:spcPts val="800"/>
              </a:lnSpc>
            </a:pPr>
            <a:endParaRPr lang="en-US" altLang="ja-JP" sz="1200" b="1" dirty="0">
              <a:solidFill>
                <a:schemeClr val="tx1"/>
              </a:solidFill>
              <a:latin typeface="BIZ UDPゴシック" panose="020B0400000000000000" pitchFamily="50" charset="-128"/>
              <a:ea typeface="BIZ UDPゴシック" panose="020B0400000000000000" pitchFamily="50" charset="-128"/>
            </a:endParaRPr>
          </a:p>
          <a:p>
            <a:pPr algn="ctr"/>
            <a:r>
              <a:rPr lang="en-US" altLang="ja-JP" sz="1200" b="1" dirty="0">
                <a:solidFill>
                  <a:schemeClr val="tx1"/>
                </a:solidFill>
                <a:latin typeface="BIZ UDPゴシック" panose="020B0400000000000000" pitchFamily="50" charset="-128"/>
                <a:ea typeface="BIZ UDPゴシック" panose="020B0400000000000000" pitchFamily="50" charset="-128"/>
              </a:rPr>
              <a:t>97</a:t>
            </a:r>
            <a:r>
              <a:rPr lang="ja-JP" altLang="en-US" sz="1200" b="1" dirty="0">
                <a:solidFill>
                  <a:schemeClr val="tx1"/>
                </a:solidFill>
                <a:latin typeface="BIZ UDPゴシック" panose="020B0400000000000000" pitchFamily="50" charset="-128"/>
                <a:ea typeface="BIZ UDPゴシック" panose="020B0400000000000000" pitchFamily="50" charset="-128"/>
              </a:rPr>
              <a:t>施設</a:t>
            </a:r>
            <a:endParaRPr lang="en-US" altLang="ja-JP" sz="1200" b="1" dirty="0">
              <a:solidFill>
                <a:schemeClr val="tx1"/>
              </a:solidFill>
              <a:latin typeface="BIZ UDPゴシック" panose="020B0400000000000000" pitchFamily="50" charset="-128"/>
              <a:ea typeface="BIZ UDPゴシック" panose="020B0400000000000000" pitchFamily="50" charset="-128"/>
            </a:endParaRPr>
          </a:p>
          <a:p>
            <a:pPr algn="ctr"/>
            <a:r>
              <a:rPr lang="ja-JP" altLang="en-US" sz="1000" dirty="0">
                <a:solidFill>
                  <a:schemeClr val="tx1"/>
                </a:solidFill>
                <a:latin typeface="BIZ UDPゴシック" panose="020B0400000000000000" pitchFamily="50" charset="-128"/>
                <a:ea typeface="BIZ UDPゴシック" panose="020B0400000000000000" pitchFamily="50" charset="-128"/>
              </a:rPr>
              <a:t>（病院</a:t>
            </a:r>
            <a:r>
              <a:rPr lang="en-US" altLang="ja-JP" sz="1000" dirty="0">
                <a:solidFill>
                  <a:schemeClr val="tx1"/>
                </a:solidFill>
                <a:latin typeface="BIZ UDPゴシック" panose="020B0400000000000000" pitchFamily="50" charset="-128"/>
                <a:ea typeface="BIZ UDPゴシック" panose="020B0400000000000000" pitchFamily="50" charset="-128"/>
              </a:rPr>
              <a:t>10</a:t>
            </a:r>
            <a:r>
              <a:rPr lang="ja-JP" altLang="en-US" sz="1000" dirty="0">
                <a:solidFill>
                  <a:schemeClr val="tx1"/>
                </a:solidFill>
                <a:latin typeface="BIZ UDPゴシック" panose="020B0400000000000000" pitchFamily="50" charset="-128"/>
                <a:ea typeface="BIZ UDPゴシック" panose="020B0400000000000000" pitchFamily="50" charset="-128"/>
              </a:rPr>
              <a:t>施設、診療所</a:t>
            </a:r>
            <a:r>
              <a:rPr lang="en-US" altLang="ja-JP" sz="1000" dirty="0">
                <a:solidFill>
                  <a:schemeClr val="tx1"/>
                </a:solidFill>
                <a:latin typeface="BIZ UDPゴシック" panose="020B0400000000000000" pitchFamily="50" charset="-128"/>
                <a:ea typeface="BIZ UDPゴシック" panose="020B0400000000000000" pitchFamily="50" charset="-128"/>
              </a:rPr>
              <a:t>87</a:t>
            </a:r>
            <a:r>
              <a:rPr lang="ja-JP" altLang="en-US" sz="1000" dirty="0">
                <a:solidFill>
                  <a:schemeClr val="tx1"/>
                </a:solidFill>
                <a:latin typeface="BIZ UDPゴシック" panose="020B0400000000000000" pitchFamily="50" charset="-128"/>
                <a:ea typeface="BIZ UDPゴシック" panose="020B0400000000000000" pitchFamily="50" charset="-128"/>
              </a:rPr>
              <a:t>施設）</a:t>
            </a:r>
            <a:endParaRPr lang="ja-JP" altLang="en-US" sz="1200" dirty="0">
              <a:solidFill>
                <a:schemeClr val="tx1"/>
              </a:solidFill>
              <a:latin typeface="BIZ UDPゴシック" panose="020B0400000000000000" pitchFamily="50" charset="-128"/>
              <a:ea typeface="BIZ UDPゴシック" panose="020B0400000000000000" pitchFamily="50" charset="-128"/>
            </a:endParaRPr>
          </a:p>
        </p:txBody>
      </p:sp>
      <p:sp>
        <p:nvSpPr>
          <p:cNvPr id="27" name="角丸四角形 26"/>
          <p:cNvSpPr/>
          <p:nvPr/>
        </p:nvSpPr>
        <p:spPr>
          <a:xfrm>
            <a:off x="8292921" y="5779419"/>
            <a:ext cx="2102006" cy="72000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latin typeface="BIZ UDPゴシック" panose="020B0400000000000000" pitchFamily="50" charset="-128"/>
                <a:ea typeface="BIZ UDPゴシック" panose="020B0400000000000000" pitchFamily="50" charset="-128"/>
              </a:rPr>
              <a:t>【7</a:t>
            </a:r>
            <a:r>
              <a:rPr lang="ja-JP" altLang="en-US" sz="1200" b="1" dirty="0">
                <a:solidFill>
                  <a:schemeClr val="tx1"/>
                </a:solidFill>
                <a:latin typeface="BIZ UDPゴシック" panose="020B0400000000000000" pitchFamily="50" charset="-128"/>
                <a:ea typeface="BIZ UDPゴシック" panose="020B0400000000000000" pitchFamily="50" charset="-128"/>
              </a:rPr>
              <a:t>月</a:t>
            </a:r>
            <a:r>
              <a:rPr lang="en-US" altLang="ja-JP" sz="1200" b="1" dirty="0">
                <a:solidFill>
                  <a:schemeClr val="tx1"/>
                </a:solidFill>
                <a:latin typeface="BIZ UDPゴシック" panose="020B0400000000000000" pitchFamily="50" charset="-128"/>
                <a:ea typeface="BIZ UDPゴシック" panose="020B0400000000000000" pitchFamily="50" charset="-128"/>
              </a:rPr>
              <a:t>10</a:t>
            </a:r>
            <a:r>
              <a:rPr lang="ja-JP" altLang="en-US" sz="1200" b="1" dirty="0">
                <a:solidFill>
                  <a:schemeClr val="tx1"/>
                </a:solidFill>
                <a:latin typeface="BIZ UDPゴシック" panose="020B0400000000000000" pitchFamily="50" charset="-128"/>
                <a:ea typeface="BIZ UDPゴシック" panose="020B0400000000000000" pitchFamily="50" charset="-128"/>
              </a:rPr>
              <a:t>日（日）リスト掲載</a:t>
            </a:r>
            <a:r>
              <a:rPr lang="en-US" altLang="ja-JP" sz="1200" b="1" dirty="0">
                <a:solidFill>
                  <a:schemeClr val="tx1"/>
                </a:solidFill>
                <a:latin typeface="BIZ UDPゴシック" panose="020B0400000000000000" pitchFamily="50" charset="-128"/>
                <a:ea typeface="BIZ UDPゴシック" panose="020B0400000000000000" pitchFamily="50" charset="-128"/>
              </a:rPr>
              <a:t>】</a:t>
            </a:r>
            <a:endParaRPr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lnSpc>
                <a:spcPts val="800"/>
              </a:lnSpc>
            </a:pPr>
            <a:endParaRPr lang="en-US" altLang="ja-JP" sz="1200" b="1" dirty="0">
              <a:solidFill>
                <a:schemeClr val="tx1"/>
              </a:solidFill>
              <a:latin typeface="BIZ UDPゴシック" panose="020B0400000000000000" pitchFamily="50" charset="-128"/>
              <a:ea typeface="BIZ UDPゴシック" panose="020B0400000000000000" pitchFamily="50" charset="-128"/>
            </a:endParaRPr>
          </a:p>
          <a:p>
            <a:pPr algn="ctr"/>
            <a:r>
              <a:rPr lang="en-US" altLang="ja-JP" sz="1200" b="1" dirty="0">
                <a:solidFill>
                  <a:schemeClr val="tx1"/>
                </a:solidFill>
                <a:latin typeface="BIZ UDPゴシック" panose="020B0400000000000000" pitchFamily="50" charset="-128"/>
                <a:ea typeface="BIZ UDPゴシック" panose="020B0400000000000000" pitchFamily="50" charset="-128"/>
              </a:rPr>
              <a:t>184</a:t>
            </a:r>
            <a:r>
              <a:rPr lang="ja-JP" altLang="en-US" sz="1200" b="1" dirty="0">
                <a:solidFill>
                  <a:schemeClr val="tx1"/>
                </a:solidFill>
                <a:latin typeface="BIZ UDPゴシック" panose="020B0400000000000000" pitchFamily="50" charset="-128"/>
                <a:ea typeface="BIZ UDPゴシック" panose="020B0400000000000000" pitchFamily="50" charset="-128"/>
              </a:rPr>
              <a:t>施設</a:t>
            </a:r>
            <a:endParaRPr lang="en-US" altLang="ja-JP" sz="1200" b="1" dirty="0">
              <a:solidFill>
                <a:schemeClr val="tx1"/>
              </a:solidFill>
              <a:latin typeface="BIZ UDPゴシック" panose="020B0400000000000000" pitchFamily="50" charset="-128"/>
              <a:ea typeface="BIZ UDPゴシック" panose="020B0400000000000000" pitchFamily="50" charset="-128"/>
            </a:endParaRPr>
          </a:p>
          <a:p>
            <a:pPr algn="ctr"/>
            <a:r>
              <a:rPr lang="ja-JP" altLang="en-US" sz="1000" dirty="0">
                <a:solidFill>
                  <a:schemeClr val="tx1"/>
                </a:solidFill>
                <a:latin typeface="BIZ UDPゴシック" panose="020B0400000000000000" pitchFamily="50" charset="-128"/>
                <a:ea typeface="BIZ UDPゴシック" panose="020B0400000000000000" pitchFamily="50" charset="-128"/>
              </a:rPr>
              <a:t>（病院</a:t>
            </a:r>
            <a:r>
              <a:rPr lang="en-US" altLang="ja-JP" sz="1000" dirty="0">
                <a:solidFill>
                  <a:schemeClr val="tx1"/>
                </a:solidFill>
                <a:latin typeface="BIZ UDPゴシック" panose="020B0400000000000000" pitchFamily="50" charset="-128"/>
                <a:ea typeface="BIZ UDPゴシック" panose="020B0400000000000000" pitchFamily="50" charset="-128"/>
              </a:rPr>
              <a:t>44</a:t>
            </a:r>
            <a:r>
              <a:rPr lang="ja-JP" altLang="en-US" sz="1000" dirty="0">
                <a:solidFill>
                  <a:schemeClr val="tx1"/>
                </a:solidFill>
                <a:latin typeface="BIZ UDPゴシック" panose="020B0400000000000000" pitchFamily="50" charset="-128"/>
                <a:ea typeface="BIZ UDPゴシック" panose="020B0400000000000000" pitchFamily="50" charset="-128"/>
              </a:rPr>
              <a:t>施設、診療所</a:t>
            </a:r>
            <a:r>
              <a:rPr lang="en-US" altLang="ja-JP" sz="1000" dirty="0">
                <a:solidFill>
                  <a:schemeClr val="tx1"/>
                </a:solidFill>
                <a:latin typeface="BIZ UDPゴシック" panose="020B0400000000000000" pitchFamily="50" charset="-128"/>
                <a:ea typeface="BIZ UDPゴシック" panose="020B0400000000000000" pitchFamily="50" charset="-128"/>
              </a:rPr>
              <a:t>140</a:t>
            </a:r>
            <a:r>
              <a:rPr lang="ja-JP" altLang="en-US" sz="1000" dirty="0">
                <a:solidFill>
                  <a:schemeClr val="tx1"/>
                </a:solidFill>
                <a:latin typeface="BIZ UDPゴシック" panose="020B0400000000000000" pitchFamily="50" charset="-128"/>
                <a:ea typeface="BIZ UDPゴシック" panose="020B0400000000000000" pitchFamily="50" charset="-128"/>
              </a:rPr>
              <a:t>施設）</a:t>
            </a:r>
            <a:endParaRPr lang="ja-JP" altLang="en-US" sz="1200" dirty="0">
              <a:solidFill>
                <a:schemeClr val="tx1"/>
              </a:solidFill>
              <a:latin typeface="BIZ UDPゴシック" panose="020B0400000000000000" pitchFamily="50" charset="-128"/>
              <a:ea typeface="BIZ UDPゴシック" panose="020B0400000000000000" pitchFamily="50" charset="-128"/>
            </a:endParaRPr>
          </a:p>
        </p:txBody>
      </p:sp>
      <p:sp>
        <p:nvSpPr>
          <p:cNvPr id="9" name="正方形/長方形 8"/>
          <p:cNvSpPr/>
          <p:nvPr/>
        </p:nvSpPr>
        <p:spPr>
          <a:xfrm>
            <a:off x="1718845" y="5676719"/>
            <a:ext cx="3343197" cy="828000"/>
          </a:xfrm>
          <a:prstGeom prst="rect">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BIZ UDPゴシック" panose="020B0400000000000000" pitchFamily="50" charset="-128"/>
                <a:ea typeface="BIZ UDPゴシック" panose="020B0400000000000000" pitchFamily="50" charset="-128"/>
              </a:rPr>
              <a:t>＜支援金の概要＞</a:t>
            </a:r>
            <a:endParaRPr lang="en-US" altLang="ja-JP" sz="1200" b="1" dirty="0">
              <a:solidFill>
                <a:schemeClr val="tx1"/>
              </a:solidFill>
              <a:latin typeface="BIZ UDPゴシック" panose="020B0400000000000000" pitchFamily="50" charset="-128"/>
              <a:ea typeface="BIZ UDPゴシック" panose="020B0400000000000000" pitchFamily="50" charset="-128"/>
            </a:endParaRPr>
          </a:p>
          <a:p>
            <a:pPr>
              <a:lnSpc>
                <a:spcPts val="500"/>
              </a:lnSpc>
            </a:pPr>
            <a:endParaRPr lang="en-US" altLang="ja-JP" sz="1050" dirty="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　 基本額</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日</a:t>
            </a:r>
            <a:r>
              <a:rPr lang="en-US" altLang="ja-JP" sz="1100" dirty="0">
                <a:solidFill>
                  <a:schemeClr val="bg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a:t>
            </a:r>
            <a:r>
              <a:rPr lang="en-US" altLang="ja-JP" sz="1100" dirty="0">
                <a:solidFill>
                  <a:schemeClr val="tx1"/>
                </a:solidFill>
                <a:latin typeface="BIZ UDPゴシック" panose="020B0400000000000000" pitchFamily="50" charset="-128"/>
                <a:ea typeface="BIZ UDPゴシック" panose="020B0400000000000000" pitchFamily="50" charset="-128"/>
              </a:rPr>
              <a:t>A</a:t>
            </a:r>
            <a:r>
              <a:rPr lang="ja-JP" altLang="en-US" sz="1100" dirty="0">
                <a:solidFill>
                  <a:schemeClr val="tx1"/>
                </a:solidFill>
                <a:latin typeface="BIZ UDPゴシック" panose="020B0400000000000000" pitchFamily="50" charset="-128"/>
                <a:ea typeface="BIZ UDPゴシック" panose="020B0400000000000000" pitchFamily="50" charset="-128"/>
              </a:rPr>
              <a:t>型</a:t>
            </a:r>
            <a:r>
              <a:rPr lang="en-US" altLang="ja-JP" sz="1100" dirty="0">
                <a:solidFill>
                  <a:schemeClr val="bg1"/>
                </a:solidFill>
                <a:latin typeface="BIZ UDPゴシック" panose="020B0400000000000000" pitchFamily="50" charset="-128"/>
                <a:ea typeface="BIZ UDPゴシック" panose="020B0400000000000000" pitchFamily="50" charset="-128"/>
              </a:rPr>
              <a:t>00</a:t>
            </a:r>
            <a:r>
              <a:rPr lang="en-US" altLang="ja-JP" sz="1100" dirty="0">
                <a:solidFill>
                  <a:schemeClr val="tx1"/>
                </a:solidFill>
                <a:latin typeface="BIZ UDPゴシック" panose="020B0400000000000000" pitchFamily="50" charset="-128"/>
                <a:ea typeface="BIZ UDPゴシック" panose="020B0400000000000000" pitchFamily="50" charset="-128"/>
              </a:rPr>
              <a:t>5</a:t>
            </a:r>
            <a:r>
              <a:rPr lang="ja-JP" altLang="en-US" sz="1100" dirty="0">
                <a:solidFill>
                  <a:schemeClr val="tx1"/>
                </a:solidFill>
                <a:latin typeface="BIZ UDPゴシック" panose="020B0400000000000000" pitchFamily="50" charset="-128"/>
                <a:ea typeface="BIZ UDPゴシック" panose="020B0400000000000000" pitchFamily="50" charset="-128"/>
              </a:rPr>
              <a:t>万円、</a:t>
            </a:r>
            <a:r>
              <a:rPr lang="en-US" altLang="ja-JP" sz="1100" dirty="0">
                <a:solidFill>
                  <a:schemeClr val="tx1"/>
                </a:solidFill>
                <a:latin typeface="BIZ UDPゴシック" panose="020B0400000000000000" pitchFamily="50" charset="-128"/>
                <a:ea typeface="BIZ UDPゴシック" panose="020B0400000000000000" pitchFamily="50" charset="-128"/>
              </a:rPr>
              <a:t>B</a:t>
            </a:r>
            <a:r>
              <a:rPr lang="ja-JP" altLang="en-US" sz="1100" dirty="0">
                <a:solidFill>
                  <a:schemeClr val="tx1"/>
                </a:solidFill>
                <a:latin typeface="BIZ UDPゴシック" panose="020B0400000000000000" pitchFamily="50" charset="-128"/>
                <a:ea typeface="BIZ UDPゴシック" panose="020B0400000000000000" pitchFamily="50" charset="-128"/>
              </a:rPr>
              <a:t>型</a:t>
            </a:r>
            <a:r>
              <a:rPr lang="en-US" altLang="ja-JP" sz="1100" dirty="0">
                <a:solidFill>
                  <a:schemeClr val="bg1"/>
                </a:solidFill>
                <a:latin typeface="BIZ UDPゴシック" panose="020B0400000000000000" pitchFamily="50" charset="-128"/>
                <a:ea typeface="BIZ UDPゴシック" panose="020B0400000000000000" pitchFamily="50" charset="-128"/>
              </a:rPr>
              <a:t>0</a:t>
            </a:r>
            <a:r>
              <a:rPr lang="en-US" altLang="ja-JP" sz="1100" dirty="0">
                <a:solidFill>
                  <a:schemeClr val="tx1"/>
                </a:solidFill>
                <a:latin typeface="BIZ UDPゴシック" panose="020B0400000000000000" pitchFamily="50" charset="-128"/>
                <a:ea typeface="BIZ UDPゴシック" panose="020B0400000000000000" pitchFamily="50" charset="-128"/>
              </a:rPr>
              <a:t>2.5</a:t>
            </a:r>
            <a:r>
              <a:rPr lang="ja-JP" altLang="en-US" sz="1100" dirty="0">
                <a:solidFill>
                  <a:schemeClr val="tx1"/>
                </a:solidFill>
                <a:latin typeface="BIZ UDPゴシック" panose="020B0400000000000000" pitchFamily="50" charset="-128"/>
                <a:ea typeface="BIZ UDPゴシック" panose="020B0400000000000000" pitchFamily="50" charset="-128"/>
              </a:rPr>
              <a:t>万円</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　 加算額</a:t>
            </a:r>
            <a:r>
              <a:rPr lang="en-US" altLang="ja-JP" sz="1100" dirty="0">
                <a:solidFill>
                  <a:schemeClr val="tx1"/>
                </a:solidFill>
                <a:latin typeface="BIZ UDPゴシック" panose="020B0400000000000000" pitchFamily="50" charset="-128"/>
                <a:ea typeface="BIZ UDPゴシック" panose="020B0400000000000000" pitchFamily="50" charset="-128"/>
              </a:rPr>
              <a:t>/30</a:t>
            </a:r>
            <a:r>
              <a:rPr lang="ja-JP" altLang="en-US" sz="1100" dirty="0">
                <a:solidFill>
                  <a:schemeClr val="tx1"/>
                </a:solidFill>
                <a:latin typeface="BIZ UDPゴシック" panose="020B0400000000000000" pitchFamily="50" charset="-128"/>
                <a:ea typeface="BIZ UDPゴシック" panose="020B0400000000000000" pitchFamily="50" charset="-128"/>
              </a:rPr>
              <a:t>分：</a:t>
            </a:r>
            <a:r>
              <a:rPr lang="en-US" altLang="ja-JP" sz="1100" dirty="0">
                <a:solidFill>
                  <a:schemeClr val="tx1"/>
                </a:solidFill>
                <a:latin typeface="BIZ UDPゴシック" panose="020B0400000000000000" pitchFamily="50" charset="-128"/>
                <a:ea typeface="BIZ UDPゴシック" panose="020B0400000000000000" pitchFamily="50" charset="-128"/>
              </a:rPr>
              <a:t>A</a:t>
            </a:r>
            <a:r>
              <a:rPr lang="ja-JP" altLang="en-US" sz="1100" dirty="0">
                <a:solidFill>
                  <a:schemeClr val="tx1"/>
                </a:solidFill>
                <a:latin typeface="BIZ UDPゴシック" panose="020B0400000000000000" pitchFamily="50" charset="-128"/>
                <a:ea typeface="BIZ UDPゴシック" panose="020B0400000000000000" pitchFamily="50" charset="-128"/>
              </a:rPr>
              <a:t>型</a:t>
            </a:r>
            <a:r>
              <a:rPr lang="en-US" altLang="ja-JP" sz="1100" dirty="0">
                <a:solidFill>
                  <a:schemeClr val="bg1"/>
                </a:solidFill>
                <a:latin typeface="BIZ UDPゴシック" panose="020B0400000000000000" pitchFamily="50" charset="-128"/>
                <a:ea typeface="BIZ UDPゴシック" panose="020B0400000000000000" pitchFamily="50" charset="-128"/>
              </a:rPr>
              <a:t>00</a:t>
            </a:r>
            <a:r>
              <a:rPr lang="en-US" altLang="ja-JP" sz="1100" dirty="0">
                <a:solidFill>
                  <a:schemeClr val="tx1"/>
                </a:solidFill>
                <a:latin typeface="BIZ UDPゴシック" panose="020B0400000000000000" pitchFamily="50" charset="-128"/>
                <a:ea typeface="BIZ UDPゴシック" panose="020B0400000000000000" pitchFamily="50" charset="-128"/>
              </a:rPr>
              <a:t>1</a:t>
            </a:r>
            <a:r>
              <a:rPr lang="ja-JP" altLang="en-US" sz="1100" dirty="0">
                <a:solidFill>
                  <a:schemeClr val="tx1"/>
                </a:solidFill>
                <a:latin typeface="BIZ UDPゴシック" panose="020B0400000000000000" pitchFamily="50" charset="-128"/>
                <a:ea typeface="BIZ UDPゴシック" panose="020B0400000000000000" pitchFamily="50" charset="-128"/>
              </a:rPr>
              <a:t>万円、</a:t>
            </a:r>
            <a:r>
              <a:rPr lang="en-US" altLang="ja-JP" sz="1100" dirty="0">
                <a:solidFill>
                  <a:schemeClr val="tx1"/>
                </a:solidFill>
                <a:latin typeface="BIZ UDPゴシック" panose="020B0400000000000000" pitchFamily="50" charset="-128"/>
                <a:ea typeface="BIZ UDPゴシック" panose="020B0400000000000000" pitchFamily="50" charset="-128"/>
              </a:rPr>
              <a:t>B</a:t>
            </a:r>
            <a:r>
              <a:rPr lang="ja-JP" altLang="en-US" sz="1100" dirty="0">
                <a:solidFill>
                  <a:schemeClr val="tx1"/>
                </a:solidFill>
                <a:latin typeface="BIZ UDPゴシック" panose="020B0400000000000000" pitchFamily="50" charset="-128"/>
                <a:ea typeface="BIZ UDPゴシック" panose="020B0400000000000000" pitchFamily="50" charset="-128"/>
              </a:rPr>
              <a:t>型</a:t>
            </a:r>
            <a:r>
              <a:rPr lang="en-US" altLang="ja-JP" sz="1100" dirty="0">
                <a:solidFill>
                  <a:schemeClr val="bg1"/>
                </a:solidFill>
                <a:latin typeface="BIZ UDPゴシック" panose="020B0400000000000000" pitchFamily="50" charset="-128"/>
                <a:ea typeface="BIZ UDPゴシック" panose="020B0400000000000000" pitchFamily="50" charset="-128"/>
              </a:rPr>
              <a:t>0</a:t>
            </a:r>
            <a:r>
              <a:rPr lang="en-US" altLang="ja-JP" sz="1100" dirty="0">
                <a:solidFill>
                  <a:schemeClr val="tx1"/>
                </a:solidFill>
                <a:latin typeface="BIZ UDPゴシック" panose="020B0400000000000000" pitchFamily="50" charset="-128"/>
                <a:ea typeface="BIZ UDPゴシック" panose="020B0400000000000000" pitchFamily="50" charset="-128"/>
              </a:rPr>
              <a:t>0.5</a:t>
            </a:r>
            <a:r>
              <a:rPr lang="ja-JP" altLang="en-US" sz="1100" dirty="0">
                <a:solidFill>
                  <a:schemeClr val="tx1"/>
                </a:solidFill>
                <a:latin typeface="BIZ UDPゴシック" panose="020B0400000000000000" pitchFamily="50" charset="-128"/>
                <a:ea typeface="BIZ UDPゴシック" panose="020B0400000000000000" pitchFamily="50" charset="-128"/>
              </a:rPr>
              <a:t>万円</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　 上限額</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日</a:t>
            </a:r>
            <a:r>
              <a:rPr lang="en-US" altLang="ja-JP" sz="1100" dirty="0">
                <a:solidFill>
                  <a:schemeClr val="bg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a:t>
            </a:r>
            <a:r>
              <a:rPr lang="en-US" altLang="ja-JP" sz="1100" dirty="0">
                <a:solidFill>
                  <a:schemeClr val="tx1"/>
                </a:solidFill>
                <a:latin typeface="BIZ UDPゴシック" panose="020B0400000000000000" pitchFamily="50" charset="-128"/>
                <a:ea typeface="BIZ UDPゴシック" panose="020B0400000000000000" pitchFamily="50" charset="-128"/>
              </a:rPr>
              <a:t>A</a:t>
            </a:r>
            <a:r>
              <a:rPr lang="ja-JP" altLang="en-US" sz="1100" dirty="0">
                <a:solidFill>
                  <a:schemeClr val="tx1"/>
                </a:solidFill>
                <a:latin typeface="BIZ UDPゴシック" panose="020B0400000000000000" pitchFamily="50" charset="-128"/>
                <a:ea typeface="BIZ UDPゴシック" panose="020B0400000000000000" pitchFamily="50" charset="-128"/>
              </a:rPr>
              <a:t>型</a:t>
            </a:r>
            <a:r>
              <a:rPr lang="en-US" altLang="ja-JP" sz="1100" dirty="0">
                <a:solidFill>
                  <a:schemeClr val="bg1"/>
                </a:solidFill>
                <a:latin typeface="BIZ UDPゴシック" panose="020B0400000000000000" pitchFamily="50" charset="-128"/>
                <a:ea typeface="BIZ UDPゴシック" panose="020B0400000000000000" pitchFamily="50" charset="-128"/>
              </a:rPr>
              <a:t>0</a:t>
            </a:r>
            <a:r>
              <a:rPr lang="en-US" altLang="ja-JP" sz="1100" dirty="0">
                <a:solidFill>
                  <a:schemeClr val="tx1"/>
                </a:solidFill>
                <a:latin typeface="BIZ UDPゴシック" panose="020B0400000000000000" pitchFamily="50" charset="-128"/>
                <a:ea typeface="BIZ UDPゴシック" panose="020B0400000000000000" pitchFamily="50" charset="-128"/>
              </a:rPr>
              <a:t>13</a:t>
            </a:r>
            <a:r>
              <a:rPr lang="ja-JP" altLang="en-US" sz="1100" dirty="0">
                <a:solidFill>
                  <a:schemeClr val="tx1"/>
                </a:solidFill>
                <a:latin typeface="BIZ UDPゴシック" panose="020B0400000000000000" pitchFamily="50" charset="-128"/>
                <a:ea typeface="BIZ UDPゴシック" panose="020B0400000000000000" pitchFamily="50" charset="-128"/>
              </a:rPr>
              <a:t>万円、</a:t>
            </a:r>
            <a:r>
              <a:rPr lang="en-US" altLang="ja-JP" sz="1100" dirty="0">
                <a:solidFill>
                  <a:schemeClr val="tx1"/>
                </a:solidFill>
                <a:latin typeface="BIZ UDPゴシック" panose="020B0400000000000000" pitchFamily="50" charset="-128"/>
                <a:ea typeface="BIZ UDPゴシック" panose="020B0400000000000000" pitchFamily="50" charset="-128"/>
              </a:rPr>
              <a:t>B</a:t>
            </a:r>
            <a:r>
              <a:rPr lang="ja-JP" altLang="en-US" sz="1100" dirty="0">
                <a:solidFill>
                  <a:schemeClr val="tx1"/>
                </a:solidFill>
                <a:latin typeface="BIZ UDPゴシック" panose="020B0400000000000000" pitchFamily="50" charset="-128"/>
                <a:ea typeface="BIZ UDPゴシック" panose="020B0400000000000000" pitchFamily="50" charset="-128"/>
              </a:rPr>
              <a:t>型</a:t>
            </a:r>
            <a:r>
              <a:rPr lang="en-US" altLang="ja-JP" sz="1100" dirty="0">
                <a:solidFill>
                  <a:schemeClr val="bg1"/>
                </a:solidFill>
                <a:latin typeface="BIZ UDPゴシック" panose="020B0400000000000000" pitchFamily="50" charset="-128"/>
                <a:ea typeface="BIZ UDPゴシック" panose="020B0400000000000000" pitchFamily="50" charset="-128"/>
              </a:rPr>
              <a:t>0</a:t>
            </a:r>
            <a:r>
              <a:rPr lang="en-US" altLang="ja-JP" sz="1100" dirty="0">
                <a:solidFill>
                  <a:schemeClr val="tx1"/>
                </a:solidFill>
                <a:latin typeface="BIZ UDPゴシック" panose="020B0400000000000000" pitchFamily="50" charset="-128"/>
                <a:ea typeface="BIZ UDPゴシック" panose="020B0400000000000000" pitchFamily="50" charset="-128"/>
              </a:rPr>
              <a:t>6.5</a:t>
            </a:r>
            <a:r>
              <a:rPr lang="ja-JP" altLang="en-US" sz="1100" dirty="0">
                <a:solidFill>
                  <a:schemeClr val="tx1"/>
                </a:solidFill>
                <a:latin typeface="BIZ UDPゴシック" panose="020B0400000000000000" pitchFamily="50" charset="-128"/>
                <a:ea typeface="BIZ UDPゴシック" panose="020B0400000000000000" pitchFamily="50" charset="-128"/>
              </a:rPr>
              <a:t>万円</a:t>
            </a:r>
          </a:p>
        </p:txBody>
      </p:sp>
      <p:sp>
        <p:nvSpPr>
          <p:cNvPr id="11" name="テキスト ボックス 10"/>
          <p:cNvSpPr txBox="1"/>
          <p:nvPr/>
        </p:nvSpPr>
        <p:spPr>
          <a:xfrm>
            <a:off x="1745079" y="4457008"/>
            <a:ext cx="8649848" cy="253916"/>
          </a:xfrm>
          <a:prstGeom prst="rect">
            <a:avLst/>
          </a:prstGeom>
          <a:noFill/>
        </p:spPr>
        <p:txBody>
          <a:bodyPr wrap="square" rtlCol="0">
            <a:spAutoFit/>
          </a:bodyPr>
          <a:lstStyle/>
          <a:p>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府内の医療施設の総数は</a:t>
            </a:r>
            <a:r>
              <a:rPr lang="en-US" altLang="ja-JP" sz="1000" dirty="0">
                <a:latin typeface="BIZ UDPゴシック" panose="020B0400000000000000" pitchFamily="50" charset="-128"/>
                <a:ea typeface="BIZ UDPゴシック" panose="020B0400000000000000" pitchFamily="50" charset="-128"/>
              </a:rPr>
              <a:t>9,259</a:t>
            </a:r>
            <a:r>
              <a:rPr lang="ja-JP" altLang="en-US" sz="1000" dirty="0">
                <a:latin typeface="BIZ UDPゴシック" panose="020B0400000000000000" pitchFamily="50" charset="-128"/>
                <a:ea typeface="BIZ UDPゴシック" panose="020B0400000000000000" pitchFamily="50" charset="-128"/>
              </a:rPr>
              <a:t>施設（うち病院</a:t>
            </a:r>
            <a:r>
              <a:rPr lang="en-US" altLang="ja-JP" sz="1000" dirty="0">
                <a:latin typeface="BIZ UDPゴシック" panose="020B0400000000000000" pitchFamily="50" charset="-128"/>
                <a:ea typeface="BIZ UDPゴシック" panose="020B0400000000000000" pitchFamily="50" charset="-128"/>
              </a:rPr>
              <a:t>509</a:t>
            </a:r>
            <a:r>
              <a:rPr lang="ja-JP" altLang="en-US" sz="1000" dirty="0">
                <a:latin typeface="BIZ UDPゴシック" panose="020B0400000000000000" pitchFamily="50" charset="-128"/>
                <a:ea typeface="BIZ UDPゴシック" panose="020B0400000000000000" pitchFamily="50" charset="-128"/>
              </a:rPr>
              <a:t>施設、診療所</a:t>
            </a:r>
            <a:r>
              <a:rPr lang="en-US" altLang="ja-JP" sz="1000" dirty="0">
                <a:latin typeface="BIZ UDPゴシック" panose="020B0400000000000000" pitchFamily="50" charset="-128"/>
                <a:ea typeface="BIZ UDPゴシック" panose="020B0400000000000000" pitchFamily="50" charset="-128"/>
              </a:rPr>
              <a:t>8,750</a:t>
            </a:r>
            <a:r>
              <a:rPr lang="ja-JP" altLang="en-US" sz="1000" dirty="0">
                <a:latin typeface="BIZ UDPゴシック" panose="020B0400000000000000" pitchFamily="50" charset="-128"/>
                <a:ea typeface="BIZ UDPゴシック" panose="020B0400000000000000" pitchFamily="50" charset="-128"/>
              </a:rPr>
              <a:t>施設）</a:t>
            </a:r>
            <a:r>
              <a:rPr lang="en-US" altLang="ja-JP" sz="800" dirty="0">
                <a:latin typeface="BIZ UDPゴシック" panose="020B0400000000000000" pitchFamily="50" charset="-128"/>
                <a:ea typeface="BIZ UDPゴシック" panose="020B0400000000000000" pitchFamily="50" charset="-128"/>
              </a:rPr>
              <a:t>※</a:t>
            </a:r>
            <a:r>
              <a:rPr lang="ja-JP" altLang="en-US" sz="800" dirty="0">
                <a:latin typeface="BIZ UDPゴシック" panose="020B0400000000000000" pitchFamily="50" charset="-128"/>
                <a:ea typeface="BIZ UDPゴシック" panose="020B0400000000000000" pitchFamily="50" charset="-128"/>
              </a:rPr>
              <a:t>厚生労働省　医療施設動態調査（</a:t>
            </a:r>
            <a:r>
              <a:rPr lang="en-US" altLang="ja-JP" sz="800" dirty="0">
                <a:latin typeface="BIZ UDPゴシック" panose="020B0400000000000000" pitchFamily="50" charset="-128"/>
                <a:ea typeface="BIZ UDPゴシック" panose="020B0400000000000000" pitchFamily="50" charset="-128"/>
              </a:rPr>
              <a:t>R4.4</a:t>
            </a:r>
            <a:r>
              <a:rPr lang="ja-JP" altLang="en-US" sz="800" dirty="0">
                <a:latin typeface="BIZ UDPゴシック" panose="020B0400000000000000" pitchFamily="50" charset="-128"/>
                <a:ea typeface="BIZ UDPゴシック" panose="020B0400000000000000" pitchFamily="50" charset="-128"/>
              </a:rPr>
              <a:t>月末時点概数）</a:t>
            </a:r>
          </a:p>
        </p:txBody>
      </p:sp>
      <p:sp>
        <p:nvSpPr>
          <p:cNvPr id="12" name="スライド番号プレースホルダー 11"/>
          <p:cNvSpPr>
            <a:spLocks noGrp="1"/>
          </p:cNvSpPr>
          <p:nvPr>
            <p:ph type="sldNum" sz="quarter" idx="12"/>
          </p:nvPr>
        </p:nvSpPr>
        <p:spPr>
          <a:xfrm>
            <a:off x="9283823" y="6319115"/>
            <a:ext cx="2743200" cy="365125"/>
          </a:xfrm>
        </p:spPr>
        <p:txBody>
          <a:bodyPr/>
          <a:lstStyle/>
          <a:p>
            <a:fld id="{91F87D22-9281-4B35-98AC-6E858D73D336}" type="slidenum">
              <a:rPr kumimoji="1" lang="ja-JP" altLang="en-US" sz="2000" smtClean="0">
                <a:solidFill>
                  <a:schemeClr val="tx1"/>
                </a:solidFill>
              </a:rPr>
              <a:t>4</a:t>
            </a:fld>
            <a:endParaRPr kumimoji="1" lang="ja-JP" altLang="en-US" sz="2000">
              <a:solidFill>
                <a:schemeClr val="tx1"/>
              </a:solidFill>
            </a:endParaRPr>
          </a:p>
        </p:txBody>
      </p:sp>
    </p:spTree>
    <p:extLst>
      <p:ext uri="{BB962C8B-B14F-4D97-AF65-F5344CB8AC3E}">
        <p14:creationId xmlns:p14="http://schemas.microsoft.com/office/powerpoint/2010/main" val="3391821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角丸四角形 42"/>
          <p:cNvSpPr/>
          <p:nvPr/>
        </p:nvSpPr>
        <p:spPr>
          <a:xfrm>
            <a:off x="372503" y="1929492"/>
            <a:ext cx="11448000" cy="3312000"/>
          </a:xfrm>
          <a:prstGeom prst="roundRect">
            <a:avLst>
              <a:gd name="adj" fmla="val 2636"/>
            </a:avLst>
          </a:prstGeom>
          <a:solidFill>
            <a:schemeClr val="accent2">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lIns="36000" tIns="72000" rIns="36000" bIns="36000" rtlCol="0" anchor="b"/>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6A657376-7A05-4F5D-940D-21EF3C7FE20A}"/>
              </a:ext>
            </a:extLst>
          </p:cNvPr>
          <p:cNvSpPr txBox="1"/>
          <p:nvPr/>
        </p:nvSpPr>
        <p:spPr>
          <a:xfrm>
            <a:off x="0" y="331"/>
            <a:ext cx="12192000" cy="468000"/>
          </a:xfrm>
          <a:prstGeom prst="rect">
            <a:avLst/>
          </a:prstGeom>
          <a:solidFill>
            <a:schemeClr val="accent5">
              <a:lumMod val="75000"/>
            </a:schemeClr>
          </a:solidFill>
        </p:spPr>
        <p:txBody>
          <a:bodyPr wrap="square" lIns="36000" tIns="36000" rIns="36000" bIns="36000" rtlCol="0" anchor="ctr">
            <a:noAutofit/>
          </a:bodyPr>
          <a:lstStyle/>
          <a:p>
            <a:pPr algn="ctr"/>
            <a:r>
              <a:rPr lang="ja-JP" altLang="en-US" sz="2000" b="1" dirty="0">
                <a:solidFill>
                  <a:schemeClr val="bg1"/>
                </a:solidFill>
                <a:latin typeface="Meiryo UI" panose="020B0604030504040204" pitchFamily="50" charset="-128"/>
                <a:ea typeface="Meiryo UI" panose="020B0604030504040204" pitchFamily="50" charset="-128"/>
              </a:rPr>
              <a:t>現在の軽症中等症病床の確保状況について</a:t>
            </a:r>
          </a:p>
        </p:txBody>
      </p:sp>
      <p:graphicFrame>
        <p:nvGraphicFramePr>
          <p:cNvPr id="21" name="表 20"/>
          <p:cNvGraphicFramePr>
            <a:graphicFrameLocks noGrp="1"/>
          </p:cNvGraphicFramePr>
          <p:nvPr/>
        </p:nvGraphicFramePr>
        <p:xfrm>
          <a:off x="6413162" y="987744"/>
          <a:ext cx="2340000" cy="756000"/>
        </p:xfrm>
        <a:graphic>
          <a:graphicData uri="http://schemas.openxmlformats.org/drawingml/2006/table">
            <a:tbl>
              <a:tblPr/>
              <a:tblGrid>
                <a:gridCol w="2340000">
                  <a:extLst>
                    <a:ext uri="{9D8B030D-6E8A-4147-A177-3AD203B41FA5}">
                      <a16:colId xmlns:a16="http://schemas.microsoft.com/office/drawing/2014/main" val="1236541291"/>
                    </a:ext>
                  </a:extLst>
                </a:gridCol>
              </a:tblGrid>
              <a:tr h="360000">
                <a:tc>
                  <a:txBody>
                    <a:bodyPr/>
                    <a:lstStyle/>
                    <a:p>
                      <a:pPr algn="ctr" fontAlgn="b"/>
                      <a:r>
                        <a:rPr lang="en-US" altLang="ja-JP" sz="1600" b="0" i="0" u="none" strike="noStrike" dirty="0">
                          <a:solidFill>
                            <a:schemeClr val="tx1"/>
                          </a:solidFill>
                          <a:effectLst/>
                          <a:latin typeface="Meiryo UI" panose="020B0604030504040204" pitchFamily="50" charset="-128"/>
                          <a:ea typeface="Meiryo UI" panose="020B0604030504040204" pitchFamily="50" charset="-128"/>
                        </a:rPr>
                        <a:t>5/27</a:t>
                      </a: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要請前確保</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病床数</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699144536"/>
                  </a:ext>
                </a:extLst>
              </a:tr>
              <a:tr h="396000">
                <a:tc>
                  <a:txBody>
                    <a:bodyPr/>
                    <a:lstStyle/>
                    <a:p>
                      <a:pPr algn="ctr" fontAlgn="b"/>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3,396</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床</a:t>
                      </a:r>
                      <a:endParaRPr lang="en-US" altLang="ja-JP" sz="18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5581575"/>
                  </a:ext>
                </a:extLst>
              </a:tr>
            </a:tbl>
          </a:graphicData>
        </a:graphic>
      </p:graphicFrame>
      <p:sp>
        <p:nvSpPr>
          <p:cNvPr id="22" name="右矢印 21"/>
          <p:cNvSpPr/>
          <p:nvPr/>
        </p:nvSpPr>
        <p:spPr>
          <a:xfrm>
            <a:off x="8848454" y="1086628"/>
            <a:ext cx="216000" cy="576000"/>
          </a:xfrm>
          <a:prstGeom prst="rightArrow">
            <a:avLst>
              <a:gd name="adj1" fmla="val 100000"/>
              <a:gd name="adj2"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5" name="角丸四角形 24"/>
          <p:cNvSpPr/>
          <p:nvPr/>
        </p:nvSpPr>
        <p:spPr>
          <a:xfrm>
            <a:off x="212479" y="682617"/>
            <a:ext cx="4104000" cy="360000"/>
          </a:xfrm>
          <a:prstGeom prst="roundRect">
            <a:avLst>
              <a:gd name="adj" fmla="val 14680"/>
            </a:avLst>
          </a:prstGeom>
          <a:solidFill>
            <a:schemeClr val="accent5">
              <a:lumMod val="5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軽症中等症病床 確保状況</a:t>
            </a:r>
          </a:p>
        </p:txBody>
      </p:sp>
      <p:sp>
        <p:nvSpPr>
          <p:cNvPr id="27" name="正方形/長方形 26"/>
          <p:cNvSpPr/>
          <p:nvPr/>
        </p:nvSpPr>
        <p:spPr>
          <a:xfrm>
            <a:off x="9117106" y="496400"/>
            <a:ext cx="3034553" cy="276999"/>
          </a:xfrm>
          <a:prstGeom prst="rect">
            <a:avLst/>
          </a:prstGeom>
        </p:spPr>
        <p:txBody>
          <a:bodyPr wrap="square" lIns="36000" rIns="36000">
            <a:spAutoFit/>
          </a:bodyPr>
          <a:lstStyle/>
          <a:p>
            <a:pPr algn="r"/>
            <a:r>
              <a:rPr kumimoji="1" lang="ja-JP" altLang="en-US" sz="1200" dirty="0">
                <a:latin typeface="Meiryo UI" panose="020B0604030504040204" pitchFamily="50" charset="-128"/>
                <a:ea typeface="Meiryo UI" panose="020B0604030504040204" pitchFamily="50" charset="-128"/>
              </a:rPr>
              <a:t>（令和４年７月６日現在、申請書ベース）</a:t>
            </a:r>
          </a:p>
        </p:txBody>
      </p:sp>
      <p:graphicFrame>
        <p:nvGraphicFramePr>
          <p:cNvPr id="29" name="表 28"/>
          <p:cNvGraphicFramePr>
            <a:graphicFrameLocks noGrp="1"/>
          </p:cNvGraphicFramePr>
          <p:nvPr/>
        </p:nvGraphicFramePr>
        <p:xfrm>
          <a:off x="9149401" y="987744"/>
          <a:ext cx="2448000" cy="756000"/>
        </p:xfrm>
        <a:graphic>
          <a:graphicData uri="http://schemas.openxmlformats.org/drawingml/2006/table">
            <a:tbl>
              <a:tblPr/>
              <a:tblGrid>
                <a:gridCol w="2448000">
                  <a:extLst>
                    <a:ext uri="{9D8B030D-6E8A-4147-A177-3AD203B41FA5}">
                      <a16:colId xmlns:a16="http://schemas.microsoft.com/office/drawing/2014/main" val="2867419194"/>
                    </a:ext>
                  </a:extLst>
                </a:gridCol>
              </a:tblGrid>
              <a:tr h="360000">
                <a:tc>
                  <a:txBody>
                    <a:bodyPr/>
                    <a:lstStyle/>
                    <a:p>
                      <a:pPr algn="ctr" fontAlgn="b"/>
                      <a:r>
                        <a:rPr lang="ja-JP" altLang="en-US" sz="1600" b="0" i="0" u="none" strike="noStrike" baseline="0" dirty="0">
                          <a:solidFill>
                            <a:schemeClr val="tx1"/>
                          </a:solidFill>
                          <a:effectLst/>
                          <a:latin typeface="Meiryo UI" panose="020B0604030504040204" pitchFamily="50" charset="-128"/>
                          <a:ea typeface="Meiryo UI" panose="020B0604030504040204" pitchFamily="50" charset="-128"/>
                        </a:rPr>
                        <a:t>確保病床数</a:t>
                      </a:r>
                      <a:r>
                        <a:rPr lang="ja-JP" altLang="en-US" sz="1400" b="0" i="0" u="none" strike="noStrike" baseline="0" dirty="0">
                          <a:solidFill>
                            <a:schemeClr val="tx1"/>
                          </a:solidFill>
                          <a:effectLst/>
                          <a:latin typeface="Meiryo UI" panose="020B0604030504040204" pitchFamily="50" charset="-128"/>
                          <a:ea typeface="Meiryo UI" panose="020B0604030504040204" pitchFamily="50" charset="-128"/>
                        </a:rPr>
                        <a:t>（見込み含む）</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11761586"/>
                  </a:ext>
                </a:extLst>
              </a:tr>
              <a:tr h="396000">
                <a:tc>
                  <a:txBody>
                    <a:bodyPr/>
                    <a:lstStyle/>
                    <a:p>
                      <a:pPr algn="ctr" fontAlgn="b"/>
                      <a:r>
                        <a:rPr lang="en-US" altLang="ja-JP" sz="1800" b="0" i="0" u="none" strike="noStrike" dirty="0">
                          <a:solidFill>
                            <a:schemeClr val="tx1"/>
                          </a:solidFill>
                          <a:effectLst/>
                          <a:latin typeface="Meiryo UI" panose="020B0604030504040204" pitchFamily="50" charset="-128"/>
                          <a:ea typeface="Meiryo UI" panose="020B0604030504040204" pitchFamily="50" charset="-128"/>
                        </a:rPr>
                        <a:t>4,065</a:t>
                      </a: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床</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669</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床）</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18132758"/>
                  </a:ext>
                </a:extLst>
              </a:tr>
            </a:tbl>
          </a:graphicData>
        </a:graphic>
      </p:graphicFrame>
      <p:sp>
        <p:nvSpPr>
          <p:cNvPr id="35" name="角丸四角形 34"/>
          <p:cNvSpPr/>
          <p:nvPr/>
        </p:nvSpPr>
        <p:spPr>
          <a:xfrm>
            <a:off x="212479" y="5593094"/>
            <a:ext cx="5760000" cy="360000"/>
          </a:xfrm>
          <a:prstGeom prst="roundRect">
            <a:avLst>
              <a:gd name="adj" fmla="val 14680"/>
            </a:avLst>
          </a:prstGeom>
          <a:solidFill>
            <a:schemeClr val="accent5">
              <a:lumMod val="5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高齢者リハビリ・ケア</a:t>
            </a:r>
            <a:r>
              <a:rPr kumimoji="1" lang="ja-JP" altLang="en-US" sz="1600" b="1" dirty="0">
                <a:solidFill>
                  <a:schemeClr val="bg1"/>
                </a:solidFill>
                <a:latin typeface="Meiryo UI" panose="020B0604030504040204" pitchFamily="50" charset="-128"/>
                <a:ea typeface="Meiryo UI" panose="020B0604030504040204" pitchFamily="50" charset="-128"/>
              </a:rPr>
              <a:t>（専門職配置）</a:t>
            </a:r>
            <a:r>
              <a:rPr kumimoji="1" lang="ja-JP" altLang="en-US" b="1" dirty="0">
                <a:solidFill>
                  <a:schemeClr val="bg1"/>
                </a:solidFill>
                <a:latin typeface="Meiryo UI" panose="020B0604030504040204" pitchFamily="50" charset="-128"/>
                <a:ea typeface="Meiryo UI" panose="020B0604030504040204" pitchFamily="50" charset="-128"/>
              </a:rPr>
              <a:t>病床 確保状況</a:t>
            </a:r>
          </a:p>
        </p:txBody>
      </p:sp>
      <p:sp>
        <p:nvSpPr>
          <p:cNvPr id="39" name="角丸四角形 38"/>
          <p:cNvSpPr/>
          <p:nvPr/>
        </p:nvSpPr>
        <p:spPr>
          <a:xfrm>
            <a:off x="9114279" y="6506925"/>
            <a:ext cx="2520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lstStyle/>
          <a:p>
            <a:pPr algn="ctr"/>
            <a:r>
              <a:rPr kumimoji="1" lang="ja-JP" altLang="en-US" sz="1200" dirty="0">
                <a:solidFill>
                  <a:schemeClr val="tx1"/>
                </a:solidFill>
                <a:latin typeface="Meiryo UI" panose="020B0604030504040204" pitchFamily="50" charset="-128"/>
                <a:ea typeface="Meiryo UI" panose="020B0604030504040204" pitchFamily="50" charset="-128"/>
              </a:rPr>
              <a:t>（軽症中等症病床</a:t>
            </a:r>
            <a:r>
              <a:rPr kumimoji="1" lang="en-US" altLang="ja-JP" sz="1200" dirty="0">
                <a:solidFill>
                  <a:schemeClr val="tx1"/>
                </a:solidFill>
                <a:latin typeface="Meiryo UI" panose="020B0604030504040204" pitchFamily="50" charset="-128"/>
                <a:ea typeface="Meiryo UI" panose="020B0604030504040204" pitchFamily="50" charset="-128"/>
              </a:rPr>
              <a:t>4,065</a:t>
            </a:r>
            <a:r>
              <a:rPr kumimoji="1" lang="ja-JP" altLang="en-US" sz="1200" dirty="0">
                <a:solidFill>
                  <a:schemeClr val="tx1"/>
                </a:solidFill>
                <a:latin typeface="Meiryo UI" panose="020B0604030504040204" pitchFamily="50" charset="-128"/>
                <a:ea typeface="Meiryo UI" panose="020B0604030504040204" pitchFamily="50" charset="-128"/>
              </a:rPr>
              <a:t>床の内数）</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graphicFrame>
        <p:nvGraphicFramePr>
          <p:cNvPr id="44" name="表 43"/>
          <p:cNvGraphicFramePr>
            <a:graphicFrameLocks noGrp="1"/>
          </p:cNvGraphicFramePr>
          <p:nvPr/>
        </p:nvGraphicFramePr>
        <p:xfrm>
          <a:off x="6413162" y="2148738"/>
          <a:ext cx="2340000" cy="396000"/>
        </p:xfrm>
        <a:graphic>
          <a:graphicData uri="http://schemas.openxmlformats.org/drawingml/2006/table">
            <a:tbl>
              <a:tblPr/>
              <a:tblGrid>
                <a:gridCol w="2340000">
                  <a:extLst>
                    <a:ext uri="{9D8B030D-6E8A-4147-A177-3AD203B41FA5}">
                      <a16:colId xmlns:a16="http://schemas.microsoft.com/office/drawing/2014/main" val="1236541291"/>
                    </a:ext>
                  </a:extLst>
                </a:gridCol>
              </a:tblGrid>
              <a:tr h="396000">
                <a:tc>
                  <a:txBody>
                    <a:bodyPr/>
                    <a:lstStyle/>
                    <a:p>
                      <a:pPr algn="ctr" fontAlgn="b"/>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1,686</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床</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5581575"/>
                  </a:ext>
                </a:extLst>
              </a:tr>
            </a:tbl>
          </a:graphicData>
        </a:graphic>
      </p:graphicFrame>
      <p:graphicFrame>
        <p:nvGraphicFramePr>
          <p:cNvPr id="45" name="表 44"/>
          <p:cNvGraphicFramePr>
            <a:graphicFrameLocks noGrp="1"/>
          </p:cNvGraphicFramePr>
          <p:nvPr/>
        </p:nvGraphicFramePr>
        <p:xfrm>
          <a:off x="9149401" y="2148738"/>
          <a:ext cx="2448000" cy="396000"/>
        </p:xfrm>
        <a:graphic>
          <a:graphicData uri="http://schemas.openxmlformats.org/drawingml/2006/table">
            <a:tbl>
              <a:tblPr/>
              <a:tblGrid>
                <a:gridCol w="2448000">
                  <a:extLst>
                    <a:ext uri="{9D8B030D-6E8A-4147-A177-3AD203B41FA5}">
                      <a16:colId xmlns:a16="http://schemas.microsoft.com/office/drawing/2014/main" val="2867419194"/>
                    </a:ext>
                  </a:extLst>
                </a:gridCol>
              </a:tblGrid>
              <a:tr h="396000">
                <a:tc>
                  <a:txBody>
                    <a:bodyPr/>
                    <a:lstStyle/>
                    <a:p>
                      <a:pPr algn="ctr" fontAlgn="b"/>
                      <a:r>
                        <a:rPr lang="en-US" altLang="ja-JP" sz="1600" b="0" i="0" u="none" strike="noStrike" dirty="0">
                          <a:solidFill>
                            <a:schemeClr val="tx1"/>
                          </a:solidFill>
                          <a:effectLst/>
                          <a:latin typeface="Meiryo UI" panose="020B0604030504040204" pitchFamily="50" charset="-128"/>
                          <a:ea typeface="Meiryo UI" panose="020B0604030504040204" pitchFamily="50" charset="-128"/>
                        </a:rPr>
                        <a:t>1,784</a:t>
                      </a: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床</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98</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床）</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18132758"/>
                  </a:ext>
                </a:extLst>
              </a:tr>
            </a:tbl>
          </a:graphicData>
        </a:graphic>
      </p:graphicFrame>
      <p:graphicFrame>
        <p:nvGraphicFramePr>
          <p:cNvPr id="46" name="表 45"/>
          <p:cNvGraphicFramePr>
            <a:graphicFrameLocks noGrp="1"/>
          </p:cNvGraphicFramePr>
          <p:nvPr/>
        </p:nvGraphicFramePr>
        <p:xfrm>
          <a:off x="6413162" y="2993313"/>
          <a:ext cx="2340000" cy="396000"/>
        </p:xfrm>
        <a:graphic>
          <a:graphicData uri="http://schemas.openxmlformats.org/drawingml/2006/table">
            <a:tbl>
              <a:tblPr/>
              <a:tblGrid>
                <a:gridCol w="2340000">
                  <a:extLst>
                    <a:ext uri="{9D8B030D-6E8A-4147-A177-3AD203B41FA5}">
                      <a16:colId xmlns:a16="http://schemas.microsoft.com/office/drawing/2014/main" val="1236541291"/>
                    </a:ext>
                  </a:extLst>
                </a:gridCol>
              </a:tblGrid>
              <a:tr h="396000">
                <a:tc>
                  <a:txBody>
                    <a:bodyPr/>
                    <a:lstStyle/>
                    <a:p>
                      <a:pPr algn="ctr" fontAlgn="b"/>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695</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床</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5581575"/>
                  </a:ext>
                </a:extLst>
              </a:tr>
            </a:tbl>
          </a:graphicData>
        </a:graphic>
      </p:graphicFrame>
      <p:graphicFrame>
        <p:nvGraphicFramePr>
          <p:cNvPr id="47" name="表 46"/>
          <p:cNvGraphicFramePr>
            <a:graphicFrameLocks noGrp="1"/>
          </p:cNvGraphicFramePr>
          <p:nvPr/>
        </p:nvGraphicFramePr>
        <p:xfrm>
          <a:off x="9149401" y="2993313"/>
          <a:ext cx="2448000" cy="396000"/>
        </p:xfrm>
        <a:graphic>
          <a:graphicData uri="http://schemas.openxmlformats.org/drawingml/2006/table">
            <a:tbl>
              <a:tblPr/>
              <a:tblGrid>
                <a:gridCol w="2448000">
                  <a:extLst>
                    <a:ext uri="{9D8B030D-6E8A-4147-A177-3AD203B41FA5}">
                      <a16:colId xmlns:a16="http://schemas.microsoft.com/office/drawing/2014/main" val="2867419194"/>
                    </a:ext>
                  </a:extLst>
                </a:gridCol>
              </a:tblGrid>
              <a:tr h="396000">
                <a:tc>
                  <a:txBody>
                    <a:bodyPr/>
                    <a:lstStyle/>
                    <a:p>
                      <a:pPr algn="ctr" fontAlgn="b"/>
                      <a:r>
                        <a:rPr lang="en-US" altLang="ja-JP" sz="1600" b="0" i="0" u="none" strike="noStrike" dirty="0">
                          <a:solidFill>
                            <a:schemeClr val="tx1"/>
                          </a:solidFill>
                          <a:effectLst/>
                          <a:latin typeface="Meiryo UI" panose="020B0604030504040204" pitchFamily="50" charset="-128"/>
                          <a:ea typeface="Meiryo UI" panose="020B0604030504040204" pitchFamily="50" charset="-128"/>
                        </a:rPr>
                        <a:t>1,042</a:t>
                      </a: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床</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347</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床）</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18132758"/>
                  </a:ext>
                </a:extLst>
              </a:tr>
            </a:tbl>
          </a:graphicData>
        </a:graphic>
      </p:graphicFrame>
      <p:sp>
        <p:nvSpPr>
          <p:cNvPr id="48" name="右矢印 47"/>
          <p:cNvSpPr/>
          <p:nvPr/>
        </p:nvSpPr>
        <p:spPr>
          <a:xfrm>
            <a:off x="8848454" y="2144386"/>
            <a:ext cx="216000" cy="396000"/>
          </a:xfrm>
          <a:prstGeom prst="rightArrow">
            <a:avLst>
              <a:gd name="adj1" fmla="val 100000"/>
              <a:gd name="adj2"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9" name="右矢印 48"/>
          <p:cNvSpPr/>
          <p:nvPr/>
        </p:nvSpPr>
        <p:spPr>
          <a:xfrm>
            <a:off x="8848454" y="2988961"/>
            <a:ext cx="216000" cy="396000"/>
          </a:xfrm>
          <a:prstGeom prst="rightArrow">
            <a:avLst>
              <a:gd name="adj1" fmla="val 100000"/>
              <a:gd name="adj2"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0" name="角丸四角形 49"/>
          <p:cNvSpPr/>
          <p:nvPr/>
        </p:nvSpPr>
        <p:spPr>
          <a:xfrm>
            <a:off x="3921368" y="4134708"/>
            <a:ext cx="1512000" cy="396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54000"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・うち、増床あり</a:t>
            </a:r>
          </a:p>
        </p:txBody>
      </p:sp>
      <p:sp>
        <p:nvSpPr>
          <p:cNvPr id="51" name="角丸四角形 50"/>
          <p:cNvSpPr/>
          <p:nvPr/>
        </p:nvSpPr>
        <p:spPr>
          <a:xfrm>
            <a:off x="3921368" y="4525275"/>
            <a:ext cx="1512000" cy="396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54000"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・うち、増床なし</a:t>
            </a:r>
          </a:p>
        </p:txBody>
      </p:sp>
      <p:graphicFrame>
        <p:nvGraphicFramePr>
          <p:cNvPr id="52" name="表 51"/>
          <p:cNvGraphicFramePr>
            <a:graphicFrameLocks noGrp="1"/>
          </p:cNvGraphicFramePr>
          <p:nvPr/>
        </p:nvGraphicFramePr>
        <p:xfrm>
          <a:off x="6413162" y="4128093"/>
          <a:ext cx="2340000" cy="792000"/>
        </p:xfrm>
        <a:graphic>
          <a:graphicData uri="http://schemas.openxmlformats.org/drawingml/2006/table">
            <a:tbl>
              <a:tblPr/>
              <a:tblGrid>
                <a:gridCol w="2340000">
                  <a:extLst>
                    <a:ext uri="{9D8B030D-6E8A-4147-A177-3AD203B41FA5}">
                      <a16:colId xmlns:a16="http://schemas.microsoft.com/office/drawing/2014/main" val="1236541291"/>
                    </a:ext>
                  </a:extLst>
                </a:gridCol>
              </a:tblGrid>
              <a:tr h="396000">
                <a:tc>
                  <a:txBody>
                    <a:bodyPr/>
                    <a:lstStyle/>
                    <a:p>
                      <a:pPr algn="ctr" fontAlgn="b"/>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556</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床</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5581575"/>
                  </a:ext>
                </a:extLst>
              </a:tr>
              <a:tr h="396000">
                <a:tc>
                  <a:txBody>
                    <a:bodyPr/>
                    <a:lstStyle/>
                    <a:p>
                      <a:pPr algn="ctr" fontAlgn="b"/>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459</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床</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04983355"/>
                  </a:ext>
                </a:extLst>
              </a:tr>
            </a:tbl>
          </a:graphicData>
        </a:graphic>
      </p:graphicFrame>
      <p:graphicFrame>
        <p:nvGraphicFramePr>
          <p:cNvPr id="53" name="表 52"/>
          <p:cNvGraphicFramePr>
            <a:graphicFrameLocks noGrp="1"/>
          </p:cNvGraphicFramePr>
          <p:nvPr/>
        </p:nvGraphicFramePr>
        <p:xfrm>
          <a:off x="9149401" y="4128093"/>
          <a:ext cx="2448000" cy="792000"/>
        </p:xfrm>
        <a:graphic>
          <a:graphicData uri="http://schemas.openxmlformats.org/drawingml/2006/table">
            <a:tbl>
              <a:tblPr/>
              <a:tblGrid>
                <a:gridCol w="2448000">
                  <a:extLst>
                    <a:ext uri="{9D8B030D-6E8A-4147-A177-3AD203B41FA5}">
                      <a16:colId xmlns:a16="http://schemas.microsoft.com/office/drawing/2014/main" val="2867419194"/>
                    </a:ext>
                  </a:extLst>
                </a:gridCol>
              </a:tblGrid>
              <a:tr h="396000">
                <a:tc>
                  <a:txBody>
                    <a:bodyPr/>
                    <a:lstStyle/>
                    <a:p>
                      <a:pPr algn="ctr" fontAlgn="b"/>
                      <a:r>
                        <a:rPr lang="en-US" altLang="ja-JP" sz="1600" b="0" i="0" u="none" strike="noStrike" dirty="0">
                          <a:solidFill>
                            <a:schemeClr val="tx1"/>
                          </a:solidFill>
                          <a:effectLst/>
                          <a:latin typeface="Meiryo UI" panose="020B0604030504040204" pitchFamily="50" charset="-128"/>
                          <a:ea typeface="Meiryo UI" panose="020B0604030504040204" pitchFamily="50" charset="-128"/>
                        </a:rPr>
                        <a:t>774</a:t>
                      </a: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床</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218</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床）</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18132758"/>
                  </a:ext>
                </a:extLst>
              </a:tr>
              <a:tr h="396000">
                <a:tc>
                  <a:txBody>
                    <a:bodyPr/>
                    <a:lstStyle/>
                    <a:p>
                      <a:pPr marL="0" marR="0" lvl="0" indent="0" algn="ctr" defTabSz="914423" rtl="0" eaLnBrk="1" fontAlgn="b"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Meiryo UI" panose="020B0604030504040204" pitchFamily="50" charset="-128"/>
                          <a:ea typeface="Meiryo UI" panose="020B0604030504040204" pitchFamily="50" charset="-128"/>
                        </a:rPr>
                        <a:t>465</a:t>
                      </a: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床</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（＋６床</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95807522"/>
                  </a:ext>
                </a:extLst>
              </a:tr>
            </a:tbl>
          </a:graphicData>
        </a:graphic>
      </p:graphicFrame>
      <p:sp>
        <p:nvSpPr>
          <p:cNvPr id="54" name="角丸四角形 53"/>
          <p:cNvSpPr/>
          <p:nvPr/>
        </p:nvSpPr>
        <p:spPr>
          <a:xfrm>
            <a:off x="8955641" y="4920373"/>
            <a:ext cx="2880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lstStyle/>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重症病床→軽症中等症病床への振替による増</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28" name="右矢印 27"/>
          <p:cNvSpPr/>
          <p:nvPr/>
        </p:nvSpPr>
        <p:spPr>
          <a:xfrm>
            <a:off x="8848454" y="4321741"/>
            <a:ext cx="216000" cy="396000"/>
          </a:xfrm>
          <a:prstGeom prst="rightArrow">
            <a:avLst>
              <a:gd name="adj1" fmla="val 100000"/>
              <a:gd name="adj2"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 name="片側の 2 つの角を丸めた四角形 1"/>
          <p:cNvSpPr/>
          <p:nvPr/>
        </p:nvSpPr>
        <p:spPr>
          <a:xfrm rot="16200000">
            <a:off x="-1103496" y="3405492"/>
            <a:ext cx="3312000" cy="360000"/>
          </a:xfrm>
          <a:prstGeom prst="round2SameRect">
            <a:avLst>
              <a:gd name="adj1" fmla="val 20458"/>
              <a:gd name="adj2" fmla="val 0"/>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内</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訳</a:t>
            </a:r>
          </a:p>
        </p:txBody>
      </p:sp>
      <p:sp>
        <p:nvSpPr>
          <p:cNvPr id="31" name="角丸四角形 30"/>
          <p:cNvSpPr/>
          <p:nvPr/>
        </p:nvSpPr>
        <p:spPr>
          <a:xfrm>
            <a:off x="562007" y="1246384"/>
            <a:ext cx="3492000" cy="473919"/>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54000" rtlCol="0" anchor="ctr"/>
          <a:lstStyle/>
          <a:p>
            <a:r>
              <a:rPr kumimoji="1" lang="ja-JP" altLang="en-US" b="1" dirty="0">
                <a:solidFill>
                  <a:schemeClr val="tx1"/>
                </a:solidFill>
                <a:latin typeface="Meiryo UI" panose="020B0604030504040204" pitchFamily="50" charset="-128"/>
                <a:ea typeface="Meiryo UI" panose="020B0604030504040204" pitchFamily="50" charset="-128"/>
              </a:rPr>
              <a:t>軽症中等症病床 フェーズ５</a:t>
            </a:r>
            <a:endParaRPr kumimoji="1" lang="en-US" altLang="ja-JP" b="1"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（緊急避難的確保病床含む）</a:t>
            </a:r>
          </a:p>
        </p:txBody>
      </p:sp>
      <p:graphicFrame>
        <p:nvGraphicFramePr>
          <p:cNvPr id="32" name="表 31"/>
          <p:cNvGraphicFramePr>
            <a:graphicFrameLocks noGrp="1"/>
          </p:cNvGraphicFramePr>
          <p:nvPr/>
        </p:nvGraphicFramePr>
        <p:xfrm>
          <a:off x="9149401" y="5737478"/>
          <a:ext cx="2448000" cy="756000"/>
        </p:xfrm>
        <a:graphic>
          <a:graphicData uri="http://schemas.openxmlformats.org/drawingml/2006/table">
            <a:tbl>
              <a:tblPr/>
              <a:tblGrid>
                <a:gridCol w="2448000">
                  <a:extLst>
                    <a:ext uri="{9D8B030D-6E8A-4147-A177-3AD203B41FA5}">
                      <a16:colId xmlns:a16="http://schemas.microsoft.com/office/drawing/2014/main" val="2867419194"/>
                    </a:ext>
                  </a:extLst>
                </a:gridCol>
              </a:tblGrid>
              <a:tr h="360000">
                <a:tc>
                  <a:txBody>
                    <a:bodyPr/>
                    <a:lstStyle/>
                    <a:p>
                      <a:pPr algn="ctr" fontAlgn="b"/>
                      <a:r>
                        <a:rPr lang="ja-JP" altLang="en-US" sz="1600" b="0" i="0" u="none" strike="noStrike" baseline="0" dirty="0">
                          <a:solidFill>
                            <a:schemeClr val="tx1"/>
                          </a:solidFill>
                          <a:effectLst/>
                          <a:latin typeface="Meiryo UI" panose="020B0604030504040204" pitchFamily="50" charset="-128"/>
                          <a:ea typeface="Meiryo UI" panose="020B0604030504040204" pitchFamily="50" charset="-128"/>
                        </a:rPr>
                        <a:t>確保病床数</a:t>
                      </a:r>
                      <a:r>
                        <a:rPr lang="ja-JP" altLang="en-US" sz="1400" b="0" i="0" u="none" strike="noStrike" baseline="0" dirty="0">
                          <a:solidFill>
                            <a:schemeClr val="tx1"/>
                          </a:solidFill>
                          <a:effectLst/>
                          <a:latin typeface="Meiryo UI" panose="020B0604030504040204" pitchFamily="50" charset="-128"/>
                          <a:ea typeface="Meiryo UI" panose="020B0604030504040204" pitchFamily="50" charset="-128"/>
                        </a:rPr>
                        <a:t>（見込み含む）</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11761586"/>
                  </a:ext>
                </a:extLst>
              </a:tr>
              <a:tr h="396000">
                <a:tc>
                  <a:txBody>
                    <a:bodyPr/>
                    <a:lstStyle/>
                    <a:p>
                      <a:pPr algn="ctr" fontAlgn="b"/>
                      <a:r>
                        <a:rPr lang="en-US" altLang="ja-JP" sz="1800" b="0" i="0" u="none" strike="noStrike" dirty="0">
                          <a:solidFill>
                            <a:schemeClr val="tx1"/>
                          </a:solidFill>
                          <a:effectLst/>
                          <a:latin typeface="Meiryo UI" panose="020B0604030504040204" pitchFamily="50" charset="-128"/>
                          <a:ea typeface="Meiryo UI" panose="020B0604030504040204" pitchFamily="50" charset="-128"/>
                        </a:rPr>
                        <a:t>779</a:t>
                      </a:r>
                      <a:r>
                        <a:rPr lang="ja-JP" altLang="en-US" sz="1800" b="0" i="0" u="none" strike="noStrike" dirty="0">
                          <a:solidFill>
                            <a:schemeClr val="tx1"/>
                          </a:solidFill>
                          <a:effectLst/>
                          <a:latin typeface="Meiryo UI" panose="020B0604030504040204" pitchFamily="50" charset="-128"/>
                          <a:ea typeface="Meiryo UI" panose="020B0604030504040204" pitchFamily="50" charset="-128"/>
                        </a:rPr>
                        <a:t>床</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18132758"/>
                  </a:ext>
                </a:extLst>
              </a:tr>
            </a:tbl>
          </a:graphicData>
        </a:graphic>
      </p:graphicFrame>
      <p:sp>
        <p:nvSpPr>
          <p:cNvPr id="30" name="角丸四角形 29"/>
          <p:cNvSpPr/>
          <p:nvPr/>
        </p:nvSpPr>
        <p:spPr>
          <a:xfrm>
            <a:off x="5036508" y="2148738"/>
            <a:ext cx="1224000" cy="396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54000" rtlCol="0" anchor="ctr"/>
          <a:lstStyle/>
          <a:p>
            <a:pPr algn="r"/>
            <a:r>
              <a:rPr kumimoji="1" lang="en-US" altLang="ja-JP" sz="1600" b="1" dirty="0">
                <a:solidFill>
                  <a:schemeClr val="tx1"/>
                </a:solidFill>
                <a:latin typeface="Meiryo UI" panose="020B0604030504040204" pitchFamily="50" charset="-128"/>
                <a:ea typeface="Meiryo UI" panose="020B0604030504040204" pitchFamily="50" charset="-128"/>
              </a:rPr>
              <a:t>【75</a:t>
            </a:r>
            <a:r>
              <a:rPr kumimoji="1" lang="ja-JP" altLang="en-US" sz="1600" b="1" dirty="0">
                <a:solidFill>
                  <a:schemeClr val="tx1"/>
                </a:solidFill>
                <a:latin typeface="Meiryo UI" panose="020B0604030504040204" pitchFamily="50" charset="-128"/>
                <a:ea typeface="Meiryo UI" panose="020B0604030504040204" pitchFamily="50" charset="-128"/>
              </a:rPr>
              <a:t>機関</a:t>
            </a:r>
            <a:r>
              <a:rPr kumimoji="1" lang="en-US" altLang="ja-JP" sz="1600" b="1" dirty="0">
                <a:solidFill>
                  <a:schemeClr val="tx1"/>
                </a:solidFill>
                <a:latin typeface="Meiryo UI" panose="020B0604030504040204" pitchFamily="50" charset="-128"/>
                <a:ea typeface="Meiryo UI" panose="020B0604030504040204" pitchFamily="50" charset="-128"/>
              </a:rPr>
              <a:t>】</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33" name="角丸四角形 32"/>
          <p:cNvSpPr/>
          <p:nvPr/>
        </p:nvSpPr>
        <p:spPr>
          <a:xfrm>
            <a:off x="5036508" y="2993313"/>
            <a:ext cx="1224000" cy="396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54000" rtlCol="0" anchor="ctr"/>
          <a:lstStyle/>
          <a:p>
            <a:pPr algn="r"/>
            <a:r>
              <a:rPr kumimoji="1" lang="en-US" altLang="ja-JP" sz="1600" b="1" dirty="0">
                <a:solidFill>
                  <a:schemeClr val="tx1"/>
                </a:solidFill>
                <a:latin typeface="Meiryo UI" panose="020B0604030504040204" pitchFamily="50" charset="-128"/>
                <a:ea typeface="Meiryo UI" panose="020B0604030504040204" pitchFamily="50" charset="-128"/>
              </a:rPr>
              <a:t>【42</a:t>
            </a:r>
            <a:r>
              <a:rPr kumimoji="1" lang="ja-JP" altLang="en-US" sz="1600" b="1" dirty="0">
                <a:solidFill>
                  <a:schemeClr val="tx1"/>
                </a:solidFill>
                <a:latin typeface="Meiryo UI" panose="020B0604030504040204" pitchFamily="50" charset="-128"/>
                <a:ea typeface="Meiryo UI" panose="020B0604030504040204" pitchFamily="50" charset="-128"/>
              </a:rPr>
              <a:t>機関</a:t>
            </a:r>
            <a:r>
              <a:rPr kumimoji="1" lang="en-US" altLang="ja-JP" sz="1600" b="1" dirty="0">
                <a:solidFill>
                  <a:schemeClr val="tx1"/>
                </a:solidFill>
                <a:latin typeface="Meiryo UI" panose="020B0604030504040204" pitchFamily="50" charset="-128"/>
                <a:ea typeface="Meiryo UI" panose="020B0604030504040204" pitchFamily="50" charset="-128"/>
              </a:rPr>
              <a:t>】</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34" name="角丸四角形 33"/>
          <p:cNvSpPr/>
          <p:nvPr/>
        </p:nvSpPr>
        <p:spPr>
          <a:xfrm>
            <a:off x="5036508" y="3719146"/>
            <a:ext cx="1224000" cy="396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54000" rtlCol="0" anchor="ctr"/>
          <a:lstStyle/>
          <a:p>
            <a:pPr algn="r"/>
            <a:r>
              <a:rPr kumimoji="1" lang="en-US" altLang="ja-JP" sz="1600" b="1" dirty="0">
                <a:solidFill>
                  <a:schemeClr val="tx1"/>
                </a:solidFill>
                <a:latin typeface="Meiryo UI" panose="020B0604030504040204" pitchFamily="50" charset="-128"/>
                <a:ea typeface="Meiryo UI" panose="020B0604030504040204" pitchFamily="50" charset="-128"/>
              </a:rPr>
              <a:t>【89</a:t>
            </a:r>
            <a:r>
              <a:rPr kumimoji="1" lang="ja-JP" altLang="en-US" sz="1600" b="1" dirty="0">
                <a:solidFill>
                  <a:schemeClr val="tx1"/>
                </a:solidFill>
                <a:latin typeface="Meiryo UI" panose="020B0604030504040204" pitchFamily="50" charset="-128"/>
                <a:ea typeface="Meiryo UI" panose="020B0604030504040204" pitchFamily="50" charset="-128"/>
              </a:rPr>
              <a:t>機関</a:t>
            </a:r>
            <a:r>
              <a:rPr kumimoji="1" lang="en-US" altLang="ja-JP" sz="1600" b="1" dirty="0">
                <a:solidFill>
                  <a:schemeClr val="tx1"/>
                </a:solidFill>
                <a:latin typeface="Meiryo UI" panose="020B0604030504040204" pitchFamily="50" charset="-128"/>
                <a:ea typeface="Meiryo UI" panose="020B0604030504040204" pitchFamily="50" charset="-128"/>
              </a:rPr>
              <a:t>】</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36" name="角丸四角形 35"/>
          <p:cNvSpPr/>
          <p:nvPr/>
        </p:nvSpPr>
        <p:spPr>
          <a:xfrm>
            <a:off x="5036508" y="1343993"/>
            <a:ext cx="1224000" cy="396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54000" rtlCol="0" anchor="ctr"/>
          <a:lstStyle/>
          <a:p>
            <a:pPr algn="r"/>
            <a:r>
              <a:rPr kumimoji="1" lang="en-US" altLang="ja-JP" b="1" dirty="0">
                <a:solidFill>
                  <a:schemeClr val="tx1"/>
                </a:solidFill>
                <a:latin typeface="Meiryo UI" panose="020B0604030504040204" pitchFamily="50" charset="-128"/>
                <a:ea typeface="Meiryo UI" panose="020B0604030504040204" pitchFamily="50" charset="-128"/>
              </a:rPr>
              <a:t>【206</a:t>
            </a:r>
            <a:r>
              <a:rPr kumimoji="1" lang="ja-JP" altLang="en-US" b="1" dirty="0">
                <a:solidFill>
                  <a:schemeClr val="tx1"/>
                </a:solidFill>
                <a:latin typeface="Meiryo UI" panose="020B0604030504040204" pitchFamily="50" charset="-128"/>
                <a:ea typeface="Meiryo UI" panose="020B0604030504040204" pitchFamily="50" charset="-128"/>
              </a:rPr>
              <a:t>機関</a:t>
            </a:r>
            <a:r>
              <a:rPr kumimoji="1" lang="en-US" altLang="ja-JP" b="1" dirty="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37" name="角丸四角形 36"/>
          <p:cNvSpPr/>
          <p:nvPr/>
        </p:nvSpPr>
        <p:spPr>
          <a:xfrm>
            <a:off x="5036508" y="4134708"/>
            <a:ext cx="1224000" cy="396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54000" rtlCol="0" anchor="ctr"/>
          <a:lstStyle/>
          <a:p>
            <a:pPr algn="r"/>
            <a:r>
              <a:rPr kumimoji="1" lang="en-US" altLang="ja-JP" sz="1600" dirty="0">
                <a:solidFill>
                  <a:schemeClr val="tx1"/>
                </a:solidFill>
                <a:latin typeface="Meiryo UI" panose="020B0604030504040204" pitchFamily="50" charset="-128"/>
                <a:ea typeface="Meiryo UI" panose="020B0604030504040204" pitchFamily="50" charset="-128"/>
              </a:rPr>
              <a:t>【38</a:t>
            </a:r>
            <a:r>
              <a:rPr kumimoji="1" lang="ja-JP" altLang="en-US" sz="1600" dirty="0">
                <a:solidFill>
                  <a:schemeClr val="tx1"/>
                </a:solidFill>
                <a:latin typeface="Meiryo UI" panose="020B0604030504040204" pitchFamily="50" charset="-128"/>
                <a:ea typeface="Meiryo UI" panose="020B0604030504040204" pitchFamily="50" charset="-128"/>
              </a:rPr>
              <a:t>機関</a:t>
            </a:r>
            <a:r>
              <a:rPr kumimoji="1" lang="en-US" altLang="ja-JP" sz="1600" dirty="0">
                <a:solidFill>
                  <a:schemeClr val="tx1"/>
                </a:solidFill>
                <a:latin typeface="Meiryo UI" panose="020B0604030504040204" pitchFamily="50" charset="-128"/>
                <a:ea typeface="Meiryo UI" panose="020B0604030504040204" pitchFamily="50" charset="-128"/>
              </a:rPr>
              <a:t>】</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38" name="角丸四角形 37"/>
          <p:cNvSpPr/>
          <p:nvPr/>
        </p:nvSpPr>
        <p:spPr>
          <a:xfrm>
            <a:off x="5036508" y="4525275"/>
            <a:ext cx="1224000" cy="396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54000" rtlCol="0" anchor="ctr"/>
          <a:lstStyle/>
          <a:p>
            <a:pPr algn="r"/>
            <a:r>
              <a:rPr kumimoji="1" lang="en-US" altLang="ja-JP" sz="1600" dirty="0">
                <a:solidFill>
                  <a:schemeClr val="tx1"/>
                </a:solidFill>
                <a:latin typeface="Meiryo UI" panose="020B0604030504040204" pitchFamily="50" charset="-128"/>
                <a:ea typeface="Meiryo UI" panose="020B0604030504040204" pitchFamily="50" charset="-128"/>
              </a:rPr>
              <a:t>【51</a:t>
            </a:r>
            <a:r>
              <a:rPr kumimoji="1" lang="ja-JP" altLang="en-US" sz="1600" dirty="0">
                <a:solidFill>
                  <a:schemeClr val="tx1"/>
                </a:solidFill>
                <a:latin typeface="Meiryo UI" panose="020B0604030504040204" pitchFamily="50" charset="-128"/>
                <a:ea typeface="Meiryo UI" panose="020B0604030504040204" pitchFamily="50" charset="-128"/>
              </a:rPr>
              <a:t>機関</a:t>
            </a:r>
            <a:r>
              <a:rPr kumimoji="1" lang="en-US" altLang="ja-JP" sz="1600" dirty="0">
                <a:solidFill>
                  <a:schemeClr val="tx1"/>
                </a:solidFill>
                <a:latin typeface="Meiryo UI" panose="020B0604030504040204" pitchFamily="50" charset="-128"/>
                <a:ea typeface="Meiryo UI" panose="020B0604030504040204" pitchFamily="50" charset="-128"/>
              </a:rPr>
              <a:t>】</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40" name="角丸四角形 39"/>
          <p:cNvSpPr/>
          <p:nvPr/>
        </p:nvSpPr>
        <p:spPr>
          <a:xfrm>
            <a:off x="856648" y="1944586"/>
            <a:ext cx="4320000" cy="792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54000" rtlCol="0" anchor="ctr"/>
          <a:lstStyle/>
          <a:p>
            <a:r>
              <a:rPr kumimoji="1" lang="ja-JP" altLang="en-US" sz="1600" b="1" dirty="0">
                <a:solidFill>
                  <a:schemeClr val="tx1"/>
                </a:solidFill>
                <a:latin typeface="Meiryo UI" panose="020B0604030504040204" pitchFamily="50" charset="-128"/>
                <a:ea typeface="Meiryo UI" panose="020B0604030504040204" pitchFamily="50" charset="-128"/>
              </a:rPr>
              <a:t>●許可病床数</a:t>
            </a:r>
            <a:r>
              <a:rPr kumimoji="1" lang="en-US" altLang="ja-JP" sz="1600" b="1" dirty="0">
                <a:solidFill>
                  <a:schemeClr val="tx1"/>
                </a:solidFill>
                <a:latin typeface="Meiryo UI" panose="020B0604030504040204" pitchFamily="50" charset="-128"/>
                <a:ea typeface="Meiryo UI" panose="020B0604030504040204" pitchFamily="50" charset="-128"/>
              </a:rPr>
              <a:t>(</a:t>
            </a:r>
            <a:r>
              <a:rPr kumimoji="1" lang="ja-JP" altLang="en-US" sz="1600" b="1" dirty="0">
                <a:solidFill>
                  <a:schemeClr val="tx1"/>
                </a:solidFill>
                <a:latin typeface="Meiryo UI" panose="020B0604030504040204" pitchFamily="50" charset="-128"/>
                <a:ea typeface="Meiryo UI" panose="020B0604030504040204" pitchFamily="50" charset="-128"/>
              </a:rPr>
              <a:t>一般</a:t>
            </a:r>
            <a:r>
              <a:rPr kumimoji="1" lang="en-US" altLang="ja-JP" sz="1600" b="1" dirty="0">
                <a:solidFill>
                  <a:schemeClr val="tx1"/>
                </a:solidFill>
                <a:latin typeface="Meiryo UI" panose="020B0604030504040204" pitchFamily="50" charset="-128"/>
                <a:ea typeface="Meiryo UI" panose="020B0604030504040204" pitchFamily="50" charset="-128"/>
              </a:rPr>
              <a:t>)</a:t>
            </a:r>
            <a:r>
              <a:rPr kumimoji="1" lang="ja-JP" altLang="en-US" sz="1600" b="1" dirty="0">
                <a:solidFill>
                  <a:schemeClr val="tx1"/>
                </a:solidFill>
                <a:latin typeface="Meiryo UI" panose="020B0604030504040204" pitchFamily="50" charset="-128"/>
                <a:ea typeface="Meiryo UI" panose="020B0604030504040204" pitchFamily="50" charset="-128"/>
              </a:rPr>
              <a:t>に占める軽症中等症の</a:t>
            </a:r>
            <a:endParaRPr kumimoji="1" lang="en-US" altLang="ja-JP" sz="1600" b="1" dirty="0">
              <a:solidFill>
                <a:schemeClr val="tx1"/>
              </a:solidFill>
              <a:latin typeface="Meiryo UI" panose="020B0604030504040204" pitchFamily="50" charset="-128"/>
              <a:ea typeface="Meiryo UI" panose="020B0604030504040204" pitchFamily="50" charset="-128"/>
            </a:endParaRPr>
          </a:p>
          <a:p>
            <a:r>
              <a:rPr kumimoji="1" lang="ja-JP" altLang="en-US" sz="1600" b="1" dirty="0">
                <a:solidFill>
                  <a:schemeClr val="tx1"/>
                </a:solidFill>
                <a:latin typeface="Meiryo UI" panose="020B0604030504040204" pitchFamily="50" charset="-128"/>
                <a:ea typeface="Meiryo UI" panose="020B0604030504040204" pitchFamily="50" charset="-128"/>
              </a:rPr>
              <a:t>　 確保病床数の割合が約</a:t>
            </a:r>
            <a:r>
              <a:rPr kumimoji="1" lang="en-US" altLang="ja-JP" sz="1600" b="1" dirty="0">
                <a:solidFill>
                  <a:schemeClr val="tx1"/>
                </a:solidFill>
                <a:latin typeface="Meiryo UI" panose="020B0604030504040204" pitchFamily="50" charset="-128"/>
                <a:ea typeface="Meiryo UI" panose="020B0604030504040204" pitchFamily="50" charset="-128"/>
              </a:rPr>
              <a:t>10</a:t>
            </a:r>
            <a:r>
              <a:rPr kumimoji="1" lang="ja-JP" altLang="en-US" sz="1600" b="1" dirty="0">
                <a:solidFill>
                  <a:schemeClr val="tx1"/>
                </a:solidFill>
                <a:latin typeface="Meiryo UI" panose="020B0604030504040204" pitchFamily="50" charset="-128"/>
                <a:ea typeface="Meiryo UI" panose="020B0604030504040204" pitchFamily="50" charset="-128"/>
              </a:rPr>
              <a:t>％以上の医療機関</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
        <p:nvSpPr>
          <p:cNvPr id="41" name="角丸四角形 40"/>
          <p:cNvSpPr/>
          <p:nvPr/>
        </p:nvSpPr>
        <p:spPr>
          <a:xfrm>
            <a:off x="856648" y="2792351"/>
            <a:ext cx="4320000" cy="792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54000" rtlCol="0" anchor="ctr"/>
          <a:lstStyle/>
          <a:p>
            <a:r>
              <a:rPr kumimoji="1" lang="ja-JP" altLang="en-US" sz="1600" b="1" dirty="0">
                <a:solidFill>
                  <a:schemeClr val="tx1"/>
                </a:solidFill>
                <a:latin typeface="Meiryo UI" panose="020B0604030504040204" pitchFamily="50" charset="-128"/>
                <a:ea typeface="Meiryo UI" panose="020B0604030504040204" pitchFamily="50" charset="-128"/>
              </a:rPr>
              <a:t>●上記割合が約</a:t>
            </a:r>
            <a:r>
              <a:rPr kumimoji="1" lang="en-US" altLang="ja-JP" sz="1600" b="1" dirty="0">
                <a:solidFill>
                  <a:schemeClr val="tx1"/>
                </a:solidFill>
                <a:latin typeface="Meiryo UI" panose="020B0604030504040204" pitchFamily="50" charset="-128"/>
                <a:ea typeface="Meiryo UI" panose="020B0604030504040204" pitchFamily="50" charset="-128"/>
              </a:rPr>
              <a:t>10</a:t>
            </a:r>
            <a:r>
              <a:rPr kumimoji="1" lang="ja-JP" altLang="en-US" sz="1600" b="1" dirty="0">
                <a:solidFill>
                  <a:schemeClr val="tx1"/>
                </a:solidFill>
                <a:latin typeface="Meiryo UI" panose="020B0604030504040204" pitchFamily="50" charset="-128"/>
                <a:ea typeface="Meiryo UI" panose="020B0604030504040204" pitchFamily="50" charset="-128"/>
              </a:rPr>
              <a:t>％未満だったが、増床していた</a:t>
            </a:r>
            <a:endParaRPr kumimoji="1" lang="en-US" altLang="ja-JP" sz="1600" b="1" dirty="0">
              <a:solidFill>
                <a:schemeClr val="tx1"/>
              </a:solidFill>
              <a:latin typeface="Meiryo UI" panose="020B0604030504040204" pitchFamily="50" charset="-128"/>
              <a:ea typeface="Meiryo UI" panose="020B0604030504040204" pitchFamily="50" charset="-128"/>
            </a:endParaRPr>
          </a:p>
          <a:p>
            <a:r>
              <a:rPr kumimoji="1" lang="ja-JP" altLang="en-US" sz="1600" b="1" dirty="0">
                <a:solidFill>
                  <a:schemeClr val="tx1"/>
                </a:solidFill>
                <a:latin typeface="Meiryo UI" panose="020B0604030504040204" pitchFamily="50" charset="-128"/>
                <a:ea typeface="Meiryo UI" panose="020B0604030504040204" pitchFamily="50" charset="-128"/>
              </a:rPr>
              <a:t>　 だき、約</a:t>
            </a:r>
            <a:r>
              <a:rPr kumimoji="1" lang="en-US" altLang="ja-JP" sz="1600" b="1" dirty="0">
                <a:solidFill>
                  <a:schemeClr val="tx1"/>
                </a:solidFill>
                <a:latin typeface="Meiryo UI" panose="020B0604030504040204" pitchFamily="50" charset="-128"/>
                <a:ea typeface="Meiryo UI" panose="020B0604030504040204" pitchFamily="50" charset="-128"/>
              </a:rPr>
              <a:t>10</a:t>
            </a:r>
            <a:r>
              <a:rPr kumimoji="1" lang="ja-JP" altLang="en-US" sz="1600" b="1" dirty="0">
                <a:solidFill>
                  <a:schemeClr val="tx1"/>
                </a:solidFill>
                <a:latin typeface="Meiryo UI" panose="020B0604030504040204" pitchFamily="50" charset="-128"/>
                <a:ea typeface="Meiryo UI" panose="020B0604030504040204" pitchFamily="50" charset="-128"/>
              </a:rPr>
              <a:t>％以上確保いただいている医療機関</a:t>
            </a:r>
          </a:p>
        </p:txBody>
      </p:sp>
      <p:sp>
        <p:nvSpPr>
          <p:cNvPr id="42" name="角丸四角形 41"/>
          <p:cNvSpPr/>
          <p:nvPr/>
        </p:nvSpPr>
        <p:spPr>
          <a:xfrm>
            <a:off x="856648" y="3719146"/>
            <a:ext cx="4320000" cy="396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54000" rtlCol="0" anchor="ctr"/>
          <a:lstStyle/>
          <a:p>
            <a:r>
              <a:rPr kumimoji="1" lang="ja-JP" altLang="en-US" sz="1600" b="1" dirty="0">
                <a:solidFill>
                  <a:schemeClr val="tx1"/>
                </a:solidFill>
                <a:latin typeface="Meiryo UI" panose="020B0604030504040204" pitchFamily="50" charset="-128"/>
                <a:ea typeface="Meiryo UI" panose="020B0604030504040204" pitchFamily="50" charset="-128"/>
              </a:rPr>
              <a:t>●上記の割合が約</a:t>
            </a:r>
            <a:r>
              <a:rPr kumimoji="1" lang="en-US" altLang="ja-JP" sz="1600" b="1" dirty="0">
                <a:solidFill>
                  <a:schemeClr val="tx1"/>
                </a:solidFill>
                <a:latin typeface="Meiryo UI" panose="020B0604030504040204" pitchFamily="50" charset="-128"/>
                <a:ea typeface="Meiryo UI" panose="020B0604030504040204" pitchFamily="50" charset="-128"/>
              </a:rPr>
              <a:t>10</a:t>
            </a:r>
            <a:r>
              <a:rPr kumimoji="1" lang="ja-JP" altLang="en-US" sz="1600" b="1" dirty="0">
                <a:solidFill>
                  <a:schemeClr val="tx1"/>
                </a:solidFill>
                <a:latin typeface="Meiryo UI" panose="020B0604030504040204" pitchFamily="50" charset="-128"/>
                <a:ea typeface="Meiryo UI" panose="020B0604030504040204" pitchFamily="50" charset="-128"/>
              </a:rPr>
              <a:t>％未満の病院</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cxnSp>
        <p:nvCxnSpPr>
          <p:cNvPr id="4" name="直線コネクタ 3"/>
          <p:cNvCxnSpPr/>
          <p:nvPr/>
        </p:nvCxnSpPr>
        <p:spPr>
          <a:xfrm>
            <a:off x="965832" y="2765055"/>
            <a:ext cx="10584000" cy="0"/>
          </a:xfrm>
          <a:prstGeom prst="line">
            <a:avLst/>
          </a:prstGeom>
          <a:ln w="38100" cap="rnd">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965832" y="3601463"/>
            <a:ext cx="10584000" cy="0"/>
          </a:xfrm>
          <a:prstGeom prst="line">
            <a:avLst/>
          </a:prstGeom>
          <a:ln w="38100" cap="rnd">
            <a:solidFill>
              <a:schemeClr val="bg1"/>
            </a:solidFill>
            <a:round/>
          </a:ln>
        </p:spPr>
        <p:style>
          <a:lnRef idx="1">
            <a:schemeClr val="accent1"/>
          </a:lnRef>
          <a:fillRef idx="0">
            <a:schemeClr val="accent1"/>
          </a:fillRef>
          <a:effectRef idx="0">
            <a:schemeClr val="accent1"/>
          </a:effectRef>
          <a:fontRef idx="minor">
            <a:schemeClr val="tx1"/>
          </a:fontRef>
        </p:style>
      </p:cxnSp>
      <p:sp>
        <p:nvSpPr>
          <p:cNvPr id="55" name="角丸四角形 54"/>
          <p:cNvSpPr/>
          <p:nvPr/>
        </p:nvSpPr>
        <p:spPr>
          <a:xfrm>
            <a:off x="562007" y="6055007"/>
            <a:ext cx="5201118" cy="473919"/>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54000" rtlCol="0" anchor="ctr"/>
          <a:lstStyle/>
          <a:p>
            <a:r>
              <a:rPr kumimoji="1" lang="ja-JP" altLang="en-US" b="1" dirty="0">
                <a:solidFill>
                  <a:schemeClr val="tx1"/>
                </a:solidFill>
                <a:latin typeface="Meiryo UI" panose="020B0604030504040204" pitchFamily="50" charset="-128"/>
                <a:ea typeface="Meiryo UI" panose="020B0604030504040204" pitchFamily="50" charset="-128"/>
              </a:rPr>
              <a:t>高齢者リハビリ・ケア（専門職配置）病床 フェーズ５</a:t>
            </a:r>
            <a:endParaRPr kumimoji="1" lang="en-US" altLang="ja-JP" b="1" dirty="0">
              <a:solidFill>
                <a:schemeClr val="tx1"/>
              </a:solidFill>
              <a:latin typeface="Meiryo UI" panose="020B0604030504040204" pitchFamily="50" charset="-128"/>
              <a:ea typeface="Meiryo UI" panose="020B0604030504040204" pitchFamily="50" charset="-128"/>
            </a:endParaRPr>
          </a:p>
        </p:txBody>
      </p:sp>
      <p:sp>
        <p:nvSpPr>
          <p:cNvPr id="56" name="角丸四角形 55"/>
          <p:cNvSpPr/>
          <p:nvPr/>
        </p:nvSpPr>
        <p:spPr>
          <a:xfrm>
            <a:off x="7779711" y="6115313"/>
            <a:ext cx="1224000" cy="396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54000" rtlCol="0" anchor="ctr"/>
          <a:lstStyle/>
          <a:p>
            <a:pPr algn="r"/>
            <a:r>
              <a:rPr kumimoji="1" lang="en-US" altLang="ja-JP" b="1" dirty="0">
                <a:solidFill>
                  <a:schemeClr val="tx1"/>
                </a:solidFill>
                <a:latin typeface="Meiryo UI" panose="020B0604030504040204" pitchFamily="50" charset="-128"/>
                <a:ea typeface="Meiryo UI" panose="020B0604030504040204" pitchFamily="50" charset="-128"/>
              </a:rPr>
              <a:t>【52</a:t>
            </a:r>
            <a:r>
              <a:rPr kumimoji="1" lang="ja-JP" altLang="en-US" b="1" dirty="0">
                <a:solidFill>
                  <a:schemeClr val="tx1"/>
                </a:solidFill>
                <a:latin typeface="Meiryo UI" panose="020B0604030504040204" pitchFamily="50" charset="-128"/>
                <a:ea typeface="Meiryo UI" panose="020B0604030504040204" pitchFamily="50" charset="-128"/>
              </a:rPr>
              <a:t>機関</a:t>
            </a:r>
            <a:r>
              <a:rPr kumimoji="1" lang="en-US" altLang="ja-JP" b="1" dirty="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9262782" y="6380194"/>
            <a:ext cx="2743200" cy="365125"/>
          </a:xfrm>
        </p:spPr>
        <p:txBody>
          <a:bodyPr/>
          <a:lstStyle/>
          <a:p>
            <a:fld id="{91F87D22-9281-4B35-98AC-6E858D73D336}" type="slidenum">
              <a:rPr kumimoji="1" lang="ja-JP" altLang="en-US" sz="2000" smtClean="0">
                <a:solidFill>
                  <a:schemeClr val="tx1"/>
                </a:solidFill>
              </a:rPr>
              <a:t>5</a:t>
            </a:fld>
            <a:endParaRPr kumimoji="1" lang="ja-JP" altLang="en-US" sz="2000">
              <a:solidFill>
                <a:schemeClr val="tx1"/>
              </a:solidFill>
            </a:endParaRPr>
          </a:p>
        </p:txBody>
      </p:sp>
    </p:spTree>
    <p:extLst>
      <p:ext uri="{BB962C8B-B14F-4D97-AF65-F5344CB8AC3E}">
        <p14:creationId xmlns:p14="http://schemas.microsoft.com/office/powerpoint/2010/main" val="2188909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99732" y="1310583"/>
            <a:ext cx="11884061" cy="131494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sz="1600" dirty="0">
                <a:solidFill>
                  <a:srgbClr val="0070C0"/>
                </a:solidFill>
                <a:latin typeface="UD デジタル 教科書体 NK-B" panose="02020700000000000000" pitchFamily="18" charset="-128"/>
                <a:ea typeface="UD デジタル 教科書体 NK-B" panose="02020700000000000000" pitchFamily="18" charset="-128"/>
              </a:rPr>
              <a:t> ・</a:t>
            </a:r>
            <a:r>
              <a:rPr lang="ja-JP" altLang="en-US" sz="1600" u="sng" dirty="0">
                <a:solidFill>
                  <a:srgbClr val="0070C0"/>
                </a:solidFill>
                <a:latin typeface="UD デジタル 教科書体 NK-B" panose="02020700000000000000" pitchFamily="18" charset="-128"/>
                <a:ea typeface="UD デジタル 教科書体 NK-B" panose="02020700000000000000" pitchFamily="18" charset="-128"/>
              </a:rPr>
              <a:t>中等症以上または原則</a:t>
            </a:r>
            <a:r>
              <a:rPr lang="en-US" altLang="ja-JP" sz="1600" u="sng" dirty="0">
                <a:solidFill>
                  <a:srgbClr val="0070C0"/>
                </a:solidFill>
                <a:latin typeface="UD デジタル 教科書体 NK-B" panose="02020700000000000000" pitchFamily="18" charset="-128"/>
                <a:ea typeface="UD デジタル 教科書体 NK-B" panose="02020700000000000000" pitchFamily="18" charset="-128"/>
              </a:rPr>
              <a:t>65</a:t>
            </a:r>
            <a:r>
              <a:rPr lang="ja-JP" altLang="en-US" sz="1600" u="sng" dirty="0">
                <a:solidFill>
                  <a:srgbClr val="0070C0"/>
                </a:solidFill>
                <a:latin typeface="UD デジタル 教科書体 NK-B" panose="02020700000000000000" pitchFamily="18" charset="-128"/>
                <a:ea typeface="UD デジタル 教科書体 NK-B" panose="02020700000000000000" pitchFamily="18" charset="-128"/>
              </a:rPr>
              <a:t>歳以上で発熱が続くなど中等症への移行が懸念される患者等。</a:t>
            </a:r>
            <a:r>
              <a:rPr lang="ja-JP" altLang="en-US" sz="1200" dirty="0">
                <a:solidFill>
                  <a:srgbClr val="0070C0"/>
                </a:solidFill>
                <a:latin typeface="UD デジタル 教科書体 NK-B" panose="02020700000000000000" pitchFamily="18" charset="-128"/>
                <a:ea typeface="UD デジタル 教科書体 NK-B" panose="02020700000000000000" pitchFamily="18" charset="-128"/>
              </a:rPr>
              <a:t>（外来等で初期治療や経過観察が可能な患者を除く）</a:t>
            </a:r>
            <a:endParaRPr lang="en-US" altLang="ja-JP" sz="1200" dirty="0">
              <a:solidFill>
                <a:srgbClr val="0070C0"/>
              </a:solidFill>
              <a:latin typeface="UD デジタル 教科書体 NK-B" panose="02020700000000000000" pitchFamily="18" charset="-128"/>
              <a:ea typeface="UD デジタル 教科書体 NK-B" panose="02020700000000000000" pitchFamily="18" charset="-128"/>
            </a:endParaRPr>
          </a:p>
          <a:p>
            <a:r>
              <a:rPr lang="ja-JP" altLang="en-US" sz="1600" dirty="0">
                <a:latin typeface="UD デジタル 教科書体 NK-B" panose="02020700000000000000" pitchFamily="18" charset="-128"/>
                <a:ea typeface="UD デジタル 教科書体 NK-B" panose="02020700000000000000" pitchFamily="18" charset="-128"/>
              </a:rPr>
              <a:t>   コロナ治療を終え、症状が安定した患者は宿泊療養への切り替えや高齢者施設等での療養を検討。</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4" name="テキスト ボックス 3">
            <a:extLst>
              <a:ext uri="{FF2B5EF4-FFF2-40B4-BE49-F238E27FC236}">
                <a16:creationId xmlns:a16="http://schemas.microsoft.com/office/drawing/2014/main" id="{D009AE17-5333-469D-82D5-51AFEAAC4783}"/>
              </a:ext>
            </a:extLst>
          </p:cNvPr>
          <p:cNvSpPr txBox="1"/>
          <p:nvPr/>
        </p:nvSpPr>
        <p:spPr>
          <a:xfrm>
            <a:off x="0" y="-15162"/>
            <a:ext cx="12192000" cy="400110"/>
          </a:xfrm>
          <a:prstGeom prst="rect">
            <a:avLst/>
          </a:prstGeom>
          <a:solidFill>
            <a:schemeClr val="accent1">
              <a:lumMod val="75000"/>
            </a:schemeClr>
          </a:solidFill>
        </p:spPr>
        <p:txBody>
          <a:bodyPr wrap="square" rtlCol="0">
            <a:spAutoFit/>
          </a:bodyPr>
          <a:lstStyle/>
          <a:p>
            <a:pPr algn="ctr"/>
            <a:r>
              <a:rPr lang="ja-JP" altLang="en-US" sz="2000" b="1" dirty="0">
                <a:solidFill>
                  <a:schemeClr val="bg1"/>
                </a:solidFill>
                <a:latin typeface="UD デジタル 教科書体 NK-B" panose="02020700000000000000" pitchFamily="18" charset="-128"/>
                <a:ea typeface="UD デジタル 教科書体 NK-B" panose="02020700000000000000" pitchFamily="18" charset="-128"/>
              </a:rPr>
              <a:t>第七波に向けた府における入院・療養の考え方</a:t>
            </a:r>
          </a:p>
        </p:txBody>
      </p:sp>
      <p:sp>
        <p:nvSpPr>
          <p:cNvPr id="16" name="テキスト ボックス 15">
            <a:extLst>
              <a:ext uri="{FF2B5EF4-FFF2-40B4-BE49-F238E27FC236}">
                <a16:creationId xmlns:a16="http://schemas.microsoft.com/office/drawing/2014/main" id="{A5B239F8-2E6F-4172-99ED-E01B400BC2B8}"/>
              </a:ext>
            </a:extLst>
          </p:cNvPr>
          <p:cNvSpPr txBox="1"/>
          <p:nvPr/>
        </p:nvSpPr>
        <p:spPr>
          <a:xfrm>
            <a:off x="103792" y="441536"/>
            <a:ext cx="5874217" cy="408623"/>
          </a:xfrm>
          <a:prstGeom prst="roundRect">
            <a:avLst/>
          </a:prstGeom>
          <a:solidFill>
            <a:schemeClr val="accent1">
              <a:lumMod val="75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defTabSz="685800"/>
            <a:r>
              <a:rPr kumimoji="1" lang="ja-JP" altLang="en-US" b="1" dirty="0">
                <a:solidFill>
                  <a:prstClr val="white"/>
                </a:solidFill>
                <a:latin typeface="UD デジタル 教科書体 NK-B" panose="02020700000000000000" pitchFamily="18" charset="-128"/>
                <a:ea typeface="UD デジタル 教科書体 NK-B" panose="02020700000000000000" pitchFamily="18" charset="-128"/>
              </a:rPr>
              <a:t>府における入院・療養の考え方</a:t>
            </a:r>
            <a:r>
              <a:rPr kumimoji="1" lang="ja-JP" altLang="en-US" sz="1200" b="1" dirty="0">
                <a:solidFill>
                  <a:prstClr val="white"/>
                </a:solidFill>
                <a:latin typeface="UD デジタル 教科書体 NK-B" panose="02020700000000000000" pitchFamily="18" charset="-128"/>
                <a:ea typeface="UD デジタル 教科書体 NK-B" panose="02020700000000000000" pitchFamily="18" charset="-128"/>
              </a:rPr>
              <a:t>（オミクロン株の特性を踏まえた対応）</a:t>
            </a:r>
            <a:endParaRPr kumimoji="1" lang="en-US" altLang="ja-JP" sz="1200" b="1" dirty="0">
              <a:solidFill>
                <a:prstClr val="white"/>
              </a:solidFill>
              <a:latin typeface="UD デジタル 教科書体 NK-B" panose="02020700000000000000" pitchFamily="18" charset="-128"/>
              <a:ea typeface="UD デジタル 教科書体 NK-B" panose="02020700000000000000" pitchFamily="18" charset="-128"/>
            </a:endParaRPr>
          </a:p>
        </p:txBody>
      </p:sp>
      <p:sp>
        <p:nvSpPr>
          <p:cNvPr id="18" name="正方形/長方形 17"/>
          <p:cNvSpPr/>
          <p:nvPr/>
        </p:nvSpPr>
        <p:spPr>
          <a:xfrm>
            <a:off x="103792" y="909097"/>
            <a:ext cx="11880000" cy="369332"/>
          </a:xfrm>
          <a:prstGeom prst="rect">
            <a:avLst/>
          </a:prstGeom>
          <a:solidFill>
            <a:schemeClr val="bg1">
              <a:lumMod val="95000"/>
            </a:schemeClr>
          </a:solidFill>
          <a:ln>
            <a:solidFill>
              <a:schemeClr val="accent6"/>
            </a:solidFill>
          </a:ln>
        </p:spPr>
        <p:txBody>
          <a:bodyPr wrap="square">
            <a:spAutoFit/>
          </a:bodyPr>
          <a:lstStyle/>
          <a:p>
            <a:r>
              <a:rPr lang="en-US" altLang="ja-JP" dirty="0">
                <a:latin typeface="UD デジタル 教科書体 NK-B" panose="02020700000000000000" pitchFamily="18" charset="-128"/>
                <a:ea typeface="UD デジタル 教科書体 NK-B" panose="02020700000000000000" pitchFamily="18" charset="-128"/>
              </a:rPr>
              <a:t>【</a:t>
            </a:r>
            <a:r>
              <a:rPr lang="ja-JP" altLang="en-US" dirty="0">
                <a:latin typeface="UD デジタル 教科書体 NK-B" panose="02020700000000000000" pitchFamily="18" charset="-128"/>
                <a:ea typeface="UD デジタル 教科書体 NK-B" panose="02020700000000000000" pitchFamily="18" charset="-128"/>
              </a:rPr>
              <a:t>入院</a:t>
            </a:r>
            <a:r>
              <a:rPr lang="en-US" altLang="ja-JP" dirty="0">
                <a:latin typeface="UD デジタル 教科書体 NK-B" panose="02020700000000000000" pitchFamily="18" charset="-128"/>
                <a:ea typeface="UD デジタル 教科書体 NK-B" panose="02020700000000000000" pitchFamily="18" charset="-128"/>
              </a:rPr>
              <a:t>】</a:t>
            </a:r>
            <a:r>
              <a:rPr lang="ja-JP" altLang="en-US" dirty="0">
                <a:latin typeface="UD デジタル 教科書体 NK-B" panose="02020700000000000000" pitchFamily="18" charset="-128"/>
                <a:ea typeface="UD デジタル 教科書体 NK-B" panose="02020700000000000000" pitchFamily="18" charset="-128"/>
              </a:rPr>
              <a:t>　　</a:t>
            </a:r>
            <a:r>
              <a:rPr lang="ja-JP" altLang="en-US" sz="1600" dirty="0">
                <a:latin typeface="UD デジタル 教科書体 NK-B" panose="02020700000000000000" pitchFamily="18" charset="-128"/>
                <a:ea typeface="UD デジタル 教科書体 NK-B" panose="02020700000000000000" pitchFamily="18" charset="-128"/>
              </a:rPr>
              <a:t>　　　　　　</a:t>
            </a:r>
            <a:endParaRPr lang="en-US" altLang="ja-JP" sz="1400" dirty="0">
              <a:latin typeface="UD デジタル 教科書体 NK-B" panose="02020700000000000000" pitchFamily="18" charset="-128"/>
              <a:ea typeface="UD デジタル 教科書体 NK-B" panose="02020700000000000000" pitchFamily="18" charset="-128"/>
            </a:endParaRPr>
          </a:p>
        </p:txBody>
      </p:sp>
      <p:sp>
        <p:nvSpPr>
          <p:cNvPr id="25" name="正方形/長方形 24"/>
          <p:cNvSpPr/>
          <p:nvPr/>
        </p:nvSpPr>
        <p:spPr>
          <a:xfrm>
            <a:off x="284813" y="1848127"/>
            <a:ext cx="11698979" cy="688722"/>
          </a:xfrm>
          <a:prstGeom prst="rect">
            <a:avLst/>
          </a:prstGeom>
          <a:ln>
            <a:prstDash val="sysDot"/>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300" dirty="0">
                <a:latin typeface="UD デジタル 教科書体 NK-B" panose="02020700000000000000" pitchFamily="18" charset="-128"/>
                <a:ea typeface="UD デジタル 教科書体 NK-B" panose="02020700000000000000" pitchFamily="18" charset="-128"/>
              </a:rPr>
              <a:t>【</a:t>
            </a:r>
            <a:r>
              <a:rPr lang="ja-JP" altLang="en-US" sz="1300" dirty="0">
                <a:latin typeface="UD デジタル 教科書体 NK-B" panose="02020700000000000000" pitchFamily="18" charset="-128"/>
                <a:ea typeface="UD デジタル 教科書体 NK-B" panose="02020700000000000000" pitchFamily="18" charset="-128"/>
              </a:rPr>
              <a:t>入院対象</a:t>
            </a:r>
            <a:r>
              <a:rPr lang="en-US" altLang="ja-JP" sz="1300" dirty="0">
                <a:latin typeface="UD デジタル 教科書体 NK-B" panose="02020700000000000000" pitchFamily="18" charset="-128"/>
                <a:ea typeface="UD デジタル 教科書体 NK-B" panose="02020700000000000000" pitchFamily="18" charset="-128"/>
              </a:rPr>
              <a:t>】</a:t>
            </a:r>
            <a:r>
              <a:rPr lang="ja-JP" altLang="en-US" sz="1300" dirty="0">
                <a:latin typeface="UD デジタル 教科書体 NK-B" panose="02020700000000000000" pitchFamily="18" charset="-128"/>
                <a:ea typeface="UD デジタル 教科書体 NK-B" panose="02020700000000000000" pitchFamily="18" charset="-128"/>
              </a:rPr>
              <a:t>（下記に該当しない患者でも、保健所や入院フォローアップセンターが、患者を診察した医師の意見を踏まえ判断した患者は入院の対象）</a:t>
            </a:r>
            <a:endParaRPr lang="en-US" altLang="ja-JP" sz="1300" dirty="0">
              <a:latin typeface="UD デジタル 教科書体 NK-B" panose="02020700000000000000" pitchFamily="18" charset="-128"/>
              <a:ea typeface="UD デジタル 教科書体 NK-B" panose="02020700000000000000" pitchFamily="18" charset="-128"/>
            </a:endParaRPr>
          </a:p>
          <a:p>
            <a:r>
              <a:rPr lang="ja-JP" altLang="en-US" sz="1300" dirty="0">
                <a:latin typeface="UD デジタル 教科書体 NK-B" panose="02020700000000000000" pitchFamily="18" charset="-128"/>
                <a:ea typeface="UD デジタル 教科書体 NK-B" panose="02020700000000000000" pitchFamily="18" charset="-128"/>
              </a:rPr>
              <a:t>原則</a:t>
            </a:r>
            <a:r>
              <a:rPr lang="en-US" altLang="ja-JP" sz="1300" dirty="0">
                <a:latin typeface="UD デジタル 教科書体 NK-B" panose="02020700000000000000" pitchFamily="18" charset="-128"/>
                <a:ea typeface="UD デジタル 教科書体 NK-B" panose="02020700000000000000" pitchFamily="18" charset="-128"/>
              </a:rPr>
              <a:t>65</a:t>
            </a:r>
            <a:r>
              <a:rPr lang="ja-JP" altLang="en-US" sz="1300" dirty="0">
                <a:latin typeface="UD デジタル 教科書体 NK-B" panose="02020700000000000000" pitchFamily="18" charset="-128"/>
                <a:ea typeface="UD デジタル 教科書体 NK-B" panose="02020700000000000000" pitchFamily="18" charset="-128"/>
              </a:rPr>
              <a:t>歳以上で発熱が続くなど</a:t>
            </a:r>
            <a:r>
              <a:rPr lang="ja-JP" altLang="en-US" sz="1300" u="sng" dirty="0">
                <a:latin typeface="UD デジタル 教科書体 NK-B" panose="02020700000000000000" pitchFamily="18" charset="-128"/>
                <a:ea typeface="UD デジタル 教科書体 NK-B" panose="02020700000000000000" pitchFamily="18" charset="-128"/>
              </a:rPr>
              <a:t>中等症への移行が懸念される</a:t>
            </a:r>
            <a:r>
              <a:rPr lang="ja-JP" altLang="en-US" sz="1300" dirty="0">
                <a:latin typeface="UD デジタル 教科書体 NK-B" panose="02020700000000000000" pitchFamily="18" charset="-128"/>
                <a:ea typeface="UD デジタル 教科書体 NK-B" panose="02020700000000000000" pitchFamily="18" charset="-128"/>
              </a:rPr>
              <a:t>患者、</a:t>
            </a:r>
            <a:r>
              <a:rPr lang="en-US" altLang="ja-JP" sz="1300" u="sng" dirty="0">
                <a:latin typeface="UD デジタル 教科書体 NK-B" panose="02020700000000000000" pitchFamily="18" charset="-128"/>
                <a:ea typeface="UD デジタル 教科書体 NK-B" panose="02020700000000000000" pitchFamily="18" charset="-128"/>
              </a:rPr>
              <a:t>SpO2</a:t>
            </a:r>
            <a:r>
              <a:rPr lang="ja-JP" altLang="en-US" sz="1300" u="sng" dirty="0">
                <a:latin typeface="UD デジタル 教科書体 NK-B" panose="02020700000000000000" pitchFamily="18" charset="-128"/>
                <a:ea typeface="UD デジタル 教科書体 NK-B" panose="02020700000000000000" pitchFamily="18" charset="-128"/>
              </a:rPr>
              <a:t>が</a:t>
            </a:r>
            <a:r>
              <a:rPr lang="en-US" altLang="ja-JP" sz="1300" u="sng" dirty="0">
                <a:latin typeface="UD デジタル 教科書体 NK-B" panose="02020700000000000000" pitchFamily="18" charset="-128"/>
                <a:ea typeface="UD デジタル 教科書体 NK-B" panose="02020700000000000000" pitchFamily="18" charset="-128"/>
              </a:rPr>
              <a:t>96</a:t>
            </a:r>
            <a:r>
              <a:rPr lang="ja-JP" altLang="en-US" sz="1300" u="sng" dirty="0">
                <a:latin typeface="UD デジタル 教科書体 NK-B" panose="02020700000000000000" pitchFamily="18" charset="-128"/>
                <a:ea typeface="UD デジタル 教科書体 NK-B" panose="02020700000000000000" pitchFamily="18" charset="-128"/>
              </a:rPr>
              <a:t>％未満または息切れや肺炎所見</a:t>
            </a:r>
            <a:r>
              <a:rPr lang="ja-JP" altLang="en-US" sz="1300" dirty="0">
                <a:latin typeface="UD デジタル 教科書体 NK-B" panose="02020700000000000000" pitchFamily="18" charset="-128"/>
                <a:ea typeface="UD デジタル 教科書体 NK-B" panose="02020700000000000000" pitchFamily="18" charset="-128"/>
              </a:rPr>
              <a:t>のある患者、</a:t>
            </a:r>
            <a:r>
              <a:rPr lang="ja-JP" altLang="en-US" sz="1300" u="sng" dirty="0">
                <a:latin typeface="UD デジタル 教科書体 NK-B" panose="02020700000000000000" pitchFamily="18" charset="-128"/>
                <a:ea typeface="UD デジタル 教科書体 NK-B" panose="02020700000000000000" pitchFamily="18" charset="-128"/>
              </a:rPr>
              <a:t>重症化リスクのある患者（</a:t>
            </a:r>
            <a:r>
              <a:rPr lang="en-US" altLang="ja-JP" sz="1300" u="sng" dirty="0">
                <a:latin typeface="UD デジタル 教科書体 NK-B" panose="02020700000000000000" pitchFamily="18" charset="-128"/>
                <a:ea typeface="UD デジタル 教科書体 NK-B" panose="02020700000000000000" pitchFamily="18" charset="-128"/>
              </a:rPr>
              <a:t>BMI</a:t>
            </a:r>
            <a:r>
              <a:rPr lang="ja-JP" altLang="en-US" sz="1300" u="sng" dirty="0">
                <a:latin typeface="UD デジタル 教科書体 NK-B" panose="02020700000000000000" pitchFamily="18" charset="-128"/>
                <a:ea typeface="UD デジタル 教科書体 NK-B" panose="02020700000000000000" pitchFamily="18" charset="-128"/>
              </a:rPr>
              <a:t>３０以上や基礎疾患等）で発熱が続くなど中等症への移行が懸念される</a:t>
            </a:r>
            <a:r>
              <a:rPr lang="ja-JP" altLang="en-US" sz="1300" dirty="0">
                <a:latin typeface="UD デジタル 教科書体 NK-B" panose="02020700000000000000" pitchFamily="18" charset="-128"/>
                <a:ea typeface="UD デジタル 教科書体 NK-B" panose="02020700000000000000" pitchFamily="18" charset="-128"/>
              </a:rPr>
              <a:t>患者、その他</a:t>
            </a:r>
            <a:r>
              <a:rPr lang="ja-JP" altLang="en-US" sz="1300" u="sng" dirty="0">
                <a:latin typeface="UD デジタル 教科書体 NK-B" panose="02020700000000000000" pitchFamily="18" charset="-128"/>
                <a:ea typeface="UD デジタル 教科書体 NK-B" panose="02020700000000000000" pitchFamily="18" charset="-128"/>
              </a:rPr>
              <a:t>中等度以上の基礎疾患等または合併症によって入院を必要</a:t>
            </a:r>
            <a:r>
              <a:rPr lang="ja-JP" altLang="en-US" sz="1300" dirty="0">
                <a:latin typeface="UD デジタル 教科書体 NK-B" panose="02020700000000000000" pitchFamily="18" charset="-128"/>
                <a:ea typeface="UD デジタル 教科書体 NK-B" panose="02020700000000000000" pitchFamily="18" charset="-128"/>
              </a:rPr>
              <a:t>とする患者</a:t>
            </a:r>
            <a:endParaRPr lang="en-US" altLang="ja-JP" sz="1300" dirty="0">
              <a:latin typeface="UD デジタル 教科書体 NK-B" panose="02020700000000000000" pitchFamily="18" charset="-128"/>
              <a:ea typeface="UD デジタル 教科書体 NK-B" panose="02020700000000000000" pitchFamily="18" charset="-128"/>
            </a:endParaRPr>
          </a:p>
        </p:txBody>
      </p:sp>
      <p:sp>
        <p:nvSpPr>
          <p:cNvPr id="33" name="正方形/長方形 32"/>
          <p:cNvSpPr/>
          <p:nvPr/>
        </p:nvSpPr>
        <p:spPr>
          <a:xfrm>
            <a:off x="107626" y="5067662"/>
            <a:ext cx="11948386" cy="172282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sz="1600" dirty="0">
                <a:solidFill>
                  <a:srgbClr val="0070C0"/>
                </a:solidFill>
                <a:latin typeface="UD デジタル 教科書体 NK-B" panose="02020700000000000000" pitchFamily="18" charset="-128"/>
                <a:ea typeface="UD デジタル 教科書体 NK-B" panose="02020700000000000000" pitchFamily="18" charset="-128"/>
              </a:rPr>
              <a:t>　・</a:t>
            </a:r>
            <a:r>
              <a:rPr lang="ja-JP" altLang="en-US" sz="1600" u="sng" dirty="0">
                <a:solidFill>
                  <a:srgbClr val="0070C0"/>
                </a:solidFill>
                <a:latin typeface="UD デジタル 教科書体 NK-B" panose="02020700000000000000" pitchFamily="18" charset="-128"/>
                <a:ea typeface="UD デジタル 教科書体 NK-B" panose="02020700000000000000" pitchFamily="18" charset="-128"/>
              </a:rPr>
              <a:t>施設内で陽性者が発生した場合、早期の重症化予防治療と、軽症の場合は可能な限り施設内での療養を基本</a:t>
            </a:r>
            <a:r>
              <a:rPr lang="ja-JP" altLang="en-US" sz="1600" dirty="0">
                <a:solidFill>
                  <a:srgbClr val="0070C0"/>
                </a:solidFill>
                <a:latin typeface="UD デジタル 教科書体 NK-B" panose="02020700000000000000" pitchFamily="18" charset="-128"/>
                <a:ea typeface="UD デジタル 教科書体 NK-B" panose="02020700000000000000" pitchFamily="18" charset="-128"/>
              </a:rPr>
              <a:t>とする。</a:t>
            </a:r>
            <a:endParaRPr lang="en-US" altLang="ja-JP" sz="1600" dirty="0">
              <a:solidFill>
                <a:srgbClr val="0070C0"/>
              </a:solidFill>
              <a:latin typeface="UD デジタル 教科書体 NK-B" panose="02020700000000000000" pitchFamily="18" charset="-128"/>
              <a:ea typeface="UD デジタル 教科書体 NK-B" panose="02020700000000000000" pitchFamily="18" charset="-128"/>
            </a:endParaRPr>
          </a:p>
          <a:p>
            <a:r>
              <a:rPr lang="ja-JP" altLang="en-US" sz="1600" dirty="0">
                <a:solidFill>
                  <a:srgbClr val="0070C0"/>
                </a:solidFill>
                <a:latin typeface="UD デジタル 教科書体 NK-B" panose="02020700000000000000" pitchFamily="18" charset="-128"/>
                <a:ea typeface="UD デジタル 教科書体 NK-B" panose="02020700000000000000" pitchFamily="18" charset="-128"/>
              </a:rPr>
              <a:t>　　</a:t>
            </a:r>
            <a:r>
              <a:rPr lang="ja-JP" altLang="en-US" sz="1600" dirty="0">
                <a:latin typeface="UD デジタル 教科書体 NK-B" panose="02020700000000000000" pitchFamily="18" charset="-128"/>
                <a:ea typeface="UD デジタル 教科書体 NK-B" panose="02020700000000000000" pitchFamily="18" charset="-128"/>
              </a:rPr>
              <a:t>症状や施設の状況</a:t>
            </a:r>
            <a:r>
              <a:rPr lang="en-US" altLang="ja-JP" sz="1200" dirty="0">
                <a:latin typeface="UD デジタル 教科書体 NK-B" panose="02020700000000000000" pitchFamily="18" charset="-128"/>
                <a:ea typeface="UD デジタル 教科書体 NK-B" panose="02020700000000000000" pitchFamily="18" charset="-128"/>
              </a:rPr>
              <a:t>※</a:t>
            </a:r>
            <a:r>
              <a:rPr lang="ja-JP" altLang="en-US" sz="1600" dirty="0">
                <a:latin typeface="UD デジタル 教科書体 NK-B" panose="02020700000000000000" pitchFamily="18" charset="-128"/>
                <a:ea typeface="UD デジタル 教科書体 NK-B" panose="02020700000000000000" pitchFamily="18" charset="-128"/>
              </a:rPr>
              <a:t>を勘案して医療需要の高い方から優先的に入院調整（入院の対象は上記考え方と同じ・対象に該当しても、病床の　</a:t>
            </a:r>
            <a:endParaRPr lang="en-US" altLang="ja-JP" sz="1600" dirty="0">
              <a:latin typeface="UD デジタル 教科書体 NK-B" panose="02020700000000000000" pitchFamily="18" charset="-128"/>
              <a:ea typeface="UD デジタル 教科書体 NK-B" panose="02020700000000000000" pitchFamily="18" charset="-128"/>
            </a:endParaRPr>
          </a:p>
          <a:p>
            <a:r>
              <a:rPr lang="ja-JP" altLang="en-US" sz="1600" dirty="0">
                <a:latin typeface="UD デジタル 教科書体 NK-B" panose="02020700000000000000" pitchFamily="18" charset="-128"/>
                <a:ea typeface="UD デジタル 教科書体 NK-B" panose="02020700000000000000" pitchFamily="18" charset="-128"/>
              </a:rPr>
              <a:t>　　ひっ迫状況などによりやむを得ず施設内療養を行う場合あり）</a:t>
            </a:r>
            <a:r>
              <a:rPr lang="en-US" altLang="ja-JP" sz="1100" dirty="0">
                <a:latin typeface="UD デジタル 教科書体 NK-B" panose="02020700000000000000" pitchFamily="18" charset="-128"/>
                <a:ea typeface="UD デジタル 教科書体 NK-B" panose="02020700000000000000" pitchFamily="18" charset="-128"/>
              </a:rPr>
              <a:t>※</a:t>
            </a:r>
            <a:r>
              <a:rPr lang="ja-JP" altLang="en-US" sz="1100" dirty="0">
                <a:latin typeface="UD デジタル 教科書体 NK-B" panose="02020700000000000000" pitchFamily="18" charset="-128"/>
                <a:ea typeface="UD デジタル 教科書体 NK-B" panose="02020700000000000000" pitchFamily="18" charset="-128"/>
              </a:rPr>
              <a:t>施設の状況：施設形態、常勤医師等の配置状況、法人内での支援の有無など</a:t>
            </a:r>
            <a:endParaRPr lang="en-US" altLang="ja-JP" sz="1100" dirty="0">
              <a:latin typeface="UD デジタル 教科書体 NK-B" panose="02020700000000000000" pitchFamily="18" charset="-128"/>
              <a:ea typeface="UD デジタル 教科書体 NK-B" panose="02020700000000000000" pitchFamily="18" charset="-128"/>
            </a:endParaRPr>
          </a:p>
        </p:txBody>
      </p:sp>
      <p:sp>
        <p:nvSpPr>
          <p:cNvPr id="37" name="正方形/長方形 36"/>
          <p:cNvSpPr/>
          <p:nvPr/>
        </p:nvSpPr>
        <p:spPr>
          <a:xfrm>
            <a:off x="99732" y="3098782"/>
            <a:ext cx="11880000" cy="149670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sz="1600" dirty="0">
                <a:solidFill>
                  <a:srgbClr val="0070C0"/>
                </a:solidFill>
                <a:latin typeface="UD デジタル 教科書体 NK-B" panose="02020700000000000000" pitchFamily="18" charset="-128"/>
                <a:ea typeface="UD デジタル 教科書体 NK-B" panose="02020700000000000000" pitchFamily="18" charset="-128"/>
              </a:rPr>
              <a:t> ・</a:t>
            </a:r>
            <a:r>
              <a:rPr lang="ja-JP" altLang="en-US" sz="1600" u="sng" dirty="0">
                <a:solidFill>
                  <a:srgbClr val="0070C0"/>
                </a:solidFill>
                <a:latin typeface="UD デジタル 教科書体 NK-B" panose="02020700000000000000" pitchFamily="18" charset="-128"/>
                <a:ea typeface="UD デジタル 教科書体 NK-B" panose="02020700000000000000" pitchFamily="18" charset="-128"/>
              </a:rPr>
              <a:t>入院を要しない患者は原則宿泊療養の対象</a:t>
            </a:r>
            <a:r>
              <a:rPr lang="ja-JP" altLang="en-US" sz="1600" dirty="0">
                <a:solidFill>
                  <a:srgbClr val="0070C0"/>
                </a:solidFill>
                <a:latin typeface="UD デジタル 教科書体 NK-B" panose="02020700000000000000" pitchFamily="18" charset="-128"/>
                <a:ea typeface="UD デジタル 教科書体 NK-B" panose="02020700000000000000" pitchFamily="18" charset="-128"/>
              </a:rPr>
              <a:t>。</a:t>
            </a:r>
            <a:r>
              <a:rPr lang="ja-JP" altLang="en-US" sz="1600" u="sng" dirty="0">
                <a:solidFill>
                  <a:srgbClr val="0070C0"/>
                </a:solidFill>
                <a:latin typeface="UD デジタル 教科書体 NK-B" panose="02020700000000000000" pitchFamily="18" charset="-128"/>
                <a:ea typeface="UD デジタル 教科書体 NK-B" panose="02020700000000000000" pitchFamily="18" charset="-128"/>
              </a:rPr>
              <a:t>患者の介護度等に応じ、診療型宿泊療養施設、臨時の医療施設で</a:t>
            </a:r>
            <a:r>
              <a:rPr lang="ja-JP" altLang="en-US" sz="1600" dirty="0">
                <a:solidFill>
                  <a:srgbClr val="0070C0"/>
                </a:solidFill>
                <a:latin typeface="UD デジタル 教科書体 NK-B" panose="02020700000000000000" pitchFamily="18" charset="-128"/>
                <a:ea typeface="UD デジタル 教科書体 NK-B" panose="02020700000000000000" pitchFamily="18" charset="-128"/>
              </a:rPr>
              <a:t>優先的に</a:t>
            </a:r>
            <a:r>
              <a:rPr lang="ja-JP" altLang="en-US" sz="1600" u="sng" dirty="0">
                <a:solidFill>
                  <a:srgbClr val="0070C0"/>
                </a:solidFill>
                <a:latin typeface="UD デジタル 教科書体 NK-B" panose="02020700000000000000" pitchFamily="18" charset="-128"/>
                <a:ea typeface="UD デジタル 教科書体 NK-B" panose="02020700000000000000" pitchFamily="18" charset="-128"/>
              </a:rPr>
              <a:t>受入れ</a:t>
            </a:r>
            <a:r>
              <a:rPr lang="ja-JP" altLang="en-US" sz="1600" dirty="0">
                <a:solidFill>
                  <a:srgbClr val="0070C0"/>
                </a:solidFill>
                <a:latin typeface="UD デジタル 教科書体 NK-B" panose="02020700000000000000" pitchFamily="18" charset="-128"/>
                <a:ea typeface="UD デジタル 教科書体 NK-B" panose="02020700000000000000" pitchFamily="18" charset="-128"/>
              </a:rPr>
              <a:t>。</a:t>
            </a:r>
            <a:endParaRPr lang="en-US" altLang="ja-JP" sz="1600" dirty="0">
              <a:solidFill>
                <a:srgbClr val="0070C0"/>
              </a:solidFill>
              <a:latin typeface="UD デジタル 教科書体 NK-B" panose="02020700000000000000" pitchFamily="18" charset="-128"/>
              <a:ea typeface="UD デジタル 教科書体 NK-B" panose="02020700000000000000" pitchFamily="18" charset="-128"/>
            </a:endParaRPr>
          </a:p>
        </p:txBody>
      </p:sp>
      <p:sp>
        <p:nvSpPr>
          <p:cNvPr id="38" name="正方形/長方形 37"/>
          <p:cNvSpPr/>
          <p:nvPr/>
        </p:nvSpPr>
        <p:spPr>
          <a:xfrm>
            <a:off x="292285" y="3405207"/>
            <a:ext cx="11691507" cy="1094383"/>
          </a:xfrm>
          <a:prstGeom prst="rect">
            <a:avLst/>
          </a:prstGeom>
          <a:ln>
            <a:prstDash val="sysDot"/>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300" dirty="0">
                <a:latin typeface="UD デジタル 教科書体 NK-B" panose="02020700000000000000" pitchFamily="18" charset="-128"/>
                <a:ea typeface="UD デジタル 教科書体 NK-B" panose="02020700000000000000" pitchFamily="18" charset="-128"/>
              </a:rPr>
              <a:t>【</a:t>
            </a:r>
            <a:r>
              <a:rPr lang="ja-JP" altLang="en-US" sz="1300" dirty="0">
                <a:latin typeface="UD デジタル 教科書体 NK-B" panose="02020700000000000000" pitchFamily="18" charset="-128"/>
                <a:ea typeface="UD デジタル 教科書体 NK-B" panose="02020700000000000000" pitchFamily="18" charset="-128"/>
              </a:rPr>
              <a:t>宿泊療養優先対象</a:t>
            </a:r>
            <a:r>
              <a:rPr lang="en-US" altLang="ja-JP" sz="1300" dirty="0">
                <a:latin typeface="UD デジタル 教科書体 NK-B" panose="02020700000000000000" pitchFamily="18" charset="-128"/>
                <a:ea typeface="UD デジタル 教科書体 NK-B" panose="02020700000000000000" pitchFamily="18" charset="-128"/>
              </a:rPr>
              <a:t>】</a:t>
            </a:r>
          </a:p>
          <a:p>
            <a:r>
              <a:rPr lang="ja-JP" altLang="en-US" sz="1300" dirty="0">
                <a:latin typeface="UD デジタル 教科書体 NK-B" panose="02020700000000000000" pitchFamily="18" charset="-128"/>
                <a:ea typeface="UD デジタル 教科書体 NK-B" panose="02020700000000000000" pitchFamily="18" charset="-128"/>
              </a:rPr>
              <a:t> ・</a:t>
            </a:r>
            <a:r>
              <a:rPr lang="ja-JP" altLang="en-US" sz="1300" u="sng" dirty="0">
                <a:latin typeface="UD デジタル 教科書体 NK-B" panose="02020700000000000000" pitchFamily="18" charset="-128"/>
                <a:ea typeface="UD デジタル 教科書体 NK-B" panose="02020700000000000000" pitchFamily="18" charset="-128"/>
              </a:rPr>
              <a:t>重症化リスクのある患者（</a:t>
            </a:r>
            <a:r>
              <a:rPr lang="en-US" altLang="ja-JP" sz="1300" u="sng" dirty="0">
                <a:latin typeface="UD デジタル 教科書体 NK-B" panose="02020700000000000000" pitchFamily="18" charset="-128"/>
                <a:ea typeface="UD デジタル 教科書体 NK-B" panose="02020700000000000000" pitchFamily="18" charset="-128"/>
              </a:rPr>
              <a:t>BMI25</a:t>
            </a:r>
            <a:r>
              <a:rPr lang="ja-JP" altLang="en-US" sz="1300" u="sng" dirty="0">
                <a:latin typeface="UD デジタル 教科書体 NK-B" panose="02020700000000000000" pitchFamily="18" charset="-128"/>
                <a:ea typeface="UD デジタル 教科書体 NK-B" panose="02020700000000000000" pitchFamily="18" charset="-128"/>
              </a:rPr>
              <a:t>以上や基礎疾患等</a:t>
            </a:r>
            <a:r>
              <a:rPr lang="ja-JP" altLang="en-US" sz="1300" dirty="0">
                <a:latin typeface="UD デジタル 教科書体 NK-B" panose="02020700000000000000" pitchFamily="18" charset="-128"/>
                <a:ea typeface="UD デジタル 教科書体 NK-B" panose="02020700000000000000" pitchFamily="18" charset="-128"/>
              </a:rPr>
              <a:t>）、</a:t>
            </a:r>
            <a:r>
              <a:rPr lang="ja-JP" altLang="en-US" sz="1300" u="sng" dirty="0">
                <a:latin typeface="UD デジタル 教科書体 NK-B" panose="02020700000000000000" pitchFamily="18" charset="-128"/>
                <a:ea typeface="UD デジタル 教科書体 NK-B" panose="02020700000000000000" pitchFamily="18" charset="-128"/>
              </a:rPr>
              <a:t>自宅において適切な感染管理対策が取れない患者（同居家族に高齢者、免疫不全等の要配慮者、</a:t>
            </a:r>
            <a:endParaRPr lang="en-US" altLang="ja-JP" sz="1300" u="sng" dirty="0">
              <a:latin typeface="UD デジタル 教科書体 NK-B" panose="02020700000000000000" pitchFamily="18" charset="-128"/>
              <a:ea typeface="UD デジタル 教科書体 NK-B" panose="02020700000000000000" pitchFamily="18" charset="-128"/>
            </a:endParaRPr>
          </a:p>
          <a:p>
            <a:r>
              <a:rPr lang="ja-JP" altLang="en-US" sz="1300" u="sng" dirty="0">
                <a:latin typeface="UD デジタル 教科書体 NK-B" panose="02020700000000000000" pitchFamily="18" charset="-128"/>
                <a:ea typeface="UD デジタル 教科書体 NK-B" panose="02020700000000000000" pitchFamily="18" charset="-128"/>
              </a:rPr>
              <a:t>　 医療・介護従事者がいる場合</a:t>
            </a:r>
            <a:r>
              <a:rPr lang="ja-JP" altLang="en-US" sz="1300" dirty="0">
                <a:latin typeface="UD デジタル 教科書体 NK-B" panose="02020700000000000000" pitchFamily="18" charset="-128"/>
                <a:ea typeface="UD デジタル 教科書体 NK-B" panose="02020700000000000000" pitchFamily="18" charset="-128"/>
              </a:rPr>
              <a:t>）、</a:t>
            </a:r>
            <a:r>
              <a:rPr lang="ja-JP" altLang="en-US" sz="1300" u="sng" dirty="0">
                <a:latin typeface="UD デジタル 教科書体 NK-B" panose="02020700000000000000" pitchFamily="18" charset="-128"/>
                <a:ea typeface="UD デジタル 教科書体 NK-B" panose="02020700000000000000" pitchFamily="18" charset="-128"/>
              </a:rPr>
              <a:t>ＡＤＬが自立しており、集団生活のルールが遵守できる</a:t>
            </a:r>
            <a:r>
              <a:rPr lang="ja-JP" altLang="en-US" sz="1300" dirty="0">
                <a:latin typeface="UD デジタル 教科書体 NK-B" panose="02020700000000000000" pitchFamily="18" charset="-128"/>
                <a:ea typeface="UD デジタル 教科書体 NK-B" panose="02020700000000000000" pitchFamily="18" charset="-128"/>
              </a:rPr>
              <a:t>患者</a:t>
            </a:r>
            <a:endParaRPr lang="en-US" altLang="ja-JP" sz="1300" dirty="0">
              <a:latin typeface="UD デジタル 教科書体 NK-B" panose="02020700000000000000" pitchFamily="18" charset="-128"/>
              <a:ea typeface="UD デジタル 教科書体 NK-B" panose="02020700000000000000" pitchFamily="18" charset="-128"/>
            </a:endParaRPr>
          </a:p>
          <a:p>
            <a:r>
              <a:rPr lang="en-US" altLang="ja-JP" sz="1300" dirty="0">
                <a:latin typeface="UD デジタル 教科書体 NK-B" panose="02020700000000000000" pitchFamily="18" charset="-128"/>
                <a:ea typeface="UD デジタル 教科書体 NK-B" panose="02020700000000000000" pitchFamily="18" charset="-128"/>
              </a:rPr>
              <a:t>【</a:t>
            </a:r>
            <a:r>
              <a:rPr lang="ja-JP" altLang="en-US" sz="1300" dirty="0">
                <a:latin typeface="UD デジタル 教科書体 NK-B" panose="02020700000000000000" pitchFamily="18" charset="-128"/>
                <a:ea typeface="UD デジタル 教科書体 NK-B" panose="02020700000000000000" pitchFamily="18" charset="-128"/>
              </a:rPr>
              <a:t>診療型宿泊</a:t>
            </a:r>
            <a:r>
              <a:rPr lang="ja-JP" altLang="en-US" sz="1300" dirty="0">
                <a:solidFill>
                  <a:schemeClr val="tx1"/>
                </a:solidFill>
                <a:latin typeface="UD デジタル 教科書体 NK-B" panose="02020700000000000000" pitchFamily="18" charset="-128"/>
                <a:ea typeface="UD デジタル 教科書体 NK-B" panose="02020700000000000000" pitchFamily="18" charset="-128"/>
              </a:rPr>
              <a:t>療養</a:t>
            </a:r>
            <a:r>
              <a:rPr lang="ja-JP" altLang="en-US" sz="1300" dirty="0">
                <a:latin typeface="UD デジタル 教科書体 NK-B" panose="02020700000000000000" pitchFamily="18" charset="-128"/>
                <a:ea typeface="UD デジタル 教科書体 NK-B" panose="02020700000000000000" pitchFamily="18" charset="-128"/>
              </a:rPr>
              <a:t>施設優先対象</a:t>
            </a:r>
            <a:r>
              <a:rPr lang="en-US" altLang="ja-JP" sz="1300" dirty="0">
                <a:latin typeface="UD デジタル 教科書体 NK-B" panose="02020700000000000000" pitchFamily="18" charset="-128"/>
                <a:ea typeface="UD デジタル 教科書体 NK-B" panose="02020700000000000000" pitchFamily="18" charset="-128"/>
              </a:rPr>
              <a:t>】</a:t>
            </a:r>
            <a:r>
              <a:rPr lang="ja-JP" altLang="en-US" sz="1300" u="sng" dirty="0">
                <a:latin typeface="UD デジタル 教科書体 NK-B" panose="02020700000000000000" pitchFamily="18" charset="-128"/>
                <a:ea typeface="UD デジタル 教科書体 NK-B" panose="02020700000000000000" pitchFamily="18" charset="-128"/>
              </a:rPr>
              <a:t>中和抗体治療</a:t>
            </a:r>
            <a:r>
              <a:rPr lang="ja-JP" altLang="en-US" sz="1300" u="sng" dirty="0">
                <a:solidFill>
                  <a:schemeClr val="tx1"/>
                </a:solidFill>
                <a:latin typeface="UD デジタル 教科書体 NK-B" panose="02020700000000000000" pitchFamily="18" charset="-128"/>
                <a:ea typeface="UD デジタル 教科書体 NK-B" panose="02020700000000000000" pitchFamily="18" charset="-128"/>
              </a:rPr>
              <a:t>等</a:t>
            </a:r>
            <a:r>
              <a:rPr lang="ja-JP" altLang="en-US" sz="1300" u="sng" dirty="0">
                <a:latin typeface="UD デジタル 教科書体 NK-B" panose="02020700000000000000" pitchFamily="18" charset="-128"/>
                <a:ea typeface="UD デジタル 教科書体 NK-B" panose="02020700000000000000" pitchFamily="18" charset="-128"/>
              </a:rPr>
              <a:t>の対象となる患者、重症化リスクのある患者</a:t>
            </a:r>
            <a:endParaRPr lang="en-US" altLang="ja-JP" sz="1300" u="sng" dirty="0">
              <a:latin typeface="UD デジタル 教科書体 NK-B" panose="02020700000000000000" pitchFamily="18" charset="-128"/>
              <a:ea typeface="UD デジタル 教科書体 NK-B" panose="02020700000000000000" pitchFamily="18" charset="-128"/>
            </a:endParaRPr>
          </a:p>
          <a:p>
            <a:r>
              <a:rPr lang="en-US" altLang="ja-JP" sz="1300" dirty="0">
                <a:latin typeface="UD デジタル 教科書体 NK-B" panose="02020700000000000000" pitchFamily="18" charset="-128"/>
                <a:ea typeface="UD デジタル 教科書体 NK-B" panose="02020700000000000000" pitchFamily="18" charset="-128"/>
              </a:rPr>
              <a:t>【</a:t>
            </a:r>
            <a:r>
              <a:rPr lang="ja-JP" altLang="en-US" sz="1300" dirty="0">
                <a:latin typeface="UD デジタル 教科書体 NK-B" panose="02020700000000000000" pitchFamily="18" charset="-128"/>
                <a:ea typeface="UD デジタル 教科書体 NK-B" panose="02020700000000000000" pitchFamily="18" charset="-128"/>
              </a:rPr>
              <a:t>臨時の医療施設優先対象</a:t>
            </a:r>
            <a:r>
              <a:rPr lang="en-US" altLang="ja-JP" sz="1300" dirty="0">
                <a:latin typeface="UD デジタル 教科書体 NK-B" panose="02020700000000000000" pitchFamily="18" charset="-128"/>
                <a:ea typeface="UD デジタル 教科書体 NK-B" panose="02020700000000000000" pitchFamily="18" charset="-128"/>
              </a:rPr>
              <a:t>】</a:t>
            </a:r>
            <a:r>
              <a:rPr lang="ja-JP" altLang="en-US" sz="1300" u="sng" dirty="0">
                <a:latin typeface="UD デジタル 教科書体 NK-B" panose="02020700000000000000" pitchFamily="18" charset="-128"/>
                <a:ea typeface="UD デジタル 教科書体 NK-B" panose="02020700000000000000" pitchFamily="18" charset="-128"/>
              </a:rPr>
              <a:t>リハビリや中等度以上の介護的ケアが必要な患者、歩行介助など一定の生活介助が必要な患者（</a:t>
            </a:r>
            <a:r>
              <a:rPr lang="ja-JP" altLang="en-US" sz="1300" u="sng" dirty="0">
                <a:solidFill>
                  <a:schemeClr val="tx1"/>
                </a:solidFill>
                <a:latin typeface="UD デジタル 教科書体 NK-B" panose="02020700000000000000" pitchFamily="18" charset="-128"/>
                <a:ea typeface="UD デジタル 教科書体 NK-B" panose="02020700000000000000" pitchFamily="18" charset="-128"/>
              </a:rPr>
              <a:t>要</a:t>
            </a:r>
            <a:r>
              <a:rPr lang="ja-JP" altLang="en-US" sz="1300" u="sng" dirty="0">
                <a:latin typeface="UD デジタル 教科書体 NK-B" panose="02020700000000000000" pitchFamily="18" charset="-128"/>
                <a:ea typeface="UD デジタル 教科書体 NK-B" panose="02020700000000000000" pitchFamily="18" charset="-128"/>
              </a:rPr>
              <a:t>介護度に応じて）</a:t>
            </a:r>
            <a:endParaRPr lang="en-US" altLang="ja-JP" sz="1300" u="sng" dirty="0">
              <a:latin typeface="UD デジタル 教科書体 NK-B" panose="02020700000000000000" pitchFamily="18" charset="-128"/>
              <a:ea typeface="UD デジタル 教科書体 NK-B" panose="02020700000000000000" pitchFamily="18" charset="-128"/>
            </a:endParaRPr>
          </a:p>
        </p:txBody>
      </p:sp>
      <p:sp>
        <p:nvSpPr>
          <p:cNvPr id="35" name="正方形/長方形 34"/>
          <p:cNvSpPr/>
          <p:nvPr/>
        </p:nvSpPr>
        <p:spPr>
          <a:xfrm>
            <a:off x="103792" y="2714070"/>
            <a:ext cx="11880000" cy="369332"/>
          </a:xfrm>
          <a:prstGeom prst="rect">
            <a:avLst/>
          </a:prstGeom>
          <a:solidFill>
            <a:schemeClr val="bg1">
              <a:lumMod val="95000"/>
            </a:schemeClr>
          </a:solidFill>
          <a:ln>
            <a:solidFill>
              <a:schemeClr val="accent6"/>
            </a:solidFill>
          </a:ln>
        </p:spPr>
        <p:txBody>
          <a:bodyPr wrap="square">
            <a:spAutoFit/>
          </a:bodyPr>
          <a:lstStyle/>
          <a:p>
            <a:r>
              <a:rPr lang="en-US" altLang="ja-JP" dirty="0">
                <a:latin typeface="UD デジタル 教科書体 NK-B" panose="02020700000000000000" pitchFamily="18" charset="-128"/>
                <a:ea typeface="UD デジタル 教科書体 NK-B" panose="02020700000000000000" pitchFamily="18" charset="-128"/>
              </a:rPr>
              <a:t>【</a:t>
            </a:r>
            <a:r>
              <a:rPr lang="ja-JP" altLang="en-US" dirty="0">
                <a:latin typeface="UD デジタル 教科書体 NK-B" panose="02020700000000000000" pitchFamily="18" charset="-128"/>
                <a:ea typeface="UD デジタル 教科書体 NK-B" panose="02020700000000000000" pitchFamily="18" charset="-128"/>
              </a:rPr>
              <a:t>宿泊療養</a:t>
            </a:r>
            <a:r>
              <a:rPr lang="en-US" altLang="ja-JP" dirty="0">
                <a:latin typeface="UD デジタル 教科書体 NK-B" panose="02020700000000000000" pitchFamily="18" charset="-128"/>
                <a:ea typeface="UD デジタル 教科書体 NK-B" panose="02020700000000000000" pitchFamily="18" charset="-128"/>
              </a:rPr>
              <a:t>】</a:t>
            </a:r>
            <a:r>
              <a:rPr lang="ja-JP" altLang="en-US" dirty="0">
                <a:latin typeface="UD デジタル 教科書体 NK-B" panose="02020700000000000000" pitchFamily="18" charset="-128"/>
                <a:ea typeface="UD デジタル 教科書体 NK-B" panose="02020700000000000000" pitchFamily="18" charset="-128"/>
              </a:rPr>
              <a:t>　</a:t>
            </a:r>
            <a:endParaRPr lang="en-US" altLang="ja-JP" sz="1400" dirty="0">
              <a:latin typeface="UD デジタル 教科書体 NK-B" panose="02020700000000000000" pitchFamily="18" charset="-128"/>
              <a:ea typeface="UD デジタル 教科書体 NK-B" panose="02020700000000000000" pitchFamily="18" charset="-128"/>
            </a:endParaRPr>
          </a:p>
        </p:txBody>
      </p:sp>
      <p:sp>
        <p:nvSpPr>
          <p:cNvPr id="2" name="スライド番号プレースホルダー 1"/>
          <p:cNvSpPr>
            <a:spLocks noGrp="1"/>
          </p:cNvSpPr>
          <p:nvPr>
            <p:ph type="sldNum" sz="quarter" idx="12"/>
          </p:nvPr>
        </p:nvSpPr>
        <p:spPr>
          <a:xfrm>
            <a:off x="9519140" y="6544313"/>
            <a:ext cx="2743200" cy="365125"/>
          </a:xfrm>
        </p:spPr>
        <p:txBody>
          <a:bodyPr/>
          <a:lstStyle/>
          <a:p>
            <a:fld id="{91F87D22-9281-4B35-98AC-6E858D73D336}" type="slidenum">
              <a:rPr kumimoji="1" lang="ja-JP" altLang="en-US" sz="2000" smtClean="0">
                <a:solidFill>
                  <a:schemeClr val="tx1"/>
                </a:solidFill>
              </a:rPr>
              <a:t>6</a:t>
            </a:fld>
            <a:endParaRPr kumimoji="1" lang="ja-JP" altLang="en-US" sz="2000" dirty="0">
              <a:solidFill>
                <a:schemeClr val="tx1"/>
              </a:solidFill>
            </a:endParaRPr>
          </a:p>
        </p:txBody>
      </p:sp>
      <p:sp>
        <p:nvSpPr>
          <p:cNvPr id="21" name="テキスト ボックス 20"/>
          <p:cNvSpPr txBox="1"/>
          <p:nvPr/>
        </p:nvSpPr>
        <p:spPr>
          <a:xfrm>
            <a:off x="6043792" y="456817"/>
            <a:ext cx="4886805" cy="400110"/>
          </a:xfrm>
          <a:prstGeom prst="rect">
            <a:avLst/>
          </a:prstGeom>
          <a:noFill/>
        </p:spPr>
        <p:txBody>
          <a:bodyPr wrap="square" rtlCol="0">
            <a:spAutoFit/>
          </a:bodyPr>
          <a:lstStyle/>
          <a:p>
            <a:r>
              <a:rPr lang="ja-JP" altLang="en-US" sz="1000" dirty="0">
                <a:latin typeface="UD デジタル 教科書体 NK-B" panose="02020700000000000000" pitchFamily="18" charset="-128"/>
                <a:ea typeface="UD デジタル 教科書体 NK-B" panose="02020700000000000000" pitchFamily="18" charset="-128"/>
              </a:rPr>
              <a:t>大阪府新型コロナウイルス感染症対策協議会（書面開催）で同意（令和</a:t>
            </a:r>
            <a:r>
              <a:rPr lang="en-US" altLang="ja-JP" sz="1000" dirty="0">
                <a:latin typeface="UD デジタル 教科書体 NK-B" panose="02020700000000000000" pitchFamily="18" charset="-128"/>
                <a:ea typeface="UD デジタル 教科書体 NK-B" panose="02020700000000000000" pitchFamily="18" charset="-128"/>
              </a:rPr>
              <a:t>4</a:t>
            </a:r>
            <a:r>
              <a:rPr lang="ja-JP" altLang="en-US" sz="1000" dirty="0">
                <a:latin typeface="UD デジタル 教科書体 NK-B" panose="02020700000000000000" pitchFamily="18" charset="-128"/>
                <a:ea typeface="UD デジタル 教科書体 NK-B" panose="02020700000000000000" pitchFamily="18" charset="-128"/>
              </a:rPr>
              <a:t>年</a:t>
            </a:r>
            <a:r>
              <a:rPr lang="en-US" altLang="ja-JP" sz="1000" dirty="0">
                <a:latin typeface="UD デジタル 教科書体 NK-B" panose="02020700000000000000" pitchFamily="18" charset="-128"/>
                <a:ea typeface="UD デジタル 教科書体 NK-B" panose="02020700000000000000" pitchFamily="18" charset="-128"/>
              </a:rPr>
              <a:t>6</a:t>
            </a:r>
            <a:r>
              <a:rPr lang="ja-JP" altLang="en-US" sz="1000" dirty="0">
                <a:latin typeface="UD デジタル 教科書体 NK-B" panose="02020700000000000000" pitchFamily="18" charset="-128"/>
                <a:ea typeface="UD デジタル 教科書体 NK-B" panose="02020700000000000000" pitchFamily="18" charset="-128"/>
              </a:rPr>
              <a:t>月</a:t>
            </a:r>
            <a:r>
              <a:rPr lang="en-US" altLang="ja-JP" sz="1000" dirty="0">
                <a:latin typeface="UD デジタル 教科書体 NK-B" panose="02020700000000000000" pitchFamily="18" charset="-128"/>
                <a:ea typeface="UD デジタル 教科書体 NK-B" panose="02020700000000000000" pitchFamily="18" charset="-128"/>
              </a:rPr>
              <a:t>16</a:t>
            </a:r>
            <a:r>
              <a:rPr lang="ja-JP" altLang="en-US" sz="1000" dirty="0">
                <a:latin typeface="UD デジタル 教科書体 NK-B" panose="02020700000000000000" pitchFamily="18" charset="-128"/>
                <a:ea typeface="UD デジタル 教科書体 NK-B" panose="02020700000000000000" pitchFamily="18" charset="-128"/>
              </a:rPr>
              <a:t>日）</a:t>
            </a:r>
            <a:endParaRPr lang="en-US" altLang="ja-JP" sz="1000" dirty="0">
              <a:latin typeface="UD デジタル 教科書体 NK-B" panose="02020700000000000000" pitchFamily="18" charset="-128"/>
              <a:ea typeface="UD デジタル 教科書体 NK-B" panose="02020700000000000000" pitchFamily="18" charset="-128"/>
            </a:endParaRPr>
          </a:p>
          <a:p>
            <a:r>
              <a:rPr lang="ja-JP" altLang="en-US" sz="1000" dirty="0">
                <a:latin typeface="UD デジタル 教科書体 NK-B" panose="02020700000000000000" pitchFamily="18" charset="-128"/>
                <a:ea typeface="UD デジタル 教科書体 NK-B" panose="02020700000000000000" pitchFamily="18" charset="-128"/>
              </a:rPr>
              <a:t>（今後の状況に応じて随時運用を見直すこととする）</a:t>
            </a:r>
            <a:endParaRPr lang="ja-JP" altLang="en-US" sz="1000" dirty="0"/>
          </a:p>
        </p:txBody>
      </p:sp>
      <p:sp>
        <p:nvSpPr>
          <p:cNvPr id="22" name="正方形/長方形 21"/>
          <p:cNvSpPr/>
          <p:nvPr/>
        </p:nvSpPr>
        <p:spPr>
          <a:xfrm>
            <a:off x="292285" y="5854801"/>
            <a:ext cx="11687447" cy="903646"/>
          </a:xfrm>
          <a:prstGeom prst="rect">
            <a:avLst/>
          </a:prstGeom>
          <a:ln>
            <a:prstDash val="sysDot"/>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300" dirty="0">
                <a:latin typeface="UD デジタル 教科書体 NK-B" panose="02020700000000000000" pitchFamily="18" charset="-128"/>
                <a:ea typeface="UD デジタル 教科書体 NK-B" panose="02020700000000000000" pitchFamily="18" charset="-128"/>
              </a:rPr>
              <a:t>【</a:t>
            </a:r>
            <a:r>
              <a:rPr lang="ja-JP" altLang="en-US" sz="1300" dirty="0">
                <a:latin typeface="UD デジタル 教科書体 NK-B" panose="02020700000000000000" pitchFamily="18" charset="-128"/>
                <a:ea typeface="UD デジタル 教科書体 NK-B" panose="02020700000000000000" pitchFamily="18" charset="-128"/>
              </a:rPr>
              <a:t>施設内での療養</a:t>
            </a:r>
            <a:r>
              <a:rPr lang="en-US" altLang="ja-JP" sz="1300" dirty="0">
                <a:latin typeface="UD デジタル 教科書体 NK-B" panose="02020700000000000000" pitchFamily="18" charset="-128"/>
                <a:ea typeface="UD デジタル 教科書体 NK-B" panose="02020700000000000000" pitchFamily="18" charset="-128"/>
              </a:rPr>
              <a:t>】</a:t>
            </a:r>
          </a:p>
          <a:p>
            <a:r>
              <a:rPr lang="ja-JP" altLang="en-US" sz="1300" dirty="0">
                <a:latin typeface="UD デジタル 教科書体 NK-B" panose="02020700000000000000" pitchFamily="18" charset="-128"/>
                <a:ea typeface="UD デジタル 教科書体 NK-B" panose="02020700000000000000" pitchFamily="18" charset="-128"/>
              </a:rPr>
              <a:t> ・</a:t>
            </a:r>
            <a:r>
              <a:rPr lang="ja-JP" altLang="en-US" sz="1300" u="sng" dirty="0">
                <a:latin typeface="UD デジタル 教科書体 NK-B" panose="02020700000000000000" pitchFamily="18" charset="-128"/>
                <a:ea typeface="UD デジタル 教科書体 NK-B" panose="02020700000000000000" pitchFamily="18" charset="-128"/>
              </a:rPr>
              <a:t>協力医療機関や往診医等（施設往診）が初期治療を実施することで重症化を予防</a:t>
            </a:r>
            <a:r>
              <a:rPr lang="ja-JP" altLang="en-US" sz="1300" dirty="0">
                <a:latin typeface="UD デジタル 教科書体 NK-B" panose="02020700000000000000" pitchFamily="18" charset="-128"/>
                <a:ea typeface="UD デジタル 教科書体 NK-B" panose="02020700000000000000" pitchFamily="18" charset="-128"/>
              </a:rPr>
              <a:t>、</a:t>
            </a:r>
            <a:r>
              <a:rPr lang="ja-JP" altLang="en-US" sz="1300" u="sng" dirty="0">
                <a:latin typeface="UD デジタル 教科書体 NK-B" panose="02020700000000000000" pitchFamily="18" charset="-128"/>
                <a:ea typeface="UD デジタル 教科書体 NK-B" panose="02020700000000000000" pitchFamily="18" charset="-128"/>
              </a:rPr>
              <a:t>軽症の場合は可能な限り施設内での療養を継続</a:t>
            </a:r>
            <a:endParaRPr lang="en-US" altLang="ja-JP" sz="1300" u="sng" dirty="0">
              <a:latin typeface="UD デジタル 教科書体 NK-B" panose="02020700000000000000" pitchFamily="18" charset="-128"/>
              <a:ea typeface="UD デジタル 教科書体 NK-B" panose="02020700000000000000" pitchFamily="18" charset="-128"/>
            </a:endParaRPr>
          </a:p>
          <a:p>
            <a:r>
              <a:rPr lang="ja-JP" altLang="en-US" sz="1300" dirty="0">
                <a:latin typeface="UD デジタル 教科書体 NK-B" panose="02020700000000000000" pitchFamily="18" charset="-128"/>
                <a:ea typeface="UD デジタル 教科書体 NK-B" panose="02020700000000000000" pitchFamily="18" charset="-128"/>
              </a:rPr>
              <a:t> ・施設内療養を行う場合は、保健所や府・市町村による支援とともに、地域のネットワークによる支援を実施。</a:t>
            </a:r>
            <a:endParaRPr lang="en-US" altLang="ja-JP" sz="1300" dirty="0">
              <a:latin typeface="UD デジタル 教科書体 NK-B" panose="02020700000000000000" pitchFamily="18" charset="-128"/>
              <a:ea typeface="UD デジタル 教科書体 NK-B" panose="02020700000000000000" pitchFamily="18" charset="-128"/>
            </a:endParaRPr>
          </a:p>
          <a:p>
            <a:r>
              <a:rPr lang="ja-JP" altLang="en-US" sz="1300" dirty="0">
                <a:latin typeface="UD デジタル 教科書体 NK-B" panose="02020700000000000000" pitchFamily="18" charset="-128"/>
                <a:ea typeface="UD デジタル 教科書体 NK-B" panose="02020700000000000000" pitchFamily="18" charset="-128"/>
              </a:rPr>
              <a:t>  （</a:t>
            </a:r>
            <a:r>
              <a:rPr lang="en-US" altLang="ja-JP" sz="1300" dirty="0">
                <a:latin typeface="UD デジタル 教科書体 NK-B" panose="02020700000000000000" pitchFamily="18" charset="-128"/>
                <a:ea typeface="UD デジタル 教科書体 NK-B" panose="02020700000000000000" pitchFamily="18" charset="-128"/>
              </a:rPr>
              <a:t>ICT(</a:t>
            </a:r>
            <a:r>
              <a:rPr lang="ja-JP" altLang="en-US" sz="1300" dirty="0">
                <a:latin typeface="UD デジタル 教科書体 NK-B" panose="02020700000000000000" pitchFamily="18" charset="-128"/>
                <a:ea typeface="UD デジタル 教科書体 NK-B" panose="02020700000000000000" pitchFamily="18" charset="-128"/>
              </a:rPr>
              <a:t>感染対策チーム）等による感染対策の指導や、往診医療機関等による抗体療法・経口治療薬投与など）</a:t>
            </a:r>
            <a:endParaRPr lang="en-US" altLang="ja-JP" sz="1300" dirty="0">
              <a:latin typeface="UD デジタル 教科書体 NK-B" panose="02020700000000000000" pitchFamily="18" charset="-128"/>
              <a:ea typeface="UD デジタル 教科書体 NK-B" panose="02020700000000000000" pitchFamily="18" charset="-128"/>
            </a:endParaRPr>
          </a:p>
        </p:txBody>
      </p:sp>
      <p:sp>
        <p:nvSpPr>
          <p:cNvPr id="26" name="テキスト ボックス 25">
            <a:extLst>
              <a:ext uri="{FF2B5EF4-FFF2-40B4-BE49-F238E27FC236}">
                <a16:creationId xmlns:a16="http://schemas.microsoft.com/office/drawing/2014/main" id="{A5B239F8-2E6F-4172-99ED-E01B400BC2B8}"/>
              </a:ext>
            </a:extLst>
          </p:cNvPr>
          <p:cNvSpPr txBox="1"/>
          <p:nvPr/>
        </p:nvSpPr>
        <p:spPr>
          <a:xfrm>
            <a:off x="103792" y="4650590"/>
            <a:ext cx="7900726" cy="408623"/>
          </a:xfrm>
          <a:prstGeom prst="roundRect">
            <a:avLst/>
          </a:prstGeom>
          <a:solidFill>
            <a:schemeClr val="accent1">
              <a:lumMod val="75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defTabSz="685800"/>
            <a:r>
              <a:rPr kumimoji="1" lang="ja-JP" altLang="en-US" b="1" dirty="0">
                <a:solidFill>
                  <a:prstClr val="white"/>
                </a:solidFill>
                <a:latin typeface="UD デジタル 教科書体 NK-B" panose="02020700000000000000" pitchFamily="18" charset="-128"/>
                <a:ea typeface="UD デジタル 教科書体 NK-B" panose="02020700000000000000" pitchFamily="18" charset="-128"/>
              </a:rPr>
              <a:t>オミクロン株の特性を踏まえた高齢者施設等での対応の考え方</a:t>
            </a:r>
            <a:r>
              <a:rPr lang="ja-JP" altLang="en-US" sz="1200" b="1" dirty="0">
                <a:solidFill>
                  <a:prstClr val="white"/>
                </a:solidFill>
                <a:latin typeface="UD デジタル 教科書体 NK-B" panose="02020700000000000000" pitchFamily="18" charset="-128"/>
                <a:ea typeface="UD デジタル 教科書体 NK-B" panose="02020700000000000000" pitchFamily="18" charset="-128"/>
              </a:rPr>
              <a:t>（施設内での療養部分）</a:t>
            </a:r>
            <a:endParaRPr lang="en-US" altLang="ja-JP" sz="1200" b="1" dirty="0">
              <a:solidFill>
                <a:prstClr val="white"/>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236303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角丸四角形吹き出し 103"/>
          <p:cNvSpPr/>
          <p:nvPr/>
        </p:nvSpPr>
        <p:spPr>
          <a:xfrm rot="5400000">
            <a:off x="8040241" y="3488554"/>
            <a:ext cx="966757" cy="5578456"/>
          </a:xfrm>
          <a:prstGeom prst="wedgeRoundRectCallout">
            <a:avLst>
              <a:gd name="adj1" fmla="val -24796"/>
              <a:gd name="adj2" fmla="val 45979"/>
              <a:gd name="adj3" fmla="val 16667"/>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98" name="直線矢印コネクタ 97">
            <a:extLst>
              <a:ext uri="{FF2B5EF4-FFF2-40B4-BE49-F238E27FC236}">
                <a16:creationId xmlns:a16="http://schemas.microsoft.com/office/drawing/2014/main" id="{6742BFE5-B89D-432E-A195-03CC36A9C85E}"/>
              </a:ext>
            </a:extLst>
          </p:cNvPr>
          <p:cNvCxnSpPr/>
          <p:nvPr/>
        </p:nvCxnSpPr>
        <p:spPr>
          <a:xfrm flipH="1">
            <a:off x="10753804" y="1705550"/>
            <a:ext cx="16710" cy="3505370"/>
          </a:xfrm>
          <a:prstGeom prst="straightConnector1">
            <a:avLst/>
          </a:prstGeom>
          <a:ln w="31750"/>
        </p:spPr>
        <p:style>
          <a:lnRef idx="3">
            <a:schemeClr val="dk1"/>
          </a:lnRef>
          <a:fillRef idx="0">
            <a:schemeClr val="dk1"/>
          </a:fillRef>
          <a:effectRef idx="2">
            <a:schemeClr val="dk1"/>
          </a:effectRef>
          <a:fontRef idx="minor">
            <a:schemeClr val="tx1"/>
          </a:fontRef>
        </p:style>
      </p:cxnSp>
      <p:sp>
        <p:nvSpPr>
          <p:cNvPr id="68" name="正方形/長方形 67">
            <a:extLst>
              <a:ext uri="{FF2B5EF4-FFF2-40B4-BE49-F238E27FC236}">
                <a16:creationId xmlns:a16="http://schemas.microsoft.com/office/drawing/2014/main" id="{BA18FE65-92FA-4505-BDF8-88C0A42B6488}"/>
              </a:ext>
            </a:extLst>
          </p:cNvPr>
          <p:cNvSpPr/>
          <p:nvPr/>
        </p:nvSpPr>
        <p:spPr>
          <a:xfrm>
            <a:off x="4398330" y="4485265"/>
            <a:ext cx="6110726" cy="1227586"/>
          </a:xfrm>
          <a:prstGeom prst="rect">
            <a:avLst/>
          </a:prstGeom>
          <a:solidFill>
            <a:schemeClr val="accent4">
              <a:lumMod val="40000"/>
              <a:lumOff val="60000"/>
            </a:schemeClr>
          </a:solidFill>
          <a:ln>
            <a:solidFill>
              <a:schemeClr val="accent4">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lIns="36000" tIns="36000" rIns="36000" bIns="36000" rtlCol="0" anchor="ctr" anchorCtr="0">
            <a:noAutofit/>
          </a:bodyPr>
          <a:lstStyle/>
          <a:p>
            <a:endParaRPr lang="en-US" altLang="ja-JP" sz="1200" kern="100" dirty="0">
              <a:solidFill>
                <a:srgbClr val="000000"/>
              </a:solidFill>
              <a:latin typeface="游明朝" panose="02020400000000000000" pitchFamily="18" charset="-128"/>
              <a:ea typeface="UD デジタル 教科書体 NK-B" panose="02020700000000000000" pitchFamily="18" charset="-128"/>
              <a:cs typeface="Times New Roman" panose="02020603050405020304" pitchFamily="18" charset="0"/>
            </a:endParaRPr>
          </a:p>
        </p:txBody>
      </p:sp>
      <p:sp>
        <p:nvSpPr>
          <p:cNvPr id="36" name="正方形/長方形 35">
            <a:extLst>
              <a:ext uri="{FF2B5EF4-FFF2-40B4-BE49-F238E27FC236}">
                <a16:creationId xmlns:a16="http://schemas.microsoft.com/office/drawing/2014/main" id="{1C021DE6-D962-4BCD-874A-8FAE118EC521}"/>
              </a:ext>
            </a:extLst>
          </p:cNvPr>
          <p:cNvSpPr/>
          <p:nvPr/>
        </p:nvSpPr>
        <p:spPr>
          <a:xfrm>
            <a:off x="4398329" y="853773"/>
            <a:ext cx="6110727" cy="2027942"/>
          </a:xfrm>
          <a:prstGeom prst="rect">
            <a:avLst/>
          </a:prstGeom>
          <a:ln/>
        </p:spPr>
        <p:style>
          <a:lnRef idx="1">
            <a:schemeClr val="accent2"/>
          </a:lnRef>
          <a:fillRef idx="2">
            <a:schemeClr val="accent2"/>
          </a:fillRef>
          <a:effectRef idx="1">
            <a:schemeClr val="accent2"/>
          </a:effectRef>
          <a:fontRef idx="minor">
            <a:schemeClr val="dk1"/>
          </a:fontRef>
        </p:style>
        <p:txBody>
          <a:bodyPr lIns="36000" tIns="36000" rIns="36000" bIns="36000" rtlCol="0" anchor="ctr" anchorCtr="0">
            <a:noAutofit/>
          </a:bodyPr>
          <a:lstStyle/>
          <a:p>
            <a:endParaRPr lang="en-US" altLang="ja-JP" sz="1000" kern="100" dirty="0">
              <a:solidFill>
                <a:srgbClr val="000000"/>
              </a:solidFill>
              <a:latin typeface="游明朝" panose="02020400000000000000" pitchFamily="18" charset="-128"/>
              <a:ea typeface="UD デジタル 教科書体 NK-B" panose="02020700000000000000" pitchFamily="18" charset="-128"/>
              <a:cs typeface="Times New Roman" panose="02020603050405020304" pitchFamily="18" charset="0"/>
            </a:endParaRPr>
          </a:p>
        </p:txBody>
      </p:sp>
      <p:pic>
        <p:nvPicPr>
          <p:cNvPr id="38" name="図 37">
            <a:extLst>
              <a:ext uri="{FF2B5EF4-FFF2-40B4-BE49-F238E27FC236}">
                <a16:creationId xmlns:a16="http://schemas.microsoft.com/office/drawing/2014/main" id="{F39E250B-CC46-478E-A60A-081C1DC7B5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18440" y="1410027"/>
            <a:ext cx="591046" cy="591046"/>
          </a:xfrm>
          <a:prstGeom prst="rect">
            <a:avLst/>
          </a:prstGeom>
        </p:spPr>
      </p:pic>
      <p:sp>
        <p:nvSpPr>
          <p:cNvPr id="40" name="正方形/長方形 39">
            <a:extLst>
              <a:ext uri="{FF2B5EF4-FFF2-40B4-BE49-F238E27FC236}">
                <a16:creationId xmlns:a16="http://schemas.microsoft.com/office/drawing/2014/main" id="{BA18FE65-92FA-4505-BDF8-88C0A42B6488}"/>
              </a:ext>
            </a:extLst>
          </p:cNvPr>
          <p:cNvSpPr/>
          <p:nvPr/>
        </p:nvSpPr>
        <p:spPr>
          <a:xfrm>
            <a:off x="4398329" y="2982737"/>
            <a:ext cx="6101281" cy="1432887"/>
          </a:xfrm>
          <a:prstGeom prst="rect">
            <a:avLst/>
          </a:prstGeom>
          <a:ln/>
        </p:spPr>
        <p:style>
          <a:lnRef idx="1">
            <a:schemeClr val="accent1"/>
          </a:lnRef>
          <a:fillRef idx="2">
            <a:schemeClr val="accent1"/>
          </a:fillRef>
          <a:effectRef idx="1">
            <a:schemeClr val="accent1"/>
          </a:effectRef>
          <a:fontRef idx="minor">
            <a:schemeClr val="dk1"/>
          </a:fontRef>
        </p:style>
        <p:txBody>
          <a:bodyPr wrap="square" lIns="36000" tIns="36000" rIns="36000" bIns="36000" rtlCol="0" anchor="ctr" anchorCtr="0">
            <a:noAutofit/>
          </a:bodyPr>
          <a:lstStyle/>
          <a:p>
            <a:endParaRPr lang="en-US" altLang="ja-JP" sz="1200" kern="100" dirty="0">
              <a:solidFill>
                <a:srgbClr val="000000"/>
              </a:solidFill>
              <a:latin typeface="游明朝" panose="02020400000000000000" pitchFamily="18" charset="-128"/>
              <a:ea typeface="UD デジタル 教科書体 NK-B" panose="02020700000000000000" pitchFamily="18" charset="-128"/>
              <a:cs typeface="Times New Roman" panose="02020603050405020304" pitchFamily="18" charset="0"/>
            </a:endParaRPr>
          </a:p>
        </p:txBody>
      </p:sp>
      <p:pic>
        <p:nvPicPr>
          <p:cNvPr id="41" name="図 40">
            <a:extLst>
              <a:ext uri="{FF2B5EF4-FFF2-40B4-BE49-F238E27FC236}">
                <a16:creationId xmlns:a16="http://schemas.microsoft.com/office/drawing/2014/main" id="{366EFAD4-06AA-43FF-859C-78D4F6B972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6117" y="3638425"/>
            <a:ext cx="605793" cy="605793"/>
          </a:xfrm>
          <a:prstGeom prst="rect">
            <a:avLst/>
          </a:prstGeom>
        </p:spPr>
      </p:pic>
      <p:pic>
        <p:nvPicPr>
          <p:cNvPr id="43" name="図 42">
            <a:extLst>
              <a:ext uri="{FF2B5EF4-FFF2-40B4-BE49-F238E27FC236}">
                <a16:creationId xmlns:a16="http://schemas.microsoft.com/office/drawing/2014/main" id="{C1043FC7-BF0F-4B7F-9E36-840D26EFE2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07124" y="5192010"/>
            <a:ext cx="593331" cy="467064"/>
          </a:xfrm>
          <a:prstGeom prst="rect">
            <a:avLst/>
          </a:prstGeom>
        </p:spPr>
      </p:pic>
      <p:sp>
        <p:nvSpPr>
          <p:cNvPr id="30" name="四角形: 角を丸くする 3">
            <a:extLst>
              <a:ext uri="{FF2B5EF4-FFF2-40B4-BE49-F238E27FC236}">
                <a16:creationId xmlns:a16="http://schemas.microsoft.com/office/drawing/2014/main" id="{AA6E007B-E45C-49E7-9F7C-7843FABA5DA6}"/>
              </a:ext>
            </a:extLst>
          </p:cNvPr>
          <p:cNvSpPr/>
          <p:nvPr/>
        </p:nvSpPr>
        <p:spPr>
          <a:xfrm>
            <a:off x="1406135" y="768626"/>
            <a:ext cx="464329" cy="5149514"/>
          </a:xfrm>
          <a:prstGeom prst="roundRect">
            <a:avLst/>
          </a:prstGeom>
          <a:solidFill>
            <a:schemeClr val="accent4">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sz="1400" b="1" dirty="0">
              <a:solidFill>
                <a:schemeClr val="tx1"/>
              </a:solidFill>
              <a:latin typeface="UD デジタル 教科書体 N-B" panose="02020700000000000000" pitchFamily="17" charset="-128"/>
              <a:ea typeface="UD デジタル 教科書体 N-B" panose="02020700000000000000" pitchFamily="17" charset="-128"/>
              <a:cs typeface="Calibri"/>
            </a:endParaRPr>
          </a:p>
        </p:txBody>
      </p:sp>
      <p:sp>
        <p:nvSpPr>
          <p:cNvPr id="35" name="四角形: 角を丸くする 5">
            <a:extLst>
              <a:ext uri="{FF2B5EF4-FFF2-40B4-BE49-F238E27FC236}">
                <a16:creationId xmlns:a16="http://schemas.microsoft.com/office/drawing/2014/main" id="{8DB516CB-F787-4539-9B9C-8B4563D22CBF}"/>
              </a:ext>
            </a:extLst>
          </p:cNvPr>
          <p:cNvSpPr/>
          <p:nvPr/>
        </p:nvSpPr>
        <p:spPr>
          <a:xfrm>
            <a:off x="2931137" y="791084"/>
            <a:ext cx="530323" cy="1741883"/>
          </a:xfrm>
          <a:prstGeom prst="roundRect">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eaVert" lIns="91440" tIns="45720" rIns="91440" bIns="45720" rtlCol="0" anchor="ctr"/>
          <a:lstStyle/>
          <a:p>
            <a:pPr algn="ctr"/>
            <a:r>
              <a:rPr lang="ja-JP" altLang="en-US" sz="1400" b="1" dirty="0">
                <a:solidFill>
                  <a:schemeClr val="tx1"/>
                </a:solidFill>
                <a:latin typeface="UD デジタル 教科書体 N-B" panose="02020700000000000000" pitchFamily="17" charset="-128"/>
                <a:ea typeface="UD デジタル 教科書体 N-B" panose="02020700000000000000" pitchFamily="17" charset="-128"/>
                <a:cs typeface="Calibri"/>
              </a:rPr>
              <a:t>保健所</a:t>
            </a:r>
          </a:p>
        </p:txBody>
      </p:sp>
      <p:cxnSp>
        <p:nvCxnSpPr>
          <p:cNvPr id="39" name="直線矢印コネクタ 38">
            <a:extLst>
              <a:ext uri="{FF2B5EF4-FFF2-40B4-BE49-F238E27FC236}">
                <a16:creationId xmlns:a16="http://schemas.microsoft.com/office/drawing/2014/main" id="{0EEEF432-0294-4DFF-8F87-DF0CC1321FF0}"/>
              </a:ext>
            </a:extLst>
          </p:cNvPr>
          <p:cNvCxnSpPr>
            <a:cxnSpLocks/>
          </p:cNvCxnSpPr>
          <p:nvPr/>
        </p:nvCxnSpPr>
        <p:spPr>
          <a:xfrm>
            <a:off x="3469545" y="1683835"/>
            <a:ext cx="928785" cy="0"/>
          </a:xfrm>
          <a:prstGeom prst="straightConnector1">
            <a:avLst/>
          </a:prstGeom>
          <a:ln w="31750">
            <a:tailEnd type="triangle"/>
          </a:ln>
        </p:spPr>
        <p:style>
          <a:lnRef idx="3">
            <a:schemeClr val="dk1"/>
          </a:lnRef>
          <a:fillRef idx="0">
            <a:schemeClr val="dk1"/>
          </a:fillRef>
          <a:effectRef idx="2">
            <a:schemeClr val="dk1"/>
          </a:effectRef>
          <a:fontRef idx="minor">
            <a:schemeClr val="tx1"/>
          </a:fontRef>
        </p:style>
      </p:cxnSp>
      <p:cxnSp>
        <p:nvCxnSpPr>
          <p:cNvPr id="55" name="直線矢印コネクタ 54">
            <a:extLst>
              <a:ext uri="{FF2B5EF4-FFF2-40B4-BE49-F238E27FC236}">
                <a16:creationId xmlns:a16="http://schemas.microsoft.com/office/drawing/2014/main" id="{88239374-85C1-48C9-B92A-5AE5A9529EA9}"/>
              </a:ext>
            </a:extLst>
          </p:cNvPr>
          <p:cNvCxnSpPr>
            <a:cxnSpLocks/>
          </p:cNvCxnSpPr>
          <p:nvPr/>
        </p:nvCxnSpPr>
        <p:spPr>
          <a:xfrm flipV="1">
            <a:off x="4136115" y="4113530"/>
            <a:ext cx="466502" cy="2"/>
          </a:xfrm>
          <a:prstGeom prst="straightConnector1">
            <a:avLst/>
          </a:prstGeom>
          <a:ln w="3175">
            <a:tailEnd type="triangle"/>
          </a:ln>
        </p:spPr>
        <p:style>
          <a:lnRef idx="3">
            <a:schemeClr val="dk1"/>
          </a:lnRef>
          <a:fillRef idx="0">
            <a:schemeClr val="dk1"/>
          </a:fillRef>
          <a:effectRef idx="2">
            <a:schemeClr val="dk1"/>
          </a:effectRef>
          <a:fontRef idx="minor">
            <a:schemeClr val="tx1"/>
          </a:fontRef>
        </p:style>
      </p:cxnSp>
      <p:sp>
        <p:nvSpPr>
          <p:cNvPr id="2" name="テキスト ボックス 1"/>
          <p:cNvSpPr txBox="1"/>
          <p:nvPr/>
        </p:nvSpPr>
        <p:spPr>
          <a:xfrm>
            <a:off x="4599757" y="947759"/>
            <a:ext cx="1207374" cy="307777"/>
          </a:xfrm>
          <a:prstGeom prst="rect">
            <a:avLst/>
          </a:prstGeom>
          <a:noFill/>
        </p:spPr>
        <p:txBody>
          <a:bodyPr wrap="square" rtlCol="0">
            <a:spAutoFit/>
          </a:bodyPr>
          <a:lstStyle/>
          <a:p>
            <a:r>
              <a:rPr lang="en-US" altLang="ja-JP" sz="1400" dirty="0">
                <a:latin typeface="UD デジタル 教科書体 N-B" panose="02020700000000000000" pitchFamily="17" charset="-128"/>
                <a:ea typeface="UD デジタル 教科書体 N-B" panose="02020700000000000000" pitchFamily="17" charset="-128"/>
              </a:rPr>
              <a:t>【</a:t>
            </a:r>
            <a:r>
              <a:rPr lang="ja-JP" altLang="en-US" sz="1400" dirty="0">
                <a:latin typeface="UD デジタル 教科書体 N-B" panose="02020700000000000000" pitchFamily="17" charset="-128"/>
                <a:ea typeface="UD デジタル 教科書体 N-B" panose="02020700000000000000" pitchFamily="17" charset="-128"/>
              </a:rPr>
              <a:t>入　院</a:t>
            </a:r>
            <a:r>
              <a:rPr lang="en-US" altLang="ja-JP" sz="1400" dirty="0">
                <a:latin typeface="UD デジタル 教科書体 N-B" panose="02020700000000000000" pitchFamily="17" charset="-128"/>
                <a:ea typeface="UD デジタル 教科書体 N-B" panose="02020700000000000000" pitchFamily="17" charset="-128"/>
              </a:rPr>
              <a:t>】</a:t>
            </a:r>
            <a:endParaRPr lang="ja-JP" altLang="en-US" sz="1400" dirty="0">
              <a:latin typeface="UD デジタル 教科書体 N-B" panose="02020700000000000000" pitchFamily="17" charset="-128"/>
              <a:ea typeface="UD デジタル 教科書体 N-B" panose="02020700000000000000" pitchFamily="17" charset="-128"/>
            </a:endParaRPr>
          </a:p>
        </p:txBody>
      </p:sp>
      <p:sp>
        <p:nvSpPr>
          <p:cNvPr id="57" name="テキスト ボックス 56"/>
          <p:cNvSpPr txBox="1"/>
          <p:nvPr/>
        </p:nvSpPr>
        <p:spPr>
          <a:xfrm>
            <a:off x="4599757" y="3115240"/>
            <a:ext cx="1407648" cy="307777"/>
          </a:xfrm>
          <a:prstGeom prst="rect">
            <a:avLst/>
          </a:prstGeom>
          <a:noFill/>
        </p:spPr>
        <p:txBody>
          <a:bodyPr wrap="square" rtlCol="0">
            <a:spAutoFit/>
          </a:bodyPr>
          <a:lstStyle/>
          <a:p>
            <a:r>
              <a:rPr lang="en-US" altLang="ja-JP" sz="1400" dirty="0">
                <a:latin typeface="UD デジタル 教科書体 N-B" panose="02020700000000000000" pitchFamily="17" charset="-128"/>
                <a:ea typeface="UD デジタル 教科書体 N-B" panose="02020700000000000000" pitchFamily="17" charset="-128"/>
              </a:rPr>
              <a:t>【</a:t>
            </a:r>
            <a:r>
              <a:rPr lang="ja-JP" altLang="en-US" sz="1400" dirty="0">
                <a:latin typeface="UD デジタル 教科書体 N-B" panose="02020700000000000000" pitchFamily="17" charset="-128"/>
                <a:ea typeface="UD デジタル 教科書体 N-B" panose="02020700000000000000" pitchFamily="17" charset="-128"/>
              </a:rPr>
              <a:t>宿泊療養</a:t>
            </a:r>
            <a:r>
              <a:rPr lang="en-US" altLang="ja-JP" sz="1400" dirty="0">
                <a:latin typeface="UD デジタル 教科書体 N-B" panose="02020700000000000000" pitchFamily="17" charset="-128"/>
                <a:ea typeface="UD デジタル 教科書体 N-B" panose="02020700000000000000" pitchFamily="17" charset="-128"/>
              </a:rPr>
              <a:t>】</a:t>
            </a:r>
            <a:endParaRPr lang="ja-JP" altLang="en-US" sz="1400" dirty="0">
              <a:latin typeface="UD デジタル 教科書体 N-B" panose="02020700000000000000" pitchFamily="17" charset="-128"/>
              <a:ea typeface="UD デジタル 教科書体 N-B" panose="02020700000000000000" pitchFamily="17" charset="-128"/>
            </a:endParaRPr>
          </a:p>
        </p:txBody>
      </p:sp>
      <p:sp>
        <p:nvSpPr>
          <p:cNvPr id="58" name="テキスト ボックス 57"/>
          <p:cNvSpPr txBox="1"/>
          <p:nvPr/>
        </p:nvSpPr>
        <p:spPr>
          <a:xfrm>
            <a:off x="4596100" y="4662622"/>
            <a:ext cx="1407649" cy="307777"/>
          </a:xfrm>
          <a:prstGeom prst="rect">
            <a:avLst/>
          </a:prstGeom>
          <a:noFill/>
        </p:spPr>
        <p:txBody>
          <a:bodyPr wrap="square" rtlCol="0">
            <a:spAutoFit/>
          </a:bodyPr>
          <a:lstStyle/>
          <a:p>
            <a:r>
              <a:rPr lang="en-US" altLang="ja-JP" sz="1400" dirty="0">
                <a:latin typeface="UD デジタル 教科書体 N-B" panose="02020700000000000000" pitchFamily="17" charset="-128"/>
                <a:ea typeface="UD デジタル 教科書体 N-B" panose="02020700000000000000" pitchFamily="17" charset="-128"/>
              </a:rPr>
              <a:t>【</a:t>
            </a:r>
            <a:r>
              <a:rPr lang="ja-JP" altLang="en-US" sz="1400" dirty="0">
                <a:latin typeface="UD デジタル 教科書体 N-B" panose="02020700000000000000" pitchFamily="17" charset="-128"/>
                <a:ea typeface="UD デジタル 教科書体 N-B" panose="02020700000000000000" pitchFamily="17" charset="-128"/>
              </a:rPr>
              <a:t>自宅療養</a:t>
            </a:r>
            <a:r>
              <a:rPr lang="en-US" altLang="ja-JP" sz="1400" dirty="0">
                <a:latin typeface="UD デジタル 教科書体 N-B" panose="02020700000000000000" pitchFamily="17" charset="-128"/>
                <a:ea typeface="UD デジタル 教科書体 N-B" panose="02020700000000000000" pitchFamily="17" charset="-128"/>
              </a:rPr>
              <a:t>】</a:t>
            </a:r>
            <a:endParaRPr lang="ja-JP" altLang="en-US" sz="1400" dirty="0">
              <a:latin typeface="UD デジタル 教科書体 N-B" panose="02020700000000000000" pitchFamily="17" charset="-128"/>
              <a:ea typeface="UD デジタル 教科書体 N-B" panose="02020700000000000000" pitchFamily="17" charset="-128"/>
            </a:endParaRPr>
          </a:p>
        </p:txBody>
      </p:sp>
      <p:sp>
        <p:nvSpPr>
          <p:cNvPr id="59" name="テキスト ボックス 58"/>
          <p:cNvSpPr txBox="1"/>
          <p:nvPr/>
        </p:nvSpPr>
        <p:spPr>
          <a:xfrm>
            <a:off x="5742932" y="821320"/>
            <a:ext cx="4725248" cy="2139047"/>
          </a:xfrm>
          <a:prstGeom prst="rect">
            <a:avLst/>
          </a:prstGeom>
          <a:noFill/>
        </p:spPr>
        <p:txBody>
          <a:bodyPr wrap="square" rtlCol="0">
            <a:spAutoFit/>
          </a:bodyPr>
          <a:lstStyle/>
          <a:p>
            <a:pPr marL="285750" indent="-285750">
              <a:spcBef>
                <a:spcPts val="300"/>
              </a:spcBef>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災害級非常事態に備えた病床の充実（緊急避難的確保病床の確保）、人材確保</a:t>
            </a:r>
          </a:p>
          <a:p>
            <a:pPr marL="285750" indent="-285750">
              <a:spcBef>
                <a:spcPts val="300"/>
              </a:spcBef>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入院患者受入体制の強化</a:t>
            </a:r>
            <a:r>
              <a:rPr lang="ja-JP" altLang="en-US" sz="1000" b="1" dirty="0">
                <a:latin typeface="Meiryo UI" panose="020B0604030504040204" pitchFamily="50" charset="-128"/>
                <a:ea typeface="Meiryo UI" panose="020B0604030504040204" pitchFamily="50" charset="-128"/>
              </a:rPr>
              <a:t>（人工透析・妊産婦病床等の充実、高齢者リハビリ・ケア病床、確保病床を有しない病院を含めた自院患者の治療継続など）</a:t>
            </a:r>
          </a:p>
          <a:p>
            <a:pPr marL="285750" indent="-285750">
              <a:spcBef>
                <a:spcPts val="300"/>
              </a:spcBef>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重症化予防のための治療体制の強化</a:t>
            </a:r>
            <a:endParaRPr lang="en-US" altLang="ja-JP" sz="1200" b="1" dirty="0">
              <a:latin typeface="Meiryo UI" panose="020B0604030504040204" pitchFamily="50" charset="-128"/>
              <a:ea typeface="Meiryo UI" panose="020B0604030504040204" pitchFamily="50" charset="-128"/>
            </a:endParaRPr>
          </a:p>
          <a:p>
            <a:pPr marL="285750" indent="-285750">
              <a:spcBef>
                <a:spcPts val="300"/>
              </a:spcBef>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高齢者の療養フローの確立・徹底</a:t>
            </a:r>
            <a:endParaRPr lang="en-US" altLang="ja-JP" sz="1200" b="1" dirty="0">
              <a:latin typeface="Meiryo UI" panose="020B0604030504040204" pitchFamily="50" charset="-128"/>
              <a:ea typeface="Meiryo UI" panose="020B0604030504040204" pitchFamily="50" charset="-128"/>
            </a:endParaRPr>
          </a:p>
          <a:p>
            <a:pPr marL="285750" indent="-285750">
              <a:spcBef>
                <a:spcPts val="300"/>
              </a:spcBef>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フェーズに応じた圏域内での入院調整</a:t>
            </a:r>
            <a:endParaRPr lang="en-US" altLang="ja-JP" sz="1200" b="1" dirty="0">
              <a:latin typeface="Meiryo UI" panose="020B0604030504040204" pitchFamily="50" charset="-128"/>
              <a:ea typeface="Meiryo UI" panose="020B0604030504040204" pitchFamily="50" charset="-128"/>
            </a:endParaRPr>
          </a:p>
          <a:p>
            <a:pPr>
              <a:spcBef>
                <a:spcPts val="300"/>
              </a:spcBef>
            </a:pPr>
            <a:r>
              <a:rPr lang="ja-JP" altLang="en-US" sz="1200" b="1" dirty="0">
                <a:latin typeface="Meiryo UI" panose="020B0604030504040204" pitchFamily="50" charset="-128"/>
                <a:ea typeface="Meiryo UI" panose="020B0604030504040204" pitchFamily="50" charset="-128"/>
              </a:rPr>
              <a:t>　　  空床情報の共有・入院調整等のシステム化や</a:t>
            </a:r>
            <a:endParaRPr lang="en-US" altLang="ja-JP" sz="1200" b="1"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圏域ごとのネットワーク体制の強化</a:t>
            </a:r>
            <a:endParaRPr lang="en-US" altLang="ja-JP" sz="1200" b="1" dirty="0">
              <a:latin typeface="Meiryo UI" panose="020B0604030504040204" pitchFamily="50" charset="-128"/>
              <a:ea typeface="Meiryo UI" panose="020B0604030504040204" pitchFamily="50" charset="-128"/>
            </a:endParaRPr>
          </a:p>
          <a:p>
            <a:pPr marL="285750" indent="-285750">
              <a:spcBef>
                <a:spcPts val="300"/>
              </a:spcBef>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転退院支援（転退院ｻﾎﾟｰﾄｾﾝﾀｰ）</a:t>
            </a:r>
            <a:endParaRPr lang="en-US" altLang="ja-JP" sz="1200" b="1"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5742854" y="3122119"/>
            <a:ext cx="4227745" cy="1169551"/>
          </a:xfrm>
          <a:prstGeom prst="rect">
            <a:avLst/>
          </a:prstGeom>
          <a:noFill/>
        </p:spPr>
        <p:txBody>
          <a:bodyPr wrap="square" rtlCol="0">
            <a:spAutoFit/>
          </a:bodyPr>
          <a:lstStyle/>
          <a:p>
            <a:pPr marL="285750" indent="-285750">
              <a:spcBef>
                <a:spcPts val="300"/>
              </a:spcBef>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災害級非常事態に備えた部屋数の充実</a:t>
            </a:r>
            <a:endParaRPr lang="en-US" altLang="ja-JP" sz="1200" b="1" dirty="0">
              <a:latin typeface="Meiryo UI" panose="020B0604030504040204" pitchFamily="50" charset="-128"/>
              <a:ea typeface="Meiryo UI" panose="020B0604030504040204" pitchFamily="50" charset="-128"/>
            </a:endParaRPr>
          </a:p>
          <a:p>
            <a:pPr marL="285750" indent="-285750">
              <a:spcBef>
                <a:spcPts val="300"/>
              </a:spcBef>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診療型宿泊療養施設の整備・拡充</a:t>
            </a:r>
            <a:r>
              <a:rPr lang="ja-JP" altLang="en-US" sz="1100" b="1" dirty="0">
                <a:latin typeface="Meiryo UI" panose="020B0604030504040204" pitchFamily="50" charset="-128"/>
                <a:ea typeface="Meiryo UI" panose="020B0604030504040204" pitchFamily="50" charset="-128"/>
              </a:rPr>
              <a:t>（抗体治療等の実施）</a:t>
            </a:r>
            <a:endParaRPr lang="en-US" altLang="ja-JP" sz="900" b="1" dirty="0">
              <a:latin typeface="Meiryo UI" panose="020B0604030504040204" pitchFamily="50" charset="-128"/>
              <a:ea typeface="Meiryo UI" panose="020B0604030504040204" pitchFamily="50" charset="-128"/>
            </a:endParaRPr>
          </a:p>
          <a:p>
            <a:pPr marL="285750" indent="-285750">
              <a:spcBef>
                <a:spcPts val="300"/>
              </a:spcBef>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宿泊療養連携型病院の指定</a:t>
            </a:r>
            <a:endParaRPr lang="en-US" altLang="ja-JP" sz="1200" b="1" dirty="0">
              <a:latin typeface="Meiryo UI" panose="020B0604030504040204" pitchFamily="50" charset="-128"/>
              <a:ea typeface="Meiryo UI" panose="020B0604030504040204" pitchFamily="50" charset="-128"/>
            </a:endParaRPr>
          </a:p>
          <a:p>
            <a:pPr marL="285750" indent="-285750">
              <a:spcBef>
                <a:spcPts val="300"/>
              </a:spcBef>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高齢者用療養施設の運用（臨時の医療施設等）</a:t>
            </a:r>
            <a:endParaRPr lang="en-US" altLang="ja-JP" sz="1200" b="1" dirty="0">
              <a:latin typeface="Meiryo UI" panose="020B0604030504040204" pitchFamily="50" charset="-128"/>
              <a:ea typeface="Meiryo UI" panose="020B0604030504040204" pitchFamily="50" charset="-128"/>
            </a:endParaRPr>
          </a:p>
          <a:p>
            <a:pPr marL="285750" indent="-285750">
              <a:spcBef>
                <a:spcPts val="300"/>
              </a:spcBef>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オンライン診療・往診等の実施</a:t>
            </a:r>
            <a:endParaRPr lang="en-US" altLang="ja-JP" sz="1200" b="1" dirty="0">
              <a:latin typeface="Meiryo UI" panose="020B0604030504040204" pitchFamily="50" charset="-128"/>
              <a:ea typeface="Meiryo UI" panose="020B0604030504040204" pitchFamily="50" charset="-128"/>
            </a:endParaRPr>
          </a:p>
        </p:txBody>
      </p:sp>
      <p:sp>
        <p:nvSpPr>
          <p:cNvPr id="62" name="四角形: 角を丸くする 3">
            <a:extLst>
              <a:ext uri="{FF2B5EF4-FFF2-40B4-BE49-F238E27FC236}">
                <a16:creationId xmlns:a16="http://schemas.microsoft.com/office/drawing/2014/main" id="{AA6E007B-E45C-49E7-9F7C-7843FABA5DA6}"/>
              </a:ext>
            </a:extLst>
          </p:cNvPr>
          <p:cNvSpPr/>
          <p:nvPr/>
        </p:nvSpPr>
        <p:spPr>
          <a:xfrm>
            <a:off x="11531791" y="1255536"/>
            <a:ext cx="561708" cy="4433057"/>
          </a:xfrm>
          <a:prstGeom prst="roundRect">
            <a:avLst/>
          </a:prstGeom>
          <a:noFill/>
          <a:ln>
            <a:solidFill>
              <a:srgbClr val="41719C"/>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794250" lvl="1"/>
            <a:endParaRPr lang="ja-JP" altLang="en-US" sz="1200" b="1" dirty="0">
              <a:solidFill>
                <a:schemeClr val="tx1"/>
              </a:solidFill>
              <a:latin typeface="ＭＳ ゴシック" panose="020B0609070205080204" pitchFamily="49" charset="-128"/>
              <a:ea typeface="ＭＳ ゴシック" panose="020B0609070205080204" pitchFamily="49" charset="-128"/>
              <a:cs typeface="Calibri"/>
            </a:endParaRPr>
          </a:p>
        </p:txBody>
      </p:sp>
      <p:sp>
        <p:nvSpPr>
          <p:cNvPr id="13" name="正方形/長方形 12"/>
          <p:cNvSpPr/>
          <p:nvPr/>
        </p:nvSpPr>
        <p:spPr>
          <a:xfrm>
            <a:off x="11558066" y="1255536"/>
            <a:ext cx="411995" cy="1119723"/>
          </a:xfrm>
          <a:prstGeom prst="rect">
            <a:avLst/>
          </a:prstGeom>
        </p:spPr>
        <p:txBody>
          <a:bodyPr vert="eaVert" wrap="none">
            <a:spAutoFit/>
          </a:bodyPr>
          <a:lstStyle/>
          <a:p>
            <a:r>
              <a:rPr lang="en-US" altLang="ja-JP" sz="1200" b="1" dirty="0">
                <a:solidFill>
                  <a:prstClr val="black"/>
                </a:solidFill>
                <a:latin typeface="UD デジタル 教科書体 N-B" panose="02020700000000000000" pitchFamily="17" charset="-128"/>
                <a:ea typeface="UD デジタル 教科書体 N-B" panose="02020700000000000000" pitchFamily="17" charset="-128"/>
                <a:cs typeface="Calibri"/>
              </a:rPr>
              <a:t>【</a:t>
            </a:r>
            <a:r>
              <a:rPr lang="ja-JP" altLang="en-US" sz="1200" b="1" dirty="0">
                <a:solidFill>
                  <a:prstClr val="black"/>
                </a:solidFill>
                <a:latin typeface="UD デジタル 教科書体 N-B" panose="02020700000000000000" pitchFamily="17" charset="-128"/>
                <a:ea typeface="UD デジタル 教科書体 N-B" panose="02020700000000000000" pitchFamily="17" charset="-128"/>
                <a:cs typeface="Calibri"/>
              </a:rPr>
              <a:t>ひっ迫時</a:t>
            </a:r>
            <a:r>
              <a:rPr lang="en-US" altLang="ja-JP" sz="1200" b="1" dirty="0">
                <a:solidFill>
                  <a:prstClr val="black"/>
                </a:solidFill>
                <a:latin typeface="UD デジタル 教科書体 N-B" panose="02020700000000000000" pitchFamily="17" charset="-128"/>
                <a:ea typeface="UD デジタル 教科書体 N-B" panose="02020700000000000000" pitchFamily="17" charset="-128"/>
                <a:cs typeface="Calibri"/>
              </a:rPr>
              <a:t>】</a:t>
            </a:r>
            <a:endParaRPr lang="ja-JP" altLang="en-US" sz="1600" dirty="0"/>
          </a:p>
        </p:txBody>
      </p:sp>
      <p:sp>
        <p:nvSpPr>
          <p:cNvPr id="15" name="角丸四角形吹き出し 14"/>
          <p:cNvSpPr/>
          <p:nvPr/>
        </p:nvSpPr>
        <p:spPr>
          <a:xfrm rot="10800000">
            <a:off x="2159746" y="2431501"/>
            <a:ext cx="1561654" cy="2859890"/>
          </a:xfrm>
          <a:prstGeom prst="wedgeRoundRectCallout">
            <a:avLst>
              <a:gd name="adj1" fmla="val 6318"/>
              <a:gd name="adj2" fmla="val 3766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61" name="テキスト ボックス 60"/>
          <p:cNvSpPr txBox="1"/>
          <p:nvPr/>
        </p:nvSpPr>
        <p:spPr>
          <a:xfrm>
            <a:off x="2335467" y="2532967"/>
            <a:ext cx="1292662" cy="2758425"/>
          </a:xfrm>
          <a:prstGeom prst="rect">
            <a:avLst/>
          </a:prstGeom>
          <a:noFill/>
        </p:spPr>
        <p:txBody>
          <a:bodyPr vert="eaVert" wrap="square" rtlCol="0">
            <a:spAutoFit/>
          </a:bodyPr>
          <a:lstStyle/>
          <a:p>
            <a:pPr marL="144000" indent="-285750">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保健所の体制整備</a:t>
            </a:r>
            <a:endParaRPr lang="en-US" altLang="ja-JP" sz="1200" b="1" dirty="0">
              <a:latin typeface="Meiryo UI" panose="020B0604030504040204" pitchFamily="50" charset="-128"/>
              <a:ea typeface="Meiryo UI" panose="020B0604030504040204" pitchFamily="50" charset="-128"/>
            </a:endParaRPr>
          </a:p>
          <a:p>
            <a:pPr marL="144000" indent="-285750">
              <a:buFont typeface="Wingdings" panose="05000000000000000000" pitchFamily="2" charset="2"/>
              <a:buChar char="Ø"/>
            </a:pPr>
            <a:r>
              <a:rPr lang="ja-JP" altLang="en-US" sz="1200" b="1" spc="-300" dirty="0">
                <a:latin typeface="ＭＳ ゴシック" panose="020B0609070205080204" pitchFamily="49" charset="-128"/>
                <a:ea typeface="ＭＳ ゴシック" panose="020B0609070205080204" pitchFamily="49" charset="-128"/>
              </a:rPr>
              <a:t>ファーストタッチ・</a:t>
            </a:r>
            <a:r>
              <a:rPr lang="ja-JP" altLang="en-US" sz="1200" b="1" dirty="0">
                <a:latin typeface="Meiryo UI" panose="020B0604030504040204" pitchFamily="50" charset="-128"/>
                <a:ea typeface="Meiryo UI" panose="020B0604030504040204" pitchFamily="50" charset="-128"/>
              </a:rPr>
              <a:t>療養決定</a:t>
            </a:r>
            <a:endParaRPr lang="en-US" altLang="ja-JP" sz="1200" b="1" dirty="0">
              <a:latin typeface="Meiryo UI" panose="020B0604030504040204" pitchFamily="50" charset="-128"/>
              <a:ea typeface="Meiryo UI" panose="020B0604030504040204" pitchFamily="50" charset="-128"/>
            </a:endParaRPr>
          </a:p>
          <a:p>
            <a:r>
              <a:rPr lang="en-US" altLang="ja-JP" sz="1200" b="1" dirty="0">
                <a:latin typeface="Meiryo UI" panose="020B0604030504040204" pitchFamily="50" charset="-128"/>
                <a:ea typeface="Meiryo UI" panose="020B0604030504040204" pitchFamily="50" charset="-128"/>
              </a:rPr>
              <a:t>      </a:t>
            </a:r>
            <a:r>
              <a:rPr lang="ja-JP" altLang="en-US" sz="1200" b="1" dirty="0">
                <a:latin typeface="ＭＳ ゴシック" panose="020B0609070205080204" pitchFamily="49" charset="-128"/>
                <a:ea typeface="ＭＳ ゴシック" panose="020B0609070205080204" pitchFamily="49" charset="-128"/>
              </a:rPr>
              <a:t>・</a:t>
            </a:r>
            <a:r>
              <a:rPr lang="ja-JP" altLang="en-US" sz="1200" b="1" dirty="0">
                <a:latin typeface="Meiryo UI" panose="020B0604030504040204" pitchFamily="50" charset="-128"/>
                <a:ea typeface="Meiryo UI" panose="020B0604030504040204" pitchFamily="50" charset="-128"/>
              </a:rPr>
              <a:t>手続の迅速化</a:t>
            </a:r>
            <a:endParaRPr lang="en-US" altLang="ja-JP" sz="12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200" b="1" dirty="0">
                <a:latin typeface="ＭＳ ゴシック" panose="020B0609070205080204" pitchFamily="49" charset="-128"/>
                <a:ea typeface="ＭＳ ゴシック" panose="020B0609070205080204" pitchFamily="49" charset="-128"/>
              </a:rPr>
              <a:t>ハーシス</a:t>
            </a:r>
            <a:r>
              <a:rPr lang="ja-JP" altLang="en-US" sz="1200" b="1" dirty="0">
                <a:latin typeface="Meiryo UI" panose="020B0604030504040204" pitchFamily="50" charset="-128"/>
                <a:ea typeface="Meiryo UI" panose="020B0604030504040204" pitchFamily="50" charset="-128"/>
              </a:rPr>
              <a:t>入力の徹底</a:t>
            </a:r>
            <a:endParaRPr lang="en-US" altLang="ja-JP" sz="1200" b="1"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・診療・検査医療機関による対応</a:t>
            </a:r>
            <a:endParaRPr lang="en-US" altLang="ja-JP" sz="12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事務処理センターの設置</a:t>
            </a:r>
          </a:p>
        </p:txBody>
      </p:sp>
      <p:sp>
        <p:nvSpPr>
          <p:cNvPr id="64" name="テキスト ボックス 63"/>
          <p:cNvSpPr txBox="1"/>
          <p:nvPr/>
        </p:nvSpPr>
        <p:spPr>
          <a:xfrm>
            <a:off x="5734392" y="4565939"/>
            <a:ext cx="4288543" cy="1169551"/>
          </a:xfrm>
          <a:prstGeom prst="rect">
            <a:avLst/>
          </a:prstGeom>
          <a:noFill/>
        </p:spPr>
        <p:txBody>
          <a:bodyPr wrap="square" rtlCol="0">
            <a:spAutoFit/>
          </a:bodyPr>
          <a:lstStyle/>
          <a:p>
            <a:pPr marL="285750" indent="-285750">
              <a:spcBef>
                <a:spcPts val="300"/>
              </a:spcBef>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健康観察</a:t>
            </a:r>
            <a:r>
              <a:rPr lang="ja-JP" altLang="en-US" sz="1050" b="1" dirty="0">
                <a:latin typeface="Meiryo UI" panose="020B0604030504040204" pitchFamily="50" charset="-128"/>
                <a:ea typeface="Meiryo UI" panose="020B0604030504040204" pitchFamily="50" charset="-128"/>
              </a:rPr>
              <a:t>（訪問看護</a:t>
            </a:r>
            <a:r>
              <a:rPr lang="en-US" altLang="ja-JP" sz="1050" b="1" dirty="0">
                <a:latin typeface="Meiryo UI" panose="020B0604030504040204" pitchFamily="50" charset="-128"/>
                <a:ea typeface="Meiryo UI" panose="020B0604030504040204" pitchFamily="50" charset="-128"/>
              </a:rPr>
              <a:t>ST</a:t>
            </a:r>
            <a:r>
              <a:rPr lang="ja-JP" altLang="en-US" sz="1050" b="1" dirty="0" err="1">
                <a:latin typeface="Meiryo UI" panose="020B0604030504040204" pitchFamily="50" charset="-128"/>
                <a:ea typeface="Meiryo UI" panose="020B0604030504040204" pitchFamily="50" charset="-128"/>
              </a:rPr>
              <a:t>、</a:t>
            </a:r>
            <a:r>
              <a:rPr lang="en-US" altLang="ja-JP" sz="1050" b="1" dirty="0">
                <a:latin typeface="Meiryo UI" panose="020B0604030504040204" pitchFamily="50" charset="-128"/>
                <a:ea typeface="Meiryo UI" panose="020B0604030504040204" pitchFamily="50" charset="-128"/>
              </a:rPr>
              <a:t>MY-HERSYS</a:t>
            </a:r>
            <a:r>
              <a:rPr lang="ja-JP" altLang="en-US" sz="1050" b="1" dirty="0" err="1">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配食、ﾊﾟﾙｽ貸出等）</a:t>
            </a:r>
            <a:endParaRPr lang="en-US" altLang="ja-JP" sz="1050" b="1" dirty="0">
              <a:latin typeface="Meiryo UI" panose="020B0604030504040204" pitchFamily="50" charset="-128"/>
              <a:ea typeface="Meiryo UI" panose="020B0604030504040204" pitchFamily="50" charset="-128"/>
            </a:endParaRPr>
          </a:p>
          <a:p>
            <a:pPr marL="285750" indent="-285750">
              <a:spcBef>
                <a:spcPts val="300"/>
              </a:spcBef>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抗体治療体制の整備（外来・往診）</a:t>
            </a:r>
            <a:endParaRPr lang="en-US" altLang="ja-JP" sz="1200" b="1" dirty="0">
              <a:latin typeface="Meiryo UI" panose="020B0604030504040204" pitchFamily="50" charset="-128"/>
              <a:ea typeface="Meiryo UI" panose="020B0604030504040204" pitchFamily="50" charset="-128"/>
            </a:endParaRPr>
          </a:p>
          <a:p>
            <a:pPr marL="285750" indent="-285750">
              <a:spcBef>
                <a:spcPts val="300"/>
              </a:spcBef>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オンライン診療・処方体制の整備</a:t>
            </a:r>
            <a:r>
              <a:rPr lang="ja-JP" altLang="en-US" sz="1050" b="1" dirty="0">
                <a:latin typeface="Meiryo UI" panose="020B0604030504040204" pitchFamily="50" charset="-128"/>
                <a:ea typeface="Meiryo UI" panose="020B0604030504040204" pitchFamily="50" charset="-128"/>
              </a:rPr>
              <a:t>（経口治療薬含む）</a:t>
            </a:r>
            <a:endParaRPr lang="en-US" altLang="ja-JP" sz="1200" b="1" dirty="0">
              <a:latin typeface="Meiryo UI" panose="020B0604030504040204" pitchFamily="50" charset="-128"/>
              <a:ea typeface="Meiryo UI" panose="020B0604030504040204" pitchFamily="50" charset="-128"/>
            </a:endParaRPr>
          </a:p>
          <a:p>
            <a:pPr marL="285750" indent="-285750">
              <a:spcBef>
                <a:spcPts val="300"/>
              </a:spcBef>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外来診療病院の整備</a:t>
            </a:r>
            <a:endParaRPr lang="en-US" altLang="ja-JP" sz="1200" b="1" dirty="0">
              <a:latin typeface="Meiryo UI" panose="020B0604030504040204" pitchFamily="50" charset="-128"/>
              <a:ea typeface="Meiryo UI" panose="020B0604030504040204" pitchFamily="50" charset="-128"/>
            </a:endParaRPr>
          </a:p>
          <a:p>
            <a:pPr marL="285750" indent="-285750">
              <a:spcBef>
                <a:spcPts val="300"/>
              </a:spcBef>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往診（平日日中・夜間休日）</a:t>
            </a:r>
            <a:endParaRPr lang="en-US" altLang="ja-JP" sz="1200" b="1" dirty="0">
              <a:latin typeface="Meiryo UI" panose="020B0604030504040204" pitchFamily="50" charset="-128"/>
              <a:ea typeface="Meiryo UI" panose="020B0604030504040204" pitchFamily="50" charset="-128"/>
            </a:endParaRPr>
          </a:p>
        </p:txBody>
      </p:sp>
      <p:sp>
        <p:nvSpPr>
          <p:cNvPr id="16" name="正方形/長方形 15"/>
          <p:cNvSpPr/>
          <p:nvPr/>
        </p:nvSpPr>
        <p:spPr>
          <a:xfrm>
            <a:off x="3727037" y="818785"/>
            <a:ext cx="369332" cy="782655"/>
          </a:xfrm>
          <a:prstGeom prst="rect">
            <a:avLst/>
          </a:prstGeom>
        </p:spPr>
        <p:txBody>
          <a:bodyPr vert="eaVert" wrap="square">
            <a:spAutoFit/>
          </a:bodyPr>
          <a:lstStyle/>
          <a:p>
            <a:r>
              <a:rPr lang="ja-JP" altLang="en-US" sz="1200" b="1" dirty="0">
                <a:latin typeface="UD デジタル 教科書体 N-B" panose="02020700000000000000" pitchFamily="17" charset="-128"/>
                <a:ea typeface="UD デジタル 教科書体 N-B" panose="02020700000000000000" pitchFamily="17" charset="-128"/>
                <a:cs typeface="Calibri"/>
              </a:rPr>
              <a:t>療養決定</a:t>
            </a:r>
            <a:endParaRPr lang="ja-JP" altLang="en-US" sz="1200" dirty="0"/>
          </a:p>
        </p:txBody>
      </p:sp>
      <p:cxnSp>
        <p:nvCxnSpPr>
          <p:cNvPr id="65" name="直線矢印コネクタ 64">
            <a:extLst>
              <a:ext uri="{FF2B5EF4-FFF2-40B4-BE49-F238E27FC236}">
                <a16:creationId xmlns:a16="http://schemas.microsoft.com/office/drawing/2014/main" id="{0EEEF432-0294-4DFF-8F87-DF0CC1321FF0}"/>
              </a:ext>
            </a:extLst>
          </p:cNvPr>
          <p:cNvCxnSpPr>
            <a:cxnSpLocks/>
          </p:cNvCxnSpPr>
          <p:nvPr/>
        </p:nvCxnSpPr>
        <p:spPr>
          <a:xfrm>
            <a:off x="1898695" y="5523020"/>
            <a:ext cx="2499635" cy="2331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74" name="正方形/長方形 73"/>
          <p:cNvSpPr/>
          <p:nvPr/>
        </p:nvSpPr>
        <p:spPr>
          <a:xfrm>
            <a:off x="2182215" y="952530"/>
            <a:ext cx="369332" cy="612513"/>
          </a:xfrm>
          <a:prstGeom prst="rect">
            <a:avLst/>
          </a:prstGeom>
        </p:spPr>
        <p:txBody>
          <a:bodyPr vert="eaVert" wrap="square">
            <a:spAutoFit/>
          </a:bodyPr>
          <a:lstStyle/>
          <a:p>
            <a:r>
              <a:rPr lang="ja-JP" altLang="en-US" sz="1200" b="1" dirty="0">
                <a:latin typeface="UD デジタル 教科書体 N-B" panose="02020700000000000000" pitchFamily="17" charset="-128"/>
                <a:ea typeface="UD デジタル 教科書体 N-B" panose="02020700000000000000" pitchFamily="17" charset="-128"/>
                <a:cs typeface="Calibri"/>
              </a:rPr>
              <a:t>発生届</a:t>
            </a:r>
            <a:endParaRPr lang="ja-JP" altLang="en-US" sz="1200" dirty="0"/>
          </a:p>
        </p:txBody>
      </p:sp>
      <p:sp>
        <p:nvSpPr>
          <p:cNvPr id="77" name="角丸四角形吹き出し 76"/>
          <p:cNvSpPr/>
          <p:nvPr/>
        </p:nvSpPr>
        <p:spPr>
          <a:xfrm rot="10800000">
            <a:off x="10798418" y="2020727"/>
            <a:ext cx="664197" cy="3638347"/>
          </a:xfrm>
          <a:prstGeom prst="wedgeRoundRectCallout">
            <a:avLst>
              <a:gd name="adj1" fmla="val -24796"/>
              <a:gd name="adj2" fmla="val 45979"/>
              <a:gd name="adj3" fmla="val 16667"/>
            </a:avLst>
          </a:prstGeom>
          <a:solidFill>
            <a:schemeClr val="bg1"/>
          </a:solidFill>
          <a:ln>
            <a:solidFill>
              <a:srgbClr val="4171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2" name="テキスト ボックス 71"/>
          <p:cNvSpPr txBox="1"/>
          <p:nvPr/>
        </p:nvSpPr>
        <p:spPr>
          <a:xfrm>
            <a:off x="10783681" y="2225620"/>
            <a:ext cx="738664" cy="3065771"/>
          </a:xfrm>
          <a:prstGeom prst="rect">
            <a:avLst/>
          </a:prstGeom>
          <a:noFill/>
        </p:spPr>
        <p:txBody>
          <a:bodyPr vert="eaVert" wrap="square" rtlCol="0">
            <a:spAutoFit/>
          </a:bodyPr>
          <a:lstStyle/>
          <a:p>
            <a:pPr marL="285750" indent="-285750">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入院</a:t>
            </a:r>
            <a:r>
              <a:rPr lang="ja-JP" altLang="en-US" sz="1200" b="1" dirty="0">
                <a:latin typeface="ＭＳ ゴシック" panose="020B0609070205080204" pitchFamily="49" charset="-128"/>
                <a:ea typeface="ＭＳ ゴシック" panose="020B0609070205080204" pitchFamily="49" charset="-128"/>
              </a:rPr>
              <a:t>・</a:t>
            </a:r>
            <a:r>
              <a:rPr lang="ja-JP" altLang="en-US" sz="1200" b="1" dirty="0">
                <a:latin typeface="Meiryo UI" panose="020B0604030504040204" pitchFamily="50" charset="-128"/>
                <a:ea typeface="Meiryo UI" panose="020B0604030504040204" pitchFamily="50" charset="-128"/>
              </a:rPr>
              <a:t>宿泊</a:t>
            </a:r>
            <a:r>
              <a:rPr lang="ja-JP" altLang="en-US" sz="1200" b="1" dirty="0">
                <a:latin typeface="ＭＳ ゴシック" panose="020B0609070205080204" pitchFamily="49" charset="-128"/>
                <a:ea typeface="ＭＳ ゴシック" panose="020B0609070205080204" pitchFamily="49" charset="-128"/>
              </a:rPr>
              <a:t>・</a:t>
            </a:r>
            <a:r>
              <a:rPr lang="ja-JP" altLang="en-US" sz="1200" b="1" dirty="0">
                <a:latin typeface="Meiryo UI" panose="020B0604030504040204" pitchFamily="50" charset="-128"/>
                <a:ea typeface="Meiryo UI" panose="020B0604030504040204" pitchFamily="50" charset="-128"/>
              </a:rPr>
              <a:t>外来等への搬送</a:t>
            </a:r>
            <a:endParaRPr lang="en-US" altLang="ja-JP" sz="12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短期入院⇒宿泊への搬送</a:t>
            </a:r>
            <a:endParaRPr lang="en-US" altLang="ja-JP" sz="12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自宅</a:t>
            </a:r>
            <a:r>
              <a:rPr lang="ja-JP" altLang="en-US" sz="1200" b="1" dirty="0">
                <a:latin typeface="ＭＳ ゴシック" panose="020B0609070205080204" pitchFamily="49" charset="-128"/>
                <a:ea typeface="ＭＳ ゴシック" panose="020B0609070205080204" pitchFamily="49" charset="-128"/>
              </a:rPr>
              <a:t>・</a:t>
            </a:r>
            <a:r>
              <a:rPr lang="ja-JP" altLang="en-US" sz="1200" b="1" dirty="0">
                <a:latin typeface="Meiryo UI" panose="020B0604030504040204" pitchFamily="50" charset="-128"/>
                <a:ea typeface="Meiryo UI" panose="020B0604030504040204" pitchFamily="50" charset="-128"/>
              </a:rPr>
              <a:t>宿泊から急変時の搬送</a:t>
            </a:r>
            <a:endParaRPr lang="en-US" altLang="ja-JP" sz="1200" b="1" dirty="0">
              <a:latin typeface="Meiryo UI" panose="020B0604030504040204" pitchFamily="50" charset="-128"/>
              <a:ea typeface="Meiryo UI" panose="020B0604030504040204" pitchFamily="50" charset="-128"/>
            </a:endParaRPr>
          </a:p>
        </p:txBody>
      </p:sp>
      <p:sp>
        <p:nvSpPr>
          <p:cNvPr id="73" name="正方形/長方形 72"/>
          <p:cNvSpPr/>
          <p:nvPr/>
        </p:nvSpPr>
        <p:spPr>
          <a:xfrm>
            <a:off x="10782398" y="4848024"/>
            <a:ext cx="369332" cy="612513"/>
          </a:xfrm>
          <a:prstGeom prst="rect">
            <a:avLst/>
          </a:prstGeom>
        </p:spPr>
        <p:txBody>
          <a:bodyPr vert="eaVert" wrap="square">
            <a:spAutoFit/>
          </a:bodyPr>
          <a:lstStyle/>
          <a:p>
            <a:r>
              <a:rPr lang="ja-JP" altLang="en-US" sz="1200" b="1" dirty="0">
                <a:solidFill>
                  <a:prstClr val="black"/>
                </a:solidFill>
                <a:latin typeface="Meiryo UI" panose="020B0604030504040204" pitchFamily="50" charset="-128"/>
                <a:ea typeface="Meiryo UI" panose="020B0604030504040204" pitchFamily="50" charset="-128"/>
                <a:cs typeface="Calibri"/>
              </a:rPr>
              <a:t>の強化</a:t>
            </a:r>
          </a:p>
        </p:txBody>
      </p:sp>
      <p:sp>
        <p:nvSpPr>
          <p:cNvPr id="89" name="角丸四角形吹き出し 88"/>
          <p:cNvSpPr/>
          <p:nvPr/>
        </p:nvSpPr>
        <p:spPr>
          <a:xfrm rot="5400000">
            <a:off x="3234511" y="4534125"/>
            <a:ext cx="616632" cy="3600853"/>
          </a:xfrm>
          <a:prstGeom prst="wedgeRoundRectCallout">
            <a:avLst>
              <a:gd name="adj1" fmla="val -72687"/>
              <a:gd name="adj2" fmla="val 32419"/>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0" name="テキスト ボックス 89"/>
          <p:cNvSpPr txBox="1"/>
          <p:nvPr/>
        </p:nvSpPr>
        <p:spPr>
          <a:xfrm>
            <a:off x="1750932" y="6105604"/>
            <a:ext cx="3771449" cy="615553"/>
          </a:xfrm>
          <a:prstGeom prst="rect">
            <a:avLst/>
          </a:prstGeom>
          <a:noFill/>
        </p:spPr>
        <p:txBody>
          <a:bodyPr vert="horz" wrap="square" rtlCol="0">
            <a:spAutoFit/>
          </a:bodyPr>
          <a:lstStyle/>
          <a:p>
            <a:pPr marL="285750" indent="-285750">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自宅待機</a:t>
            </a:r>
            <a:r>
              <a:rPr lang="en-US" altLang="ja-JP" sz="1200" b="1" dirty="0">
                <a:latin typeface="Meiryo UI" panose="020B0604030504040204" pitchFamily="50" charset="-128"/>
                <a:ea typeface="Meiryo UI" panose="020B0604030504040204" pitchFamily="50" charset="-128"/>
              </a:rPr>
              <a:t>SOS</a:t>
            </a:r>
            <a:r>
              <a:rPr lang="ja-JP" altLang="en-US" sz="1200" b="1"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・保健所連絡前の医療へのアクセス確保</a:t>
            </a:r>
          </a:p>
          <a:p>
            <a:endParaRPr lang="en-US" altLang="ja-JP" sz="1100" b="1" dirty="0">
              <a:latin typeface="Meiryo UI" panose="020B0604030504040204" pitchFamily="50" charset="-128"/>
              <a:ea typeface="Meiryo UI" panose="020B0604030504040204" pitchFamily="50" charset="-128"/>
            </a:endParaRPr>
          </a:p>
        </p:txBody>
      </p:sp>
      <p:sp>
        <p:nvSpPr>
          <p:cNvPr id="91" name="角丸四角形吹き出し 90"/>
          <p:cNvSpPr/>
          <p:nvPr/>
        </p:nvSpPr>
        <p:spPr>
          <a:xfrm rot="10800000">
            <a:off x="576914" y="2626216"/>
            <a:ext cx="1030846" cy="3858124"/>
          </a:xfrm>
          <a:prstGeom prst="wedgeRoundRectCallout">
            <a:avLst>
              <a:gd name="adj1" fmla="val -24796"/>
              <a:gd name="adj2" fmla="val 45979"/>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2" name="テキスト ボックス 91"/>
          <p:cNvSpPr txBox="1"/>
          <p:nvPr/>
        </p:nvSpPr>
        <p:spPr>
          <a:xfrm>
            <a:off x="627881" y="2765672"/>
            <a:ext cx="877163" cy="3579211"/>
          </a:xfrm>
          <a:prstGeom prst="rect">
            <a:avLst/>
          </a:prstGeom>
          <a:noFill/>
        </p:spPr>
        <p:txBody>
          <a:bodyPr vert="eaVert" wrap="square" rtlCol="0">
            <a:spAutoFit/>
          </a:bodyPr>
          <a:lstStyle/>
          <a:p>
            <a:pPr marL="285750" indent="-285750">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検査体制の整備</a:t>
            </a:r>
            <a:endParaRPr lang="en-US" altLang="ja-JP" sz="12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100" b="1" dirty="0">
                <a:latin typeface="Meiryo UI" panose="020B0604030504040204" pitchFamily="50" charset="-128"/>
                <a:ea typeface="Meiryo UI" panose="020B0604030504040204" pitchFamily="50" charset="-128"/>
              </a:rPr>
              <a:t>診療</a:t>
            </a:r>
            <a:r>
              <a:rPr lang="ja-JP" altLang="en-US" sz="1100" b="1" dirty="0">
                <a:latin typeface="ＭＳ ゴシック" panose="020B0609070205080204" pitchFamily="49" charset="-128"/>
                <a:ea typeface="ＭＳ ゴシック" panose="020B0609070205080204" pitchFamily="49" charset="-128"/>
              </a:rPr>
              <a:t>・</a:t>
            </a:r>
            <a:r>
              <a:rPr lang="ja-JP" altLang="en-US" sz="1100" b="1" dirty="0">
                <a:latin typeface="Meiryo UI" panose="020B0604030504040204" pitchFamily="50" charset="-128"/>
                <a:ea typeface="Meiryo UI" panose="020B0604030504040204" pitchFamily="50" charset="-128"/>
              </a:rPr>
              <a:t>検査医療機関による健康観察・早期治療</a:t>
            </a:r>
            <a:endParaRPr lang="en-US" altLang="ja-JP" sz="11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100" b="1" dirty="0">
                <a:latin typeface="Meiryo UI" panose="020B0604030504040204" pitchFamily="50" charset="-128"/>
                <a:ea typeface="Meiryo UI" panose="020B0604030504040204" pitchFamily="50" charset="-128"/>
              </a:rPr>
              <a:t>診療・検査医療機関の公表</a:t>
            </a:r>
            <a:endParaRPr lang="en-US" altLang="ja-JP" sz="1100" b="1"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100" b="1" dirty="0">
                <a:latin typeface="Meiryo UI" panose="020B0604030504040204" pitchFamily="50" charset="-128"/>
                <a:ea typeface="Meiryo UI" panose="020B0604030504040204" pitchFamily="50" charset="-128"/>
              </a:rPr>
              <a:t>　高齢者施設等の従事者等への検査強化</a:t>
            </a:r>
            <a:endParaRPr lang="en-US" altLang="ja-JP" sz="1100" b="1" dirty="0">
              <a:latin typeface="Meiryo UI" panose="020B0604030504040204" pitchFamily="50" charset="-128"/>
              <a:ea typeface="Meiryo UI" panose="020B0604030504040204" pitchFamily="50" charset="-128"/>
            </a:endParaRPr>
          </a:p>
        </p:txBody>
      </p:sp>
      <p:sp>
        <p:nvSpPr>
          <p:cNvPr id="93" name="正方形/長方形 92"/>
          <p:cNvSpPr/>
          <p:nvPr/>
        </p:nvSpPr>
        <p:spPr>
          <a:xfrm>
            <a:off x="1445544" y="1316387"/>
            <a:ext cx="400110" cy="896083"/>
          </a:xfrm>
          <a:prstGeom prst="rect">
            <a:avLst/>
          </a:prstGeom>
        </p:spPr>
        <p:txBody>
          <a:bodyPr vert="eaVert" wrap="square">
            <a:spAutoFit/>
          </a:bodyPr>
          <a:lstStyle/>
          <a:p>
            <a:pPr lvl="0" algn="ctr"/>
            <a:r>
              <a:rPr lang="ja-JP" altLang="en-US" sz="1400" b="1" dirty="0">
                <a:solidFill>
                  <a:prstClr val="black"/>
                </a:solidFill>
                <a:latin typeface="UD デジタル 教科書体 N-B" panose="02020700000000000000" pitchFamily="17" charset="-128"/>
                <a:ea typeface="UD デジタル 教科書体 N-B" panose="02020700000000000000" pitchFamily="17" charset="-128"/>
                <a:cs typeface="Calibri"/>
              </a:rPr>
              <a:t>陽性判明</a:t>
            </a:r>
          </a:p>
        </p:txBody>
      </p:sp>
      <p:sp>
        <p:nvSpPr>
          <p:cNvPr id="69" name="テキスト ボックス 68"/>
          <p:cNvSpPr txBox="1"/>
          <p:nvPr/>
        </p:nvSpPr>
        <p:spPr>
          <a:xfrm>
            <a:off x="5851240" y="5809893"/>
            <a:ext cx="5136456" cy="954107"/>
          </a:xfrm>
          <a:prstGeom prst="rect">
            <a:avLst/>
          </a:prstGeom>
          <a:noFill/>
        </p:spPr>
        <p:txBody>
          <a:bodyPr vert="horz" wrap="square" rtlCol="0">
            <a:spAutoFit/>
          </a:bodyPr>
          <a:lstStyle/>
          <a:p>
            <a:pPr marL="285750" indent="-285750">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rPr>
              <a:t>高齢者施設等における施設内療養時の医療体制の強化</a:t>
            </a:r>
            <a:endParaRPr lang="en-US" altLang="ja-JP" sz="1200" b="1"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・高齢者施設等往診専用ダイヤル設置</a:t>
            </a:r>
            <a:endParaRPr lang="en-US" altLang="ja-JP" sz="1100" b="1"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・高齢者施設等クラスター対応強化チーム「</a:t>
            </a:r>
            <a:r>
              <a:rPr lang="en-US" altLang="ja-JP" sz="1100" b="1" dirty="0">
                <a:latin typeface="Meiryo UI" panose="020B0604030504040204" pitchFamily="50" charset="-128"/>
                <a:ea typeface="Meiryo UI" panose="020B0604030504040204" pitchFamily="50" charset="-128"/>
              </a:rPr>
              <a:t>OCRT</a:t>
            </a:r>
            <a:r>
              <a:rPr lang="ja-JP" altLang="en-US" sz="1100" b="1" dirty="0">
                <a:latin typeface="Meiryo UI" panose="020B0604030504040204" pitchFamily="50" charset="-128"/>
                <a:ea typeface="Meiryo UI" panose="020B0604030504040204" pitchFamily="50" charset="-128"/>
              </a:rPr>
              <a:t>」の設置・派遣</a:t>
            </a:r>
            <a:endParaRPr lang="en-US" altLang="ja-JP" sz="1100" b="1"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・往診協力医療機関、重点往診チームの派遣</a:t>
            </a:r>
            <a:endParaRPr lang="en-US" altLang="ja-JP" sz="1100" b="1"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・高齢者施設における治療体制の確立支援（協力金）</a:t>
            </a:r>
            <a:endParaRPr lang="en-US" altLang="ja-JP" sz="1050" b="1" dirty="0">
              <a:latin typeface="Meiryo UI" panose="020B0604030504040204" pitchFamily="50" charset="-128"/>
              <a:ea typeface="Meiryo UI" panose="020B0604030504040204" pitchFamily="50" charset="-128"/>
            </a:endParaRPr>
          </a:p>
        </p:txBody>
      </p:sp>
      <p:cxnSp>
        <p:nvCxnSpPr>
          <p:cNvPr id="75" name="直線矢印コネクタ 74">
            <a:extLst>
              <a:ext uri="{FF2B5EF4-FFF2-40B4-BE49-F238E27FC236}">
                <a16:creationId xmlns:a16="http://schemas.microsoft.com/office/drawing/2014/main" id="{6742BFE5-B89D-432E-A195-03CC36A9C85E}"/>
              </a:ext>
            </a:extLst>
          </p:cNvPr>
          <p:cNvCxnSpPr/>
          <p:nvPr/>
        </p:nvCxnSpPr>
        <p:spPr>
          <a:xfrm>
            <a:off x="3899650" y="1662025"/>
            <a:ext cx="0" cy="3548895"/>
          </a:xfrm>
          <a:prstGeom prst="straightConnector1">
            <a:avLst/>
          </a:prstGeom>
          <a:ln w="31750"/>
        </p:spPr>
        <p:style>
          <a:lnRef idx="3">
            <a:schemeClr val="dk1"/>
          </a:lnRef>
          <a:fillRef idx="0">
            <a:schemeClr val="dk1"/>
          </a:fillRef>
          <a:effectRef idx="2">
            <a:schemeClr val="dk1"/>
          </a:effectRef>
          <a:fontRef idx="minor">
            <a:schemeClr val="tx1"/>
          </a:fontRef>
        </p:style>
      </p:cxnSp>
      <p:cxnSp>
        <p:nvCxnSpPr>
          <p:cNvPr id="83" name="直線矢印コネクタ 82">
            <a:extLst>
              <a:ext uri="{FF2B5EF4-FFF2-40B4-BE49-F238E27FC236}">
                <a16:creationId xmlns:a16="http://schemas.microsoft.com/office/drawing/2014/main" id="{88239374-85C1-48C9-B92A-5AE5A9529EA9}"/>
              </a:ext>
            </a:extLst>
          </p:cNvPr>
          <p:cNvCxnSpPr>
            <a:cxnSpLocks/>
          </p:cNvCxnSpPr>
          <p:nvPr/>
        </p:nvCxnSpPr>
        <p:spPr>
          <a:xfrm flipV="1">
            <a:off x="3903597" y="5220928"/>
            <a:ext cx="466502" cy="2"/>
          </a:xfrm>
          <a:prstGeom prst="straightConnector1">
            <a:avLst/>
          </a:prstGeom>
          <a:ln w="31750">
            <a:tailEnd type="triangle"/>
          </a:ln>
        </p:spPr>
        <p:style>
          <a:lnRef idx="3">
            <a:schemeClr val="dk1"/>
          </a:lnRef>
          <a:fillRef idx="0">
            <a:schemeClr val="dk1"/>
          </a:fillRef>
          <a:effectRef idx="2">
            <a:schemeClr val="dk1"/>
          </a:effectRef>
          <a:fontRef idx="minor">
            <a:schemeClr val="tx1"/>
          </a:fontRef>
        </p:style>
      </p:cxnSp>
      <p:cxnSp>
        <p:nvCxnSpPr>
          <p:cNvPr id="84" name="直線矢印コネクタ 83">
            <a:extLst>
              <a:ext uri="{FF2B5EF4-FFF2-40B4-BE49-F238E27FC236}">
                <a16:creationId xmlns:a16="http://schemas.microsoft.com/office/drawing/2014/main" id="{88239374-85C1-48C9-B92A-5AE5A9529EA9}"/>
              </a:ext>
            </a:extLst>
          </p:cNvPr>
          <p:cNvCxnSpPr>
            <a:cxnSpLocks/>
          </p:cNvCxnSpPr>
          <p:nvPr/>
        </p:nvCxnSpPr>
        <p:spPr>
          <a:xfrm flipV="1">
            <a:off x="3903597" y="3737486"/>
            <a:ext cx="466502" cy="2"/>
          </a:xfrm>
          <a:prstGeom prst="straightConnector1">
            <a:avLst/>
          </a:prstGeom>
          <a:ln w="31750">
            <a:tailEnd type="triangle"/>
          </a:ln>
        </p:spPr>
        <p:style>
          <a:lnRef idx="3">
            <a:schemeClr val="dk1"/>
          </a:lnRef>
          <a:fillRef idx="0">
            <a:schemeClr val="dk1"/>
          </a:fillRef>
          <a:effectRef idx="2">
            <a:schemeClr val="dk1"/>
          </a:effectRef>
          <a:fontRef idx="minor">
            <a:schemeClr val="tx1"/>
          </a:fontRef>
        </p:style>
      </p:cxnSp>
      <p:cxnSp>
        <p:nvCxnSpPr>
          <p:cNvPr id="86" name="直線矢印コネクタ 85">
            <a:extLst>
              <a:ext uri="{FF2B5EF4-FFF2-40B4-BE49-F238E27FC236}">
                <a16:creationId xmlns:a16="http://schemas.microsoft.com/office/drawing/2014/main" id="{0EEEF432-0294-4DFF-8F87-DF0CC1321FF0}"/>
              </a:ext>
            </a:extLst>
          </p:cNvPr>
          <p:cNvCxnSpPr>
            <a:cxnSpLocks/>
          </p:cNvCxnSpPr>
          <p:nvPr/>
        </p:nvCxnSpPr>
        <p:spPr>
          <a:xfrm>
            <a:off x="1902488" y="1683835"/>
            <a:ext cx="928785" cy="0"/>
          </a:xfrm>
          <a:prstGeom prst="straightConnector1">
            <a:avLst/>
          </a:prstGeom>
          <a:ln w="31750">
            <a:tailEnd type="triangle"/>
          </a:ln>
        </p:spPr>
        <p:style>
          <a:lnRef idx="3">
            <a:schemeClr val="dk1"/>
          </a:lnRef>
          <a:fillRef idx="0">
            <a:schemeClr val="dk1"/>
          </a:fillRef>
          <a:effectRef idx="2">
            <a:schemeClr val="dk1"/>
          </a:effectRef>
          <a:fontRef idx="minor">
            <a:schemeClr val="tx1"/>
          </a:fontRef>
        </p:style>
      </p:cxnSp>
      <p:cxnSp>
        <p:nvCxnSpPr>
          <p:cNvPr id="88" name="直線矢印コネクタ 87">
            <a:extLst>
              <a:ext uri="{FF2B5EF4-FFF2-40B4-BE49-F238E27FC236}">
                <a16:creationId xmlns:a16="http://schemas.microsoft.com/office/drawing/2014/main" id="{6742BFE5-B89D-432E-A195-03CC36A9C85E}"/>
              </a:ext>
            </a:extLst>
          </p:cNvPr>
          <p:cNvCxnSpPr/>
          <p:nvPr/>
        </p:nvCxnSpPr>
        <p:spPr>
          <a:xfrm>
            <a:off x="4136115" y="4111142"/>
            <a:ext cx="0" cy="1423534"/>
          </a:xfrm>
          <a:prstGeom prst="straightConnector1">
            <a:avLst/>
          </a:prstGeom>
          <a:ln w="3175"/>
        </p:spPr>
        <p:style>
          <a:lnRef idx="3">
            <a:schemeClr val="dk1"/>
          </a:lnRef>
          <a:fillRef idx="0">
            <a:schemeClr val="dk1"/>
          </a:fillRef>
          <a:effectRef idx="2">
            <a:schemeClr val="dk1"/>
          </a:effectRef>
          <a:fontRef idx="minor">
            <a:schemeClr val="tx1"/>
          </a:fontRef>
        </p:style>
      </p:cxnSp>
      <p:cxnSp>
        <p:nvCxnSpPr>
          <p:cNvPr id="101" name="直線矢印コネクタ 100">
            <a:extLst>
              <a:ext uri="{FF2B5EF4-FFF2-40B4-BE49-F238E27FC236}">
                <a16:creationId xmlns:a16="http://schemas.microsoft.com/office/drawing/2014/main" id="{88239374-85C1-48C9-B92A-5AE5A9529EA9}"/>
              </a:ext>
            </a:extLst>
          </p:cNvPr>
          <p:cNvCxnSpPr>
            <a:cxnSpLocks/>
          </p:cNvCxnSpPr>
          <p:nvPr/>
        </p:nvCxnSpPr>
        <p:spPr>
          <a:xfrm flipV="1">
            <a:off x="10527910" y="1696468"/>
            <a:ext cx="242604" cy="246"/>
          </a:xfrm>
          <a:prstGeom prst="straightConnector1">
            <a:avLst/>
          </a:prstGeom>
          <a:ln w="31750">
            <a:headEnd type="triangle"/>
            <a:tailEnd type="none"/>
          </a:ln>
        </p:spPr>
        <p:style>
          <a:lnRef idx="3">
            <a:schemeClr val="dk1"/>
          </a:lnRef>
          <a:fillRef idx="0">
            <a:schemeClr val="dk1"/>
          </a:fillRef>
          <a:effectRef idx="2">
            <a:schemeClr val="dk1"/>
          </a:effectRef>
          <a:fontRef idx="minor">
            <a:schemeClr val="tx1"/>
          </a:fontRef>
        </p:style>
      </p:cxnSp>
      <p:sp>
        <p:nvSpPr>
          <p:cNvPr id="103" name="テキスト ボックス 102"/>
          <p:cNvSpPr txBox="1"/>
          <p:nvPr/>
        </p:nvSpPr>
        <p:spPr>
          <a:xfrm>
            <a:off x="11591283" y="1421777"/>
            <a:ext cx="369332" cy="4038759"/>
          </a:xfrm>
          <a:prstGeom prst="rect">
            <a:avLst/>
          </a:prstGeom>
          <a:noFill/>
        </p:spPr>
        <p:txBody>
          <a:bodyPr vert="eaVert" wrap="square" rtlCol="0">
            <a:spAutoFit/>
          </a:bodyPr>
          <a:lstStyle/>
          <a:p>
            <a:pPr marL="1080000" lvl="1" indent="-285750">
              <a:buFont typeface="Wingdings" panose="05000000000000000000" pitchFamily="2" charset="2"/>
              <a:buChar char="Ø"/>
            </a:pPr>
            <a:r>
              <a:rPr lang="ja-JP" altLang="en-US" sz="1200" b="1" dirty="0">
                <a:latin typeface="Meiryo UI" panose="020B0604030504040204" pitchFamily="50" charset="-128"/>
                <a:ea typeface="Meiryo UI" panose="020B0604030504040204" pitchFamily="50" charset="-128"/>
                <a:cs typeface="Calibri"/>
              </a:rPr>
              <a:t>入院患者待機</a:t>
            </a:r>
            <a:r>
              <a:rPr lang="ja-JP" altLang="en-US" sz="1200" b="1" dirty="0">
                <a:latin typeface="ＭＳ ゴシック" panose="020B0609070205080204" pitchFamily="49" charset="-128"/>
                <a:ea typeface="ＭＳ ゴシック" panose="020B0609070205080204" pitchFamily="49" charset="-128"/>
                <a:cs typeface="Calibri"/>
              </a:rPr>
              <a:t>ステーションの運営　など</a:t>
            </a:r>
            <a:endParaRPr lang="en-US" altLang="ja-JP" sz="1200" b="1" dirty="0">
              <a:latin typeface="ＭＳ ゴシック" panose="020B0609070205080204" pitchFamily="49" charset="-128"/>
              <a:ea typeface="ＭＳ ゴシック" panose="020B0609070205080204" pitchFamily="49" charset="-128"/>
              <a:cs typeface="Calibri"/>
            </a:endParaRPr>
          </a:p>
        </p:txBody>
      </p:sp>
      <p:sp>
        <p:nvSpPr>
          <p:cNvPr id="47" name="スライド番号プレースホルダー 4"/>
          <p:cNvSpPr>
            <a:spLocks noGrp="1"/>
          </p:cNvSpPr>
          <p:nvPr>
            <p:ph type="sldNum" sz="quarter" idx="12"/>
          </p:nvPr>
        </p:nvSpPr>
        <p:spPr>
          <a:xfrm>
            <a:off x="9448800" y="6492875"/>
            <a:ext cx="2743200" cy="365125"/>
          </a:xfrm>
        </p:spPr>
        <p:txBody>
          <a:bodyPr/>
          <a:lstStyle/>
          <a:p>
            <a:fld id="{F216AE56-EAD3-4706-B860-3EC2C2952B40}" type="slidenum">
              <a:rPr kumimoji="1" lang="ja-JP" altLang="en-US" sz="2000" smtClean="0">
                <a:solidFill>
                  <a:schemeClr val="tx1"/>
                </a:solidFill>
              </a:rPr>
              <a:t>7</a:t>
            </a:fld>
            <a:endParaRPr kumimoji="1" lang="ja-JP" altLang="en-US" sz="2000" dirty="0">
              <a:solidFill>
                <a:schemeClr val="tx1"/>
              </a:solidFill>
            </a:endParaRPr>
          </a:p>
        </p:txBody>
      </p:sp>
      <p:sp>
        <p:nvSpPr>
          <p:cNvPr id="48" name="正方形/長方形 47"/>
          <p:cNvSpPr/>
          <p:nvPr/>
        </p:nvSpPr>
        <p:spPr>
          <a:xfrm>
            <a:off x="0" y="306"/>
            <a:ext cx="12192000" cy="493783"/>
          </a:xfrm>
          <a:prstGeom prst="rect">
            <a:avLst/>
          </a:prstGeom>
          <a:solidFill>
            <a:schemeClr val="accent5">
              <a:lumMod val="75000"/>
            </a:schemeClr>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en-US" altLang="ja-JP" dirty="0">
                <a:latin typeface="UD デジタル 教科書体 NK-B" panose="02020700000000000000" pitchFamily="18" charset="-128"/>
                <a:ea typeface="UD デジタル 教科書体 NK-B" panose="02020700000000000000" pitchFamily="18" charset="-128"/>
              </a:rPr>
              <a:t>【</a:t>
            </a:r>
            <a:r>
              <a:rPr lang="ja-JP" altLang="en-US" dirty="0">
                <a:latin typeface="UD デジタル 教科書体 NK-B" panose="02020700000000000000" pitchFamily="18" charset="-128"/>
                <a:ea typeface="UD デジタル 教科書体 NK-B" panose="02020700000000000000" pitchFamily="18" charset="-128"/>
              </a:rPr>
              <a:t>参考</a:t>
            </a:r>
            <a:r>
              <a:rPr lang="en-US" altLang="ja-JP" dirty="0">
                <a:latin typeface="UD デジタル 教科書体 NK-B" panose="02020700000000000000" pitchFamily="18" charset="-128"/>
                <a:ea typeface="UD デジタル 教科書体 NK-B" panose="02020700000000000000" pitchFamily="18" charset="-128"/>
              </a:rPr>
              <a:t>】</a:t>
            </a:r>
            <a:r>
              <a:rPr lang="ja-JP" altLang="en-US" dirty="0">
                <a:latin typeface="UD デジタル 教科書体 NK-B" panose="02020700000000000000" pitchFamily="18" charset="-128"/>
                <a:ea typeface="UD デジタル 教科書体 NK-B" panose="02020700000000000000" pitchFamily="18" charset="-128"/>
              </a:rPr>
              <a:t>新型コロナ感染症にかかる大阪府の医療・療養体制全体像</a:t>
            </a:r>
            <a:endParaRPr lang="ja-JP" altLang="en-US" sz="1000" dirty="0">
              <a:latin typeface="UD デジタル 教科書体 NK-B" panose="02020700000000000000" pitchFamily="18" charset="-128"/>
              <a:ea typeface="UD デジタル 教科書体 NK-B" panose="02020700000000000000" pitchFamily="18" charset="-128"/>
            </a:endParaRPr>
          </a:p>
        </p:txBody>
      </p:sp>
      <p:cxnSp>
        <p:nvCxnSpPr>
          <p:cNvPr id="51" name="直線矢印コネクタ 50">
            <a:extLst>
              <a:ext uri="{FF2B5EF4-FFF2-40B4-BE49-F238E27FC236}">
                <a16:creationId xmlns:a16="http://schemas.microsoft.com/office/drawing/2014/main" id="{88239374-85C1-48C9-B92A-5AE5A9529EA9}"/>
              </a:ext>
            </a:extLst>
          </p:cNvPr>
          <p:cNvCxnSpPr>
            <a:cxnSpLocks/>
          </p:cNvCxnSpPr>
          <p:nvPr/>
        </p:nvCxnSpPr>
        <p:spPr>
          <a:xfrm flipV="1">
            <a:off x="10487821" y="3638425"/>
            <a:ext cx="265983" cy="3937"/>
          </a:xfrm>
          <a:prstGeom prst="straightConnector1">
            <a:avLst/>
          </a:prstGeom>
          <a:ln w="31750">
            <a:headEnd type="triangle"/>
            <a:tailEnd type="none"/>
          </a:ln>
        </p:spPr>
        <p:style>
          <a:lnRef idx="3">
            <a:schemeClr val="dk1"/>
          </a:lnRef>
          <a:fillRef idx="0">
            <a:schemeClr val="dk1"/>
          </a:fillRef>
          <a:effectRef idx="2">
            <a:schemeClr val="dk1"/>
          </a:effectRef>
          <a:fontRef idx="minor">
            <a:schemeClr val="tx1"/>
          </a:fontRef>
        </p:style>
      </p:cxnSp>
      <p:cxnSp>
        <p:nvCxnSpPr>
          <p:cNvPr id="53" name="直線矢印コネクタ 52">
            <a:extLst>
              <a:ext uri="{FF2B5EF4-FFF2-40B4-BE49-F238E27FC236}">
                <a16:creationId xmlns:a16="http://schemas.microsoft.com/office/drawing/2014/main" id="{88239374-85C1-48C9-B92A-5AE5A9529EA9}"/>
              </a:ext>
            </a:extLst>
          </p:cNvPr>
          <p:cNvCxnSpPr>
            <a:cxnSpLocks/>
          </p:cNvCxnSpPr>
          <p:nvPr/>
        </p:nvCxnSpPr>
        <p:spPr>
          <a:xfrm flipV="1">
            <a:off x="10512735" y="5191271"/>
            <a:ext cx="265983" cy="3937"/>
          </a:xfrm>
          <a:prstGeom prst="straightConnector1">
            <a:avLst/>
          </a:prstGeom>
          <a:ln w="31750">
            <a:headEnd type="triangle"/>
            <a:tailEnd type="non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89085076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2468</TotalTime>
  <Words>4007</Words>
  <Application>Microsoft Office PowerPoint</Application>
  <PresentationFormat>ワイド画面</PresentationFormat>
  <Paragraphs>421</Paragraphs>
  <Slides>7</Slides>
  <Notes>0</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7</vt:i4>
      </vt:variant>
    </vt:vector>
  </HeadingPairs>
  <TitlesOfParts>
    <vt:vector size="21" baseType="lpstr">
      <vt:lpstr>BIZ UDPゴシック</vt:lpstr>
      <vt:lpstr>Meiryo UI</vt:lpstr>
      <vt:lpstr>ＭＳ ゴシック</vt:lpstr>
      <vt:lpstr>UD デジタル 教科書体 N-B</vt:lpstr>
      <vt:lpstr>UD デジタル 教科書体 NK-B</vt:lpstr>
      <vt:lpstr>UD デジタル 教科書体 NP-B</vt:lpstr>
      <vt:lpstr>游ゴシック</vt:lpstr>
      <vt:lpstr>游ゴシック Light</vt:lpstr>
      <vt:lpstr>游明朝</vt:lpstr>
      <vt:lpstr>Arial</vt:lpstr>
      <vt:lpstr>Calibri</vt:lpstr>
      <vt:lpstr>Times New Roman</vt:lpstr>
      <vt:lpstr>Wingdings</vt:lpstr>
      <vt:lpstr>Office テーマ</vt:lpstr>
      <vt:lpstr>PowerPoint プレゼンテーション</vt:lpstr>
      <vt:lpstr>PowerPoint プレゼンテーション</vt:lpstr>
      <vt:lpstr>今夏の感染拡大に向けた高齢者施設等管理者、医療機関への通知</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第七波に向けた保健所業務の重点化、 医療・療養体制の強化について   令和4年3月１６日 大阪府健康医療部</dc:title>
  <cp:lastModifiedBy>中川　亮</cp:lastModifiedBy>
  <cp:revision>104</cp:revision>
  <cp:lastPrinted>2022-07-08T09:16:26Z</cp:lastPrinted>
  <dcterms:created xsi:type="dcterms:W3CDTF">2022-02-26T05:04:54Z</dcterms:created>
  <dcterms:modified xsi:type="dcterms:W3CDTF">2022-07-11T07:40:55Z</dcterms:modified>
</cp:coreProperties>
</file>