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4" r:id="rId2"/>
    <p:sldId id="315" r:id="rId3"/>
    <p:sldId id="319" r:id="rId4"/>
    <p:sldId id="292" r:id="rId5"/>
    <p:sldId id="307" r:id="rId6"/>
    <p:sldId id="294" r:id="rId7"/>
    <p:sldId id="320" r:id="rId8"/>
    <p:sldId id="321" r:id="rId9"/>
    <p:sldId id="322" r:id="rId10"/>
    <p:sldId id="323"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5</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8</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４年７月</a:t>
            </a:r>
            <a:r>
              <a:rPr lang="en-US" altLang="ja-JP" sz="2000" b="1" u="sng" dirty="0">
                <a:solidFill>
                  <a:srgbClr val="FF0000"/>
                </a:solidFill>
              </a:rPr>
              <a:t>12</a:t>
            </a:r>
            <a:r>
              <a:rPr lang="ja-JP" altLang="en-US" sz="2000" b="1" u="sng" dirty="0" smtClean="0">
                <a:solidFill>
                  <a:srgbClr val="FF0000"/>
                </a:solidFill>
              </a:rPr>
              <a:t>日</a:t>
            </a:r>
            <a:r>
              <a:rPr lang="ja-JP" altLang="en-US" sz="2000" b="1" u="sng" dirty="0" smtClean="0"/>
              <a:t>から当面の間</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smtClean="0"/>
              <a:t>資料</a:t>
            </a:r>
            <a:r>
              <a:rPr lang="ja-JP" altLang="en-US" sz="2400" b="1" dirty="0"/>
              <a:t>３</a:t>
            </a:r>
            <a:r>
              <a:rPr lang="ja-JP" altLang="en-US" sz="2400" b="1"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solidFill>
                  <a:srgbClr val="FF0000"/>
                </a:solidFill>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dirty="0">
                <a:latin typeface="游ゴシック" panose="020F0502020204030204"/>
                <a:ea typeface="游ゴシック" panose="020B0400000000000000" pitchFamily="50" charset="-128"/>
              </a:rPr>
              <a:t>掲載済み</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30819" y="83973"/>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595510" y="627395"/>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09200" y="1146644"/>
            <a:ext cx="11482800" cy="6876241"/>
          </a:xfrm>
          <a:prstGeom prst="rect">
            <a:avLst/>
          </a:prstGeom>
        </p:spPr>
        <p:txBody>
          <a:bodyPr wrap="square">
            <a:spAutoFit/>
          </a:bodyPr>
          <a:lstStyle/>
          <a:p>
            <a:pPr>
              <a:lnSpc>
                <a:spcPts val="21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2100"/>
              </a:lnSpc>
              <a:defRPr/>
            </a:pPr>
            <a:endParaRPr lang="en-US" altLang="ja-JP" sz="800" b="1" dirty="0"/>
          </a:p>
          <a:p>
            <a:pPr>
              <a:lnSpc>
                <a:spcPts val="2100"/>
              </a:lnSpc>
              <a:defRPr/>
            </a:pPr>
            <a:r>
              <a:rPr lang="ja-JP" altLang="en-US" b="1" dirty="0" smtClean="0"/>
              <a:t>○　高齢者</a:t>
            </a:r>
            <a:r>
              <a:rPr lang="ja-JP" altLang="en-US" b="1" dirty="0"/>
              <a:t>の命と健康を守るため、高齢者</a:t>
            </a:r>
            <a:r>
              <a:rPr lang="en-US" altLang="ja-JP" sz="1400" b="1" dirty="0"/>
              <a:t>※</a:t>
            </a:r>
            <a:r>
              <a:rPr lang="ja-JP" altLang="en-US" b="1" dirty="0"/>
              <a:t>及び同居家族等日常的に接する方は、感染リスクが高い場所</a:t>
            </a:r>
            <a:r>
              <a:rPr lang="ja-JP" altLang="en-US" b="1" dirty="0" smtClean="0"/>
              <a:t>への</a:t>
            </a:r>
            <a:endParaRPr lang="en-US" altLang="ja-JP" b="1" dirty="0" smtClean="0"/>
          </a:p>
          <a:p>
            <a:pPr lvl="0">
              <a:lnSpc>
                <a:spcPts val="2100"/>
              </a:lnSpc>
              <a:defRPr/>
            </a:pPr>
            <a:r>
              <a:rPr lang="ja-JP" altLang="en-US" b="1" dirty="0" smtClean="0"/>
              <a:t>　　外出・移動を控えること　　</a:t>
            </a:r>
            <a:r>
              <a:rPr lang="en-US" altLang="ja-JP" sz="1200" b="1" dirty="0"/>
              <a:t>※</a:t>
            </a:r>
            <a:r>
              <a:rPr lang="ja-JP" altLang="en-US" sz="1200" b="1" dirty="0"/>
              <a:t>基礎疾患のある方などの重症化リスクの高い方を</a:t>
            </a:r>
            <a:r>
              <a:rPr lang="ja-JP" altLang="en-US" sz="1200" b="1" dirty="0" smtClean="0"/>
              <a:t>含む</a:t>
            </a:r>
            <a:endParaRPr lang="en-US" altLang="ja-JP" b="1" dirty="0"/>
          </a:p>
          <a:p>
            <a:pPr lvl="0">
              <a:lnSpc>
                <a:spcPts val="2100"/>
              </a:lnSpc>
              <a:defRPr/>
            </a:pPr>
            <a:endParaRPr lang="en-US" altLang="ja-JP" sz="700" b="1" dirty="0"/>
          </a:p>
          <a:p>
            <a:pPr lvl="0">
              <a:lnSpc>
                <a:spcPts val="2100"/>
              </a:lnSpc>
              <a:defRPr/>
            </a:pPr>
            <a:r>
              <a:rPr lang="ja-JP" altLang="en-US" b="1" dirty="0" smtClean="0"/>
              <a:t>○　</a:t>
            </a:r>
            <a:r>
              <a:rPr lang="ja-JP" altLang="en-US" b="1" dirty="0" smtClean="0">
                <a:solidFill>
                  <a:srgbClr val="FF0000"/>
                </a:solidFill>
              </a:rPr>
              <a:t>高齢者</a:t>
            </a:r>
            <a:r>
              <a:rPr lang="ja-JP" altLang="en-US" b="1" dirty="0">
                <a:solidFill>
                  <a:srgbClr val="FF0000"/>
                </a:solidFill>
              </a:rPr>
              <a:t>施設での</a:t>
            </a:r>
            <a:r>
              <a:rPr lang="ja-JP" altLang="en-US" b="1" dirty="0" smtClean="0">
                <a:solidFill>
                  <a:srgbClr val="FF0000"/>
                </a:solidFill>
              </a:rPr>
              <a:t>面会は原則自粛すること（面会する場合はオンラインでの面会など高齢者との接触を</a:t>
            </a:r>
            <a:endParaRPr lang="en-US" altLang="ja-JP" b="1" dirty="0" smtClean="0">
              <a:solidFill>
                <a:srgbClr val="FF0000"/>
              </a:solidFill>
            </a:endParaRPr>
          </a:p>
          <a:p>
            <a:pPr lvl="0">
              <a:lnSpc>
                <a:spcPts val="2100"/>
              </a:lnSpc>
              <a:defRPr/>
            </a:pPr>
            <a:r>
              <a:rPr lang="ja-JP" altLang="en-US" b="1" dirty="0" smtClean="0">
                <a:solidFill>
                  <a:srgbClr val="FF0000"/>
                </a:solidFill>
              </a:rPr>
              <a:t>　　行わない方法を検討すること）</a:t>
            </a:r>
            <a:r>
              <a:rPr lang="ja-JP" altLang="en-US" b="1" dirty="0" smtClean="0"/>
              <a:t>　</a:t>
            </a:r>
            <a:endParaRPr lang="en-US" altLang="ja-JP" b="1" dirty="0" smtClean="0"/>
          </a:p>
          <a:p>
            <a:pPr lvl="0">
              <a:lnSpc>
                <a:spcPts val="2100"/>
              </a:lnSpc>
              <a:defRPr/>
            </a:pPr>
            <a:endParaRPr lang="en-US" altLang="ja-JP" sz="800" b="1" dirty="0"/>
          </a:p>
          <a:p>
            <a:pPr lvl="0">
              <a:lnSpc>
                <a:spcPts val="2100"/>
              </a:lnSpc>
              <a:defRPr/>
            </a:pPr>
            <a:r>
              <a:rPr lang="ja-JP" altLang="en-US" b="1" dirty="0" smtClean="0"/>
              <a:t>○　高齢者</a:t>
            </a:r>
            <a:r>
              <a:rPr lang="ja-JP" altLang="en-US" b="1" dirty="0"/>
              <a:t>の同居家族が感染した場合、高齢者</a:t>
            </a:r>
            <a:r>
              <a:rPr lang="en-US" altLang="ja-JP" sz="1400" b="1" dirty="0"/>
              <a:t>※</a:t>
            </a:r>
            <a:r>
              <a:rPr lang="ja-JP" altLang="en-US" b="1" dirty="0"/>
              <a:t>の命を守るため、積極的に宿泊療養施設において療養</a:t>
            </a:r>
            <a:r>
              <a:rPr lang="ja-JP" altLang="en-US" b="1" dirty="0" smtClean="0"/>
              <a:t>する</a:t>
            </a:r>
            <a:endParaRPr lang="en-US" altLang="ja-JP" b="1" dirty="0" smtClean="0"/>
          </a:p>
          <a:p>
            <a:pPr lvl="0">
              <a:lnSpc>
                <a:spcPts val="2100"/>
              </a:lnSpc>
              <a:defRPr/>
            </a:pPr>
            <a:r>
              <a:rPr lang="ja-JP" altLang="en-US" b="1" dirty="0" smtClean="0"/>
              <a:t>　　こと</a:t>
            </a:r>
            <a:r>
              <a:rPr lang="en-US" altLang="ja-JP" sz="1200" b="1" dirty="0" smtClean="0"/>
              <a:t>               </a:t>
            </a:r>
            <a:r>
              <a:rPr lang="en-US" altLang="ja-JP" sz="1200" b="1" dirty="0"/>
              <a:t>※</a:t>
            </a:r>
            <a:r>
              <a:rPr lang="ja-JP" altLang="en-US" sz="1200" b="1" dirty="0"/>
              <a:t>基礎疾患のある方などの重症化リスクの高い方を</a:t>
            </a:r>
            <a:r>
              <a:rPr lang="ja-JP" altLang="en-US" sz="1200" b="1" dirty="0" smtClean="0"/>
              <a:t>含む</a:t>
            </a:r>
            <a:endParaRPr lang="en-US" altLang="ja-JP" b="1" dirty="0"/>
          </a:p>
          <a:p>
            <a:pPr>
              <a:lnSpc>
                <a:spcPts val="2100"/>
              </a:lnSpc>
              <a:defRPr/>
            </a:pPr>
            <a:endParaRPr lang="en-US" altLang="ja-JP" sz="800" b="1" dirty="0"/>
          </a:p>
          <a:p>
            <a:pPr>
              <a:lnSpc>
                <a:spcPts val="2100"/>
              </a:lnSpc>
              <a:defRPr/>
            </a:pPr>
            <a:r>
              <a:rPr lang="ja-JP" altLang="en-US" b="1" dirty="0"/>
              <a:t>○　</a:t>
            </a:r>
            <a:r>
              <a:rPr lang="ja-JP" altLang="en-US" dirty="0"/>
              <a:t>少しでも症状がある場合、早めに検査を受診すること</a:t>
            </a:r>
            <a:endParaRPr lang="en-US" altLang="ja-JP" dirty="0"/>
          </a:p>
          <a:p>
            <a:pPr>
              <a:lnSpc>
                <a:spcPts val="2100"/>
              </a:lnSpc>
              <a:defRPr/>
            </a:pPr>
            <a:r>
              <a:rPr lang="ja-JP" altLang="en-US" dirty="0"/>
              <a:t>　　感染不安を感じる無症状者についても、検査を受診すること</a:t>
            </a:r>
            <a:endParaRPr lang="en-US" altLang="ja-JP" sz="1200" dirty="0"/>
          </a:p>
          <a:p>
            <a:pPr>
              <a:lnSpc>
                <a:spcPts val="2100"/>
              </a:lnSpc>
              <a:defRPr/>
            </a:pPr>
            <a:endParaRPr lang="en-US" altLang="ja-JP" sz="800" b="1" dirty="0"/>
          </a:p>
          <a:p>
            <a:pPr lvl="0">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a:t>
            </a:r>
            <a:r>
              <a:rPr lang="ja-JP" altLang="en-US" dirty="0" smtClean="0"/>
              <a:t>・</a:t>
            </a:r>
            <a:r>
              <a:rPr lang="ja-JP" altLang="en-US" dirty="0"/>
              <a:t>ゴールドステッカー認証店舗を推奨　</a:t>
            </a:r>
            <a:r>
              <a:rPr lang="ja-JP" altLang="en-US" dirty="0" smtClean="0"/>
              <a:t>　・</a:t>
            </a:r>
            <a:r>
              <a:rPr lang="ja-JP" altLang="en-US" dirty="0"/>
              <a:t>マスク会食</a:t>
            </a:r>
            <a:r>
              <a:rPr lang="en-US" altLang="ja-JP" sz="1100" dirty="0"/>
              <a:t>※</a:t>
            </a:r>
            <a:r>
              <a:rPr lang="ja-JP" altLang="en-US" dirty="0"/>
              <a:t>の</a:t>
            </a:r>
            <a:r>
              <a:rPr lang="ja-JP" altLang="en-US" dirty="0" smtClean="0"/>
              <a:t>徹底　</a:t>
            </a:r>
            <a:r>
              <a:rPr lang="en-US" altLang="ja-JP" sz="1200" spc="-150" dirty="0" smtClean="0"/>
              <a:t>※</a:t>
            </a:r>
            <a:r>
              <a:rPr lang="ja-JP" altLang="en-US" sz="1200" spc="-150" dirty="0" smtClean="0"/>
              <a:t>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2100"/>
              </a:lnSpc>
              <a:defRPr/>
            </a:pPr>
            <a:endParaRPr lang="en-US" altLang="ja-JP" sz="800" dirty="0"/>
          </a:p>
          <a:p>
            <a:pPr lvl="0">
              <a:lnSpc>
                <a:spcPts val="2100"/>
              </a:lnSpc>
              <a:defRPr/>
            </a:pPr>
            <a:r>
              <a:rPr lang="ja-JP" altLang="en-US" dirty="0"/>
              <a:t>○　感染対策が徹底されていない飲食店等の利用を控える</a:t>
            </a:r>
            <a:r>
              <a:rPr lang="ja-JP" altLang="en-US" dirty="0" smtClean="0"/>
              <a:t>こと</a:t>
            </a:r>
            <a:endParaRPr lang="en-US" altLang="ja-JP" dirty="0" smtClean="0"/>
          </a:p>
          <a:p>
            <a:pPr lvl="0">
              <a:lnSpc>
                <a:spcPts val="2100"/>
              </a:lnSpc>
              <a:defRPr/>
            </a:pPr>
            <a:endParaRPr lang="en-US" altLang="ja-JP" sz="800" dirty="0"/>
          </a:p>
          <a:p>
            <a:pPr>
              <a:lnSpc>
                <a:spcPts val="2100"/>
              </a:lnSpc>
              <a:defRPr/>
            </a:pPr>
            <a:r>
              <a:rPr lang="ja-JP" altLang="en-US" dirty="0" smtClean="0"/>
              <a:t>○　</a:t>
            </a:r>
            <a:r>
              <a:rPr lang="ja-JP" altLang="en-US" dirty="0"/>
              <a:t>旅行等、都道府県間の移動は、感染防止対策を徹底するとともに、移動先での感染リスクの高い</a:t>
            </a:r>
            <a:endParaRPr lang="en-US" altLang="ja-JP" dirty="0"/>
          </a:p>
          <a:p>
            <a:pPr>
              <a:lnSpc>
                <a:spcPts val="2100"/>
              </a:lnSpc>
              <a:defRPr/>
            </a:pPr>
            <a:r>
              <a:rPr lang="ja-JP" altLang="en-US" dirty="0"/>
              <a:t>　　行動を控えること</a:t>
            </a:r>
            <a:endParaRPr lang="en-US" altLang="ja-JP" dirty="0"/>
          </a:p>
          <a:p>
            <a:pPr lvl="0">
              <a:lnSpc>
                <a:spcPts val="2500"/>
              </a:lnSpc>
              <a:defRPr/>
            </a:pPr>
            <a:endParaRPr lang="en-US" altLang="ja-JP" dirty="0"/>
          </a:p>
          <a:p>
            <a:pPr>
              <a:lnSpc>
                <a:spcPts val="1900"/>
              </a:lnSpc>
              <a:defRPr/>
            </a:pPr>
            <a:r>
              <a:rPr lang="ja-JP" altLang="en-US" dirty="0">
                <a:solidFill>
                  <a:srgbClr val="FF0000"/>
                </a:solidFill>
              </a:rPr>
              <a:t>　</a:t>
            </a:r>
            <a:endParaRPr lang="en-US" altLang="ja-JP" spc="-150" dirty="0">
              <a:solidFill>
                <a:srgbClr val="FF0000"/>
              </a:solidFill>
            </a:endParaRPr>
          </a:p>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endParaRPr lang="en-US" altLang="ja-JP" dirty="0" smtClean="0"/>
          </a:p>
        </p:txBody>
      </p:sp>
      <p:sp>
        <p:nvSpPr>
          <p:cNvPr id="3" name="正方形/長方形 2"/>
          <p:cNvSpPr/>
          <p:nvPr/>
        </p:nvSpPr>
        <p:spPr>
          <a:xfrm>
            <a:off x="709200" y="1013793"/>
            <a:ext cx="11371183" cy="3004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570479" y="34341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80342" y="812283"/>
            <a:ext cx="11219737" cy="2618666"/>
          </a:xfrm>
          <a:prstGeom prst="rect">
            <a:avLst/>
          </a:prstGeom>
        </p:spPr>
        <p:txBody>
          <a:bodyPr wrap="square">
            <a:spAutoFit/>
          </a:bodyPr>
          <a:lstStyle/>
          <a:p>
            <a:pPr lvl="0">
              <a:lnSpc>
                <a:spcPts val="2100"/>
              </a:lnSpc>
              <a:defRPr/>
            </a:pPr>
            <a:r>
              <a:rPr lang="ja-JP" altLang="en-US" b="1" dirty="0" smtClean="0">
                <a:solidFill>
                  <a:srgbClr val="FF0000"/>
                </a:solidFill>
              </a:rPr>
              <a:t>○ 面会は</a:t>
            </a:r>
            <a:r>
              <a:rPr lang="ja-JP" altLang="en-US" b="1" dirty="0">
                <a:solidFill>
                  <a:srgbClr val="FF0000"/>
                </a:solidFill>
              </a:rPr>
              <a:t>原則自粛する</a:t>
            </a:r>
            <a:r>
              <a:rPr lang="ja-JP" altLang="en-US" b="1" dirty="0" smtClean="0">
                <a:solidFill>
                  <a:srgbClr val="FF0000"/>
                </a:solidFill>
              </a:rPr>
              <a:t>こと</a:t>
            </a:r>
            <a:r>
              <a:rPr lang="ja-JP" altLang="en-US" b="1" dirty="0">
                <a:solidFill>
                  <a:srgbClr val="FF0000"/>
                </a:solidFill>
              </a:rPr>
              <a:t>（面会する場合はオンラインでの面会</a:t>
            </a:r>
            <a:r>
              <a:rPr lang="ja-JP" altLang="en-US" b="1" dirty="0" smtClean="0">
                <a:solidFill>
                  <a:srgbClr val="FF0000"/>
                </a:solidFill>
              </a:rPr>
              <a:t>など高齢者</a:t>
            </a:r>
            <a:r>
              <a:rPr lang="ja-JP" altLang="en-US" b="1" dirty="0">
                <a:solidFill>
                  <a:srgbClr val="FF0000"/>
                </a:solidFill>
              </a:rPr>
              <a:t>との接触を</a:t>
            </a:r>
            <a:r>
              <a:rPr lang="ja-JP" altLang="en-US" b="1" dirty="0" smtClean="0">
                <a:solidFill>
                  <a:srgbClr val="FF0000"/>
                </a:solidFill>
              </a:rPr>
              <a:t>行わない方法</a:t>
            </a:r>
            <a:endParaRPr lang="en-US" altLang="ja-JP" b="1" dirty="0" smtClean="0">
              <a:solidFill>
                <a:srgbClr val="FF0000"/>
              </a:solidFill>
            </a:endParaRPr>
          </a:p>
          <a:p>
            <a:pPr lvl="0">
              <a:lnSpc>
                <a:spcPts val="2100"/>
              </a:lnSpc>
              <a:defRPr/>
            </a:pPr>
            <a:r>
              <a:rPr lang="ja-JP" altLang="en-US" b="1" dirty="0" smtClean="0">
                <a:solidFill>
                  <a:srgbClr val="FF0000"/>
                </a:solidFill>
              </a:rPr>
              <a:t>　を検討</a:t>
            </a:r>
            <a:r>
              <a:rPr lang="ja-JP" altLang="en-US" b="1" dirty="0">
                <a:solidFill>
                  <a:srgbClr val="FF0000"/>
                </a:solidFill>
              </a:rPr>
              <a:t>すること）</a:t>
            </a:r>
            <a:r>
              <a:rPr lang="ja-JP" altLang="en-US" b="1" dirty="0"/>
              <a:t>　</a:t>
            </a:r>
            <a:endParaRPr lang="en-US" altLang="ja-JP" b="1" dirty="0" smtClean="0">
              <a:solidFill>
                <a:srgbClr val="FF0000"/>
              </a:solidFill>
            </a:endParaRPr>
          </a:p>
          <a:p>
            <a:pPr>
              <a:lnSpc>
                <a:spcPts val="1500"/>
              </a:lnSpc>
              <a:defRPr/>
            </a:pPr>
            <a:endParaRPr lang="en-US" altLang="ja-JP" b="1" dirty="0" smtClean="0"/>
          </a:p>
          <a:p>
            <a:pPr marL="285750" indent="-285750">
              <a:lnSpc>
                <a:spcPts val="1500"/>
              </a:lnSpc>
              <a:buFont typeface="游ゴシック" panose="020B0400000000000000" pitchFamily="50" charset="-128"/>
              <a:buChar char="○"/>
              <a:defRPr/>
            </a:pPr>
            <a:r>
              <a:rPr lang="ja-JP" altLang="en-US" b="1" dirty="0"/>
              <a:t>入居</a:t>
            </a:r>
            <a:r>
              <a:rPr lang="ja-JP" altLang="en-US" b="1" dirty="0" smtClean="0"/>
              <a:t>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1500"/>
              </a:lnSpc>
              <a:buFont typeface="游ゴシック" panose="020B0400000000000000" pitchFamily="50" charset="-128"/>
              <a:buChar char="○"/>
              <a:defRPr/>
            </a:pPr>
            <a:r>
              <a:rPr lang="ja-JP" altLang="en-US" b="1" dirty="0" smtClean="0">
                <a:solidFill>
                  <a:srgbClr val="FF0000"/>
                </a:solidFill>
              </a:rPr>
              <a:t>ワクチンの早期追加接種（４回目接種</a:t>
            </a:r>
            <a:r>
              <a:rPr lang="ja-JP" altLang="en-US" b="1" dirty="0" smtClean="0">
                <a:solidFill>
                  <a:srgbClr val="FF0000"/>
                </a:solidFill>
              </a:rPr>
              <a:t>）</a:t>
            </a:r>
            <a:r>
              <a:rPr lang="ja-JP" altLang="en-US" b="1" dirty="0" smtClean="0">
                <a:solidFill>
                  <a:srgbClr val="FF0000"/>
                </a:solidFill>
              </a:rPr>
              <a:t>に協力すること</a:t>
            </a:r>
            <a:endParaRPr lang="en-US" altLang="ja-JP" b="1" dirty="0" smtClean="0">
              <a:solidFill>
                <a:srgbClr val="FF0000"/>
              </a:solidFill>
            </a:endParaRPr>
          </a:p>
          <a:p>
            <a:pPr marL="285750" indent="-285750">
              <a:lnSpc>
                <a:spcPts val="1500"/>
              </a:lnSpc>
              <a:buFont typeface="游ゴシック" panose="020B0400000000000000" pitchFamily="50" charset="-128"/>
              <a:buChar char="○"/>
              <a:defRPr/>
            </a:pPr>
            <a:endParaRPr lang="en-US" altLang="ja-JP" b="1" dirty="0">
              <a:solidFill>
                <a:srgbClr val="FF0000"/>
              </a:solidFill>
            </a:endParaRPr>
          </a:p>
          <a:p>
            <a:pPr marL="285750" indent="-285750">
              <a:lnSpc>
                <a:spcPts val="1500"/>
              </a:lnSpc>
              <a:buFont typeface="游ゴシック" panose="020B0400000000000000" pitchFamily="50" charset="-128"/>
              <a:buChar char="○"/>
              <a:defRPr/>
            </a:pPr>
            <a:r>
              <a:rPr lang="ja-JP" altLang="en-US" b="1" dirty="0">
                <a:solidFill>
                  <a:srgbClr val="FF0000"/>
                </a:solidFill>
              </a:rPr>
              <a:t>陽性者</a:t>
            </a:r>
            <a:r>
              <a:rPr lang="ja-JP" altLang="en-US" b="1" dirty="0" smtClean="0">
                <a:solidFill>
                  <a:srgbClr val="FF0000"/>
                </a:solidFill>
              </a:rPr>
              <a:t>発生時の対応訓練実施など、施設における基本的な感染防止対策を強化・徹底すること</a:t>
            </a:r>
            <a:endParaRPr lang="en-US" altLang="ja-JP" b="1" dirty="0" smtClean="0">
              <a:solidFill>
                <a:srgbClr val="FF0000"/>
              </a:solidFill>
            </a:endParaRPr>
          </a:p>
          <a:p>
            <a:pPr>
              <a:lnSpc>
                <a:spcPts val="1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solidFill>
                <a:srgbClr val="FF0000"/>
              </a:solidFill>
            </a:endParaRPr>
          </a:p>
        </p:txBody>
      </p:sp>
      <p:sp>
        <p:nvSpPr>
          <p:cNvPr id="11" name="テキスト ボックス 10"/>
          <p:cNvSpPr txBox="1"/>
          <p:nvPr/>
        </p:nvSpPr>
        <p:spPr>
          <a:xfrm>
            <a:off x="602475" y="3703695"/>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dirty="0">
                <a:solidFill>
                  <a:prstClr val="black"/>
                </a:solidFill>
                <a:latin typeface="游ゴシック" panose="020F0502020204030204"/>
                <a:ea typeface="游ゴシック" panose="020B0400000000000000" pitchFamily="50" charset="-128"/>
              </a:rPr>
              <a:t>③</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680342" y="4058111"/>
            <a:ext cx="10914131" cy="3067506"/>
          </a:xfrm>
          <a:prstGeom prst="rect">
            <a:avLst/>
          </a:prstGeom>
        </p:spPr>
        <p:txBody>
          <a:bodyPr wrap="square">
            <a:spAutoFit/>
          </a:bodyPr>
          <a:lstStyle/>
          <a:p>
            <a:pPr marL="342900" lvl="0" indent="-342900">
              <a:lnSpc>
                <a:spcPts val="2500"/>
              </a:lnSpc>
              <a:buFont typeface="游ゴシック" panose="020B0400000000000000" pitchFamily="50" charset="-128"/>
              <a:buChar char="○"/>
              <a:defRPr/>
            </a:pPr>
            <a:r>
              <a:rPr lang="ja-JP" altLang="en-US" b="1" dirty="0">
                <a:solidFill>
                  <a:srgbClr val="FF0000"/>
                </a:solidFill>
              </a:rPr>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1400"/>
              </a:lnSpc>
              <a:spcBef>
                <a:spcPts val="0"/>
              </a:spcBef>
              <a:spcAft>
                <a:spcPts val="0"/>
              </a:spcAft>
              <a:buClrTx/>
              <a:buSzTx/>
              <a:buFont typeface="游ゴシック" panose="020B0400000000000000" pitchFamily="50" charset="-128"/>
              <a:buChar char="○"/>
              <a:tabLst/>
              <a:defRPr/>
            </a:pPr>
            <a:endParaRPr lang="en-US" altLang="ja-JP" b="1" dirty="0" smtClean="0">
              <a:solidFill>
                <a:srgbClr val="FF0000"/>
              </a:solidFill>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500"/>
              </a:lnSpc>
              <a:spcBef>
                <a:spcPts val="0"/>
              </a:spcBef>
              <a:spcAft>
                <a:spcPts val="0"/>
              </a:spcAft>
              <a:buClrTx/>
              <a:buSzTx/>
              <a:buFont typeface="游ゴシック" panose="020B0400000000000000" pitchFamily="50" charset="-128"/>
              <a:buChar char="○"/>
              <a:tabLst/>
              <a:defRPr/>
            </a:pPr>
            <a:r>
              <a:rPr lang="ja-JP" altLang="en-US" b="1" dirty="0" smtClean="0">
                <a:solidFill>
                  <a:srgbClr val="FF0000"/>
                </a:solidFill>
                <a:latin typeface="游ゴシック" panose="020F0502020204030204"/>
                <a:ea typeface="游ゴシック" panose="020B0400000000000000" pitchFamily="50" charset="-128"/>
              </a:rPr>
              <a:t>連携</a:t>
            </a:r>
            <a:r>
              <a:rPr lang="ja-JP" altLang="en-US" b="1" dirty="0">
                <a:solidFill>
                  <a:srgbClr val="FF0000"/>
                </a:solidFill>
                <a:latin typeface="游ゴシック" panose="020F0502020204030204"/>
                <a:ea typeface="游ゴシック" panose="020B0400000000000000" pitchFamily="50" charset="-128"/>
              </a:rPr>
              <a:t>医療</a:t>
            </a:r>
            <a:r>
              <a:rPr lang="ja-JP" altLang="en-US" b="1" dirty="0" smtClean="0">
                <a:solidFill>
                  <a:srgbClr val="FF0000"/>
                </a:solidFill>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solidFill>
                <a:srgbClr val="FF0000"/>
              </a:solidFill>
              <a:latin typeface="游ゴシック" panose="020F0502020204030204"/>
              <a:ea typeface="游ゴシック" panose="020B0400000000000000" pitchFamily="50" charset="-128"/>
            </a:endParaRPr>
          </a:p>
          <a:p>
            <a:pPr marR="0" lvl="0" algn="l" defTabSz="914400" rtl="0" eaLnBrk="1" fontAlgn="auto" latinLnBrk="0" hangingPunct="1">
              <a:lnSpc>
                <a:spcPts val="1500"/>
              </a:lnSpc>
              <a:spcBef>
                <a:spcPts val="0"/>
              </a:spcBef>
              <a:spcAft>
                <a:spcPts val="0"/>
              </a:spcAft>
              <a:buClrTx/>
              <a:buSzTx/>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5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依頼があった場合には、地域単位での往診体制の確保など協力を行う</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15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15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、高齢者施設</a:t>
            </a:r>
            <a:r>
              <a:rPr lang="ja-JP" altLang="en-US" dirty="0">
                <a:solidFill>
                  <a:prstClr val="black"/>
                </a:solidFill>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300"/>
              </a:lnSpc>
              <a:spcBef>
                <a:spcPts val="0"/>
              </a:spcBef>
              <a:spcAft>
                <a:spcPts val="0"/>
              </a:spcAft>
              <a:buClrTx/>
              <a:buSzTx/>
              <a:buFontTx/>
              <a:buNone/>
              <a:tabLst/>
              <a:defRPr/>
            </a:pPr>
            <a:endParaRPr kumimoji="1" lang="en-US" altLang="ja-JP" sz="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680342" y="762546"/>
            <a:ext cx="11371183" cy="273799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80341" y="4058350"/>
            <a:ext cx="11371183" cy="1595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425494"/>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046316"/>
            <a:ext cx="11188659" cy="1982402"/>
          </a:xfrm>
          <a:prstGeom prst="rect">
            <a:avLst/>
          </a:prstGeom>
        </p:spPr>
        <p:txBody>
          <a:bodyPr wrap="square">
            <a:spAutoFit/>
          </a:bodyPr>
          <a:lstStyle/>
          <a:p>
            <a:pPr>
              <a:lnSpc>
                <a:spcPts val="21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ts val="2100"/>
              </a:lnSpc>
              <a:defRPr/>
            </a:pPr>
            <a:endParaRPr lang="en-US" altLang="ja-JP" sz="2000" spc="-130" dirty="0"/>
          </a:p>
          <a:p>
            <a:pPr>
              <a:lnSpc>
                <a:spcPts val="2100"/>
              </a:lnSpc>
              <a:defRPr/>
            </a:pPr>
            <a:r>
              <a:rPr lang="ja-JP" altLang="en-US" sz="2000" dirty="0" smtClean="0"/>
              <a:t>○　学生に対し、感染リスクの高い以下の行動について感染防止対策を徹底すること</a:t>
            </a:r>
            <a:endParaRPr lang="en-US" altLang="ja-JP" sz="2000" dirty="0" smtClean="0"/>
          </a:p>
          <a:p>
            <a:pPr>
              <a:lnSpc>
                <a:spcPts val="2100"/>
              </a:lnSpc>
              <a:defRPr/>
            </a:pPr>
            <a:r>
              <a:rPr lang="ja-JP" altLang="en-US" sz="2000" dirty="0"/>
              <a:t>　</a:t>
            </a:r>
            <a:r>
              <a:rPr lang="ja-JP" altLang="en-US" sz="2000" dirty="0" smtClean="0"/>
              <a:t>　　・　旅行や、自宅・友人宅での飲み会</a:t>
            </a:r>
            <a:endParaRPr lang="en-US" altLang="ja-JP" sz="2000" dirty="0" smtClean="0"/>
          </a:p>
          <a:p>
            <a:pPr>
              <a:lnSpc>
                <a:spcPts val="2100"/>
              </a:lnSpc>
              <a:defRPr/>
            </a:pPr>
            <a:r>
              <a:rPr lang="ja-JP" altLang="en-US" sz="2000" dirty="0">
                <a:solidFill>
                  <a:srgbClr val="FF0000"/>
                </a:solidFill>
              </a:rPr>
              <a:t>　</a:t>
            </a:r>
            <a:r>
              <a:rPr lang="ja-JP" altLang="en-US" sz="2000" dirty="0" smtClean="0">
                <a:solidFill>
                  <a:srgbClr val="FF0000"/>
                </a:solidFill>
              </a:rPr>
              <a:t>　　</a:t>
            </a:r>
            <a:r>
              <a:rPr lang="ja-JP" altLang="en-US" sz="2000" dirty="0" smtClean="0"/>
              <a:t>・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ts val="2100"/>
              </a:lnSpc>
              <a:defRPr/>
            </a:pPr>
            <a:endParaRPr lang="en-US" altLang="ja-JP" sz="2000" spc="-100" dirty="0"/>
          </a:p>
          <a:p>
            <a:pPr>
              <a:lnSpc>
                <a:spcPts val="21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
        <p:nvSpPr>
          <p:cNvPr id="7" name="正方形/長方形 6"/>
          <p:cNvSpPr/>
          <p:nvPr/>
        </p:nvSpPr>
        <p:spPr>
          <a:xfrm>
            <a:off x="595510" y="4144821"/>
            <a:ext cx="11463651" cy="2521011"/>
          </a:xfrm>
          <a:prstGeom prst="rect">
            <a:avLst/>
          </a:prstGeom>
        </p:spPr>
        <p:txBody>
          <a:bodyPr wrap="square">
            <a:spAutoFit/>
          </a:bodyPr>
          <a:lstStyle/>
          <a:p>
            <a:pPr>
              <a:lnSpc>
                <a:spcPts val="21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100"/>
              </a:lnSpc>
              <a:defRPr/>
            </a:pPr>
            <a:r>
              <a:rPr lang="ja-JP" altLang="en-US" sz="2000" spc="-100" dirty="0" smtClean="0"/>
              <a:t>　　こと</a:t>
            </a:r>
            <a:endParaRPr lang="en-US" altLang="ja-JP" sz="2000" spc="-100" dirty="0" smtClean="0"/>
          </a:p>
          <a:p>
            <a:pPr>
              <a:lnSpc>
                <a:spcPts val="2100"/>
              </a:lnSpc>
              <a:defRPr/>
            </a:pPr>
            <a:endParaRPr lang="en-US" altLang="ja-JP" sz="2000" spc="-100" dirty="0"/>
          </a:p>
          <a:p>
            <a:pPr>
              <a:lnSpc>
                <a:spcPts val="2100"/>
              </a:lnSpc>
              <a:defRPr/>
            </a:pPr>
            <a:r>
              <a:rPr lang="ja-JP" altLang="en-US" sz="2000" spc="-100" dirty="0" smtClean="0"/>
              <a:t>○　休憩室、喫煙所、更衣室などでマスクを外した会話を控えること</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100"/>
              </a:lnSpc>
              <a:defRPr/>
            </a:pPr>
            <a:r>
              <a:rPr lang="ja-JP" altLang="en-US" sz="2000" spc="-100" dirty="0" smtClean="0"/>
              <a:t>　　当者がいる従業者について、テレワークや時差出勤等の配慮を行うこと</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業種別ガイドラインを遵守すること</a:t>
            </a:r>
            <a:endParaRPr lang="en-US" altLang="ja-JP" sz="2000" spc="-100" dirty="0" smtClean="0"/>
          </a:p>
        </p:txBody>
      </p:sp>
      <p:sp>
        <p:nvSpPr>
          <p:cNvPr id="8" name="テキスト ボックス 7"/>
          <p:cNvSpPr txBox="1"/>
          <p:nvPr/>
        </p:nvSpPr>
        <p:spPr>
          <a:xfrm>
            <a:off x="493809" y="3636893"/>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⑥</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⑦</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94162088"/>
              </p:ext>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solidFill>
                  <a:srgbClr val="FF0000"/>
                </a:solidFill>
                <a:latin typeface="UD デジタル 教科書体 NP-B" panose="02020700000000000000" pitchFamily="18" charset="-128"/>
                <a:ea typeface="UD デジタル 教科書体 NP-B" panose="02020700000000000000" pitchFamily="18" charset="-128"/>
              </a:rPr>
              <a:t>０６ー</a:t>
            </a:r>
            <a:r>
              <a:rPr lang="en-US" altLang="ja-JP" dirty="0" smtClean="0">
                <a:solidFill>
                  <a:srgbClr val="FF0000"/>
                </a:solidFill>
                <a:latin typeface="UD デジタル 教科書体 NP-B" panose="02020700000000000000" pitchFamily="18" charset="-128"/>
                <a:ea typeface="UD デジタル 教科書体 NP-B" panose="02020700000000000000" pitchFamily="18" charset="-128"/>
              </a:rPr>
              <a:t>6131</a:t>
            </a:r>
            <a:r>
              <a:rPr lang="ja-JP" altLang="en-US" dirty="0" err="1">
                <a:solidFill>
                  <a:srgbClr val="FF0000"/>
                </a:solidFill>
                <a:latin typeface="UD デジタル 教科書体 NP-B" panose="02020700000000000000" pitchFamily="18" charset="-128"/>
                <a:ea typeface="UD デジタル 教科書体 NP-B" panose="02020700000000000000" pitchFamily="18" charset="-128"/>
              </a:rPr>
              <a:t>－</a:t>
            </a:r>
            <a:r>
              <a:rPr lang="en-US" altLang="ja-JP" dirty="0" smtClean="0">
                <a:solidFill>
                  <a:srgbClr val="FF0000"/>
                </a:solidFill>
                <a:latin typeface="UD デジタル 教科書体 NP-B" panose="02020700000000000000" pitchFamily="18" charset="-128"/>
                <a:ea typeface="UD デジタル 教科書体 NP-B" panose="02020700000000000000" pitchFamily="18" charset="-128"/>
              </a:rPr>
              <a:t>6280</a:t>
            </a:r>
            <a:endParaRPr lang="en-US" altLang="ja-JP" dirty="0">
              <a:solidFill>
                <a:srgbClr val="FF0000"/>
              </a:solidFill>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10442</TotalTime>
  <Words>2295</Words>
  <Application>Microsoft Office PowerPoint</Application>
  <PresentationFormat>ワイド画面</PresentationFormat>
  <Paragraphs>242</Paragraphs>
  <Slides>10</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717</cp:revision>
  <cp:lastPrinted>2022-07-11T08:03:02Z</cp:lastPrinted>
  <dcterms:created xsi:type="dcterms:W3CDTF">2020-04-06T02:06:27Z</dcterms:created>
  <dcterms:modified xsi:type="dcterms:W3CDTF">2022-07-11T08:31:27Z</dcterms:modified>
</cp:coreProperties>
</file>