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4" d="100"/>
          <a:sy n="74" d="100"/>
        </p:scale>
        <p:origin x="582"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2022/7/11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010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55417" y="451403"/>
            <a:ext cx="12192000" cy="4585871"/>
          </a:xfrm>
          <a:prstGeom prst="rect">
            <a:avLst/>
          </a:prstGeom>
          <a:noFill/>
          <a:ln>
            <a:noFill/>
          </a:ln>
        </p:spPr>
        <p:txBody>
          <a:bodyPr wrap="square" rtlCol="0">
            <a:spAutoFit/>
          </a:bodyPr>
          <a:lstStyle/>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７日間新規陽性者数は、３週間連続して増加</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拡大速度は約</a:t>
            </a:r>
            <a:r>
              <a:rPr lang="en-US" altLang="ja-JP" sz="1400" b="1" dirty="0">
                <a:latin typeface="Meiryo UI" panose="020B0604030504040204" pitchFamily="50" charset="-128"/>
                <a:ea typeface="Meiryo UI" panose="020B0604030504040204" pitchFamily="50" charset="-128"/>
              </a:rPr>
              <a:t>1.09</a:t>
            </a:r>
            <a:r>
              <a:rPr lang="ja-JP" altLang="en-US" sz="1400" b="1" dirty="0">
                <a:latin typeface="Meiryo UI" panose="020B0604030504040204" pitchFamily="50" charset="-128"/>
                <a:ea typeface="Meiryo UI" panose="020B0604030504040204" pitchFamily="50" charset="-128"/>
              </a:rPr>
              <a:t>倍、約</a:t>
            </a:r>
            <a:r>
              <a:rPr lang="en-US" altLang="ja-JP" sz="1400" b="1" dirty="0">
                <a:latin typeface="Meiryo UI" panose="020B0604030504040204" pitchFamily="50" charset="-128"/>
                <a:ea typeface="Meiryo UI" panose="020B0604030504040204" pitchFamily="50" charset="-128"/>
              </a:rPr>
              <a:t>1.64</a:t>
            </a:r>
            <a:r>
              <a:rPr lang="ja-JP" altLang="en-US" sz="1400" b="1" dirty="0">
                <a:latin typeface="Meiryo UI" panose="020B0604030504040204" pitchFamily="50" charset="-128"/>
                <a:ea typeface="Meiryo UI" panose="020B0604030504040204" pitchFamily="50" charset="-128"/>
              </a:rPr>
              <a:t>倍、約</a:t>
            </a:r>
            <a:r>
              <a:rPr lang="en-US" altLang="ja-JP" sz="1400" b="1" dirty="0">
                <a:latin typeface="Meiryo UI" panose="020B0604030504040204" pitchFamily="50" charset="-128"/>
                <a:ea typeface="Meiryo UI" panose="020B0604030504040204" pitchFamily="50" charset="-128"/>
              </a:rPr>
              <a:t>2.17</a:t>
            </a:r>
            <a:r>
              <a:rPr lang="ja-JP" altLang="en-US" sz="1400" b="1" dirty="0">
                <a:latin typeface="Meiryo UI" panose="020B0604030504040204" pitchFamily="50" charset="-128"/>
                <a:ea typeface="Meiryo UI" panose="020B0604030504040204" pitchFamily="50" charset="-128"/>
              </a:rPr>
              <a:t>倍と急上昇し、直近は、昨年夏に流行した第五波の最大拡大速度</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と同速度で急拡大している。新規陽性者数は１日あたり平均</a:t>
            </a:r>
            <a:r>
              <a:rPr lang="en-US" altLang="ja-JP" sz="1400" b="1" dirty="0">
                <a:latin typeface="Meiryo UI" panose="020B0604030504040204" pitchFamily="50" charset="-128"/>
                <a:ea typeface="Meiryo UI" panose="020B0604030504040204" pitchFamily="50" charset="-128"/>
              </a:rPr>
              <a:t>4,300</a:t>
            </a:r>
            <a:r>
              <a:rPr lang="ja-JP" altLang="en-US" sz="1400" b="1" dirty="0">
                <a:latin typeface="Meiryo UI" panose="020B0604030504040204" pitchFamily="50" charset="-128"/>
                <a:ea typeface="Meiryo UI" panose="020B0604030504040204" pitchFamily="50" charset="-128"/>
              </a:rPr>
              <a:t>人を超え、各年代で感染が拡大。</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陽性率も上昇し、</a:t>
            </a:r>
            <a:r>
              <a:rPr lang="en-US" altLang="ja-JP" sz="1400" b="1" dirty="0">
                <a:latin typeface="Meiryo UI" panose="020B0604030504040204" pitchFamily="50" charset="-128"/>
                <a:ea typeface="Meiryo UI" panose="020B0604030504040204" pitchFamily="50" charset="-128"/>
              </a:rPr>
              <a:t>26.6</a:t>
            </a:r>
            <a:r>
              <a:rPr lang="ja-JP" altLang="en-US" sz="1400" b="1" dirty="0">
                <a:latin typeface="Meiryo UI" panose="020B0604030504040204" pitchFamily="50" charset="-128"/>
                <a:ea typeface="Meiryo UI" panose="020B0604030504040204" pitchFamily="50" charset="-128"/>
              </a:rPr>
              <a:t>％。自費検査・無料検査ともに陽性判明率が上昇</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府の直近１週間の変異株スクリーニング検査では、</a:t>
            </a:r>
            <a:r>
              <a:rPr lang="en-US" altLang="ja-JP" sz="1400" b="1" dirty="0">
                <a:latin typeface="Meiryo UI" panose="020B0604030504040204" pitchFamily="50" charset="-128"/>
                <a:ea typeface="Meiryo UI" panose="020B0604030504040204" pitchFamily="50" charset="-128"/>
              </a:rPr>
              <a:t>BA.5</a:t>
            </a:r>
            <a:r>
              <a:rPr lang="ja-JP" altLang="en-US" sz="1400" b="1" dirty="0">
                <a:latin typeface="Meiryo UI" panose="020B0604030504040204" pitchFamily="50" charset="-128"/>
                <a:ea typeface="Meiryo UI" panose="020B0604030504040204" pitchFamily="50" charset="-128"/>
              </a:rPr>
              <a:t>系統又は</a:t>
            </a:r>
            <a:r>
              <a:rPr lang="en-US" altLang="ja-JP" sz="1400" b="1" dirty="0">
                <a:latin typeface="Meiryo UI" panose="020B0604030504040204" pitchFamily="50" charset="-128"/>
                <a:ea typeface="Meiryo UI" panose="020B0604030504040204" pitchFamily="50" charset="-128"/>
              </a:rPr>
              <a:t>BA.4</a:t>
            </a:r>
            <a:r>
              <a:rPr lang="ja-JP" altLang="en-US" sz="1400" b="1" dirty="0">
                <a:latin typeface="Meiryo UI" panose="020B0604030504040204" pitchFamily="50" charset="-128"/>
                <a:ea typeface="Meiryo UI" panose="020B0604030504040204" pitchFamily="50" charset="-128"/>
              </a:rPr>
              <a:t>系統疑いの検出が</a:t>
            </a:r>
            <a:r>
              <a:rPr lang="en-US" altLang="ja-JP" sz="1400" b="1" dirty="0">
                <a:latin typeface="Meiryo UI" panose="020B0604030504040204" pitchFamily="50" charset="-128"/>
                <a:ea typeface="Meiryo UI" panose="020B0604030504040204" pitchFamily="50" charset="-128"/>
              </a:rPr>
              <a:t>26.9</a:t>
            </a:r>
            <a:r>
              <a:rPr lang="ja-JP" altLang="en-US" sz="1400" b="1" dirty="0">
                <a:latin typeface="Meiryo UI" panose="020B0604030504040204" pitchFamily="50" charset="-128"/>
                <a:ea typeface="Meiryo UI" panose="020B0604030504040204" pitchFamily="50" charset="-128"/>
              </a:rPr>
              <a:t>％であり、置き換わりが進んでいる。 </a:t>
            </a:r>
            <a:endParaRPr lang="en-US" altLang="ja-JP" sz="1400" b="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（アドバイザリーボード専門家の分析では７月第１週で</a:t>
            </a:r>
            <a:r>
              <a:rPr lang="en-US" altLang="ja-JP" sz="1200" dirty="0">
                <a:latin typeface="Meiryo UI" panose="020B0604030504040204" pitchFamily="50" charset="-128"/>
                <a:ea typeface="Meiryo UI" panose="020B0604030504040204" pitchFamily="50" charset="-128"/>
              </a:rPr>
              <a:t>BA.5</a:t>
            </a:r>
            <a:r>
              <a:rPr lang="ja-JP" altLang="en-US" sz="1200" dirty="0">
                <a:latin typeface="Meiryo UI" panose="020B0604030504040204" pitchFamily="50" charset="-128"/>
                <a:ea typeface="Meiryo UI" panose="020B0604030504040204" pitchFamily="50" charset="-128"/>
              </a:rPr>
              <a:t>検出割合が</a:t>
            </a:r>
            <a:r>
              <a:rPr lang="en-US" altLang="ja-JP" sz="1200" dirty="0">
                <a:latin typeface="Meiryo UI" panose="020B0604030504040204" pitchFamily="50" charset="-128"/>
                <a:ea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rPr>
              <a:t>％、その４週間後にほぼ置き換わると試算。）</a:t>
            </a:r>
            <a:endParaRPr lang="en-US" altLang="ja-JP" sz="120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重症化リスクの少ない陽性者へのアンケートにより、以下結果が判明。</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①回答者の９割以上が</a:t>
            </a:r>
            <a:r>
              <a:rPr lang="en-US" altLang="ja-JP" sz="1400" dirty="0">
                <a:latin typeface="Meiryo UI" panose="020B0604030504040204" pitchFamily="50" charset="-128"/>
                <a:ea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rPr>
              <a:t>代以下であったが、</a:t>
            </a:r>
            <a:r>
              <a:rPr lang="ja-JP" altLang="en-US" sz="1400" b="1" dirty="0">
                <a:latin typeface="Meiryo UI" panose="020B0604030504040204" pitchFamily="50" charset="-128"/>
                <a:ea typeface="Meiryo UI" panose="020B0604030504040204" pitchFamily="50" charset="-128"/>
              </a:rPr>
              <a:t>回答者の</a:t>
            </a:r>
            <a:r>
              <a:rPr lang="en-US" altLang="ja-JP" sz="1400" b="1" dirty="0">
                <a:latin typeface="Meiryo UI" panose="020B0604030504040204" pitchFamily="50" charset="-128"/>
                <a:ea typeface="Meiryo UI" panose="020B0604030504040204" pitchFamily="50" charset="-128"/>
              </a:rPr>
              <a:t>85.5</a:t>
            </a:r>
            <a:r>
              <a:rPr lang="ja-JP" altLang="en-US" sz="1400" b="1" dirty="0">
                <a:latin typeface="Meiryo UI" panose="020B0604030504040204" pitchFamily="50" charset="-128"/>
                <a:ea typeface="Meiryo UI" panose="020B0604030504040204" pitchFamily="50" charset="-128"/>
              </a:rPr>
              <a:t>％が発熱、</a:t>
            </a:r>
            <a:r>
              <a:rPr lang="en-US" altLang="ja-JP" sz="1400" b="1" dirty="0">
                <a:latin typeface="Meiryo UI" panose="020B0604030504040204" pitchFamily="50" charset="-128"/>
                <a:ea typeface="Meiryo UI" panose="020B0604030504040204" pitchFamily="50" charset="-128"/>
              </a:rPr>
              <a:t>71.6</a:t>
            </a:r>
            <a:r>
              <a:rPr lang="ja-JP" altLang="en-US" sz="1400" b="1" dirty="0">
                <a:latin typeface="Meiryo UI" panose="020B0604030504040204" pitchFamily="50" charset="-128"/>
                <a:ea typeface="Meiryo UI" panose="020B0604030504040204" pitchFamily="50" charset="-128"/>
              </a:rPr>
              <a:t>％がのどの痛みを有するなど、何らかの症状</a:t>
            </a:r>
            <a:r>
              <a:rPr lang="ja-JP" altLang="en-US" sz="1400" dirty="0">
                <a:latin typeface="Meiryo UI" panose="020B0604030504040204" pitchFamily="50" charset="-128"/>
                <a:ea typeface="Meiryo UI" panose="020B0604030504040204" pitchFamily="50" charset="-128"/>
              </a:rPr>
              <a:t>が出ており、</a:t>
            </a:r>
            <a:r>
              <a:rPr lang="ja-JP" altLang="en-US" sz="1400" b="1" dirty="0">
                <a:latin typeface="Meiryo UI" panose="020B0604030504040204" pitchFamily="50" charset="-128"/>
                <a:ea typeface="Meiryo UI" panose="020B0604030504040204" pitchFamily="50" charset="-128"/>
              </a:rPr>
              <a:t>無症状は</a:t>
            </a:r>
            <a:r>
              <a:rPr lang="en-US" altLang="ja-JP" sz="1400" b="1" dirty="0">
                <a:latin typeface="Meiryo UI" panose="020B0604030504040204" pitchFamily="50" charset="-128"/>
                <a:ea typeface="Meiryo UI" panose="020B0604030504040204" pitchFamily="50" charset="-128"/>
              </a:rPr>
              <a:t>1.2</a:t>
            </a:r>
            <a:r>
              <a:rPr lang="ja-JP" altLang="en-US" sz="1400" b="1"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②感染の心当たりがあると回答した</a:t>
            </a:r>
            <a:r>
              <a:rPr lang="en-US" altLang="ja-JP" sz="1400" dirty="0">
                <a:latin typeface="Meiryo UI" panose="020B0604030504040204" pitchFamily="50" charset="-128"/>
                <a:ea typeface="Meiryo UI" panose="020B0604030504040204" pitchFamily="50" charset="-128"/>
              </a:rPr>
              <a:t>353</a:t>
            </a:r>
            <a:r>
              <a:rPr lang="ja-JP" altLang="en-US" sz="1400" dirty="0">
                <a:latin typeface="Meiryo UI" panose="020B0604030504040204" pitchFamily="50" charset="-128"/>
                <a:ea typeface="Meiryo UI" panose="020B0604030504040204" pitchFamily="50" charset="-128"/>
              </a:rPr>
              <a:t>人（回答者の約４割）のうち、</a:t>
            </a:r>
            <a:r>
              <a:rPr lang="ja-JP" altLang="en-US" sz="1400" b="1" dirty="0">
                <a:latin typeface="Meiryo UI" panose="020B0604030504040204" pitchFamily="50" charset="-128"/>
                <a:ea typeface="Meiryo UI" panose="020B0604030504040204" pitchFamily="50" charset="-128"/>
              </a:rPr>
              <a:t>長時間の会話を伴う場面、食事を伴う場面が各約２割</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複数回答有）</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③同</a:t>
            </a:r>
            <a:r>
              <a:rPr lang="en-US" altLang="ja-JP" sz="1400" dirty="0">
                <a:latin typeface="Meiryo UI" panose="020B0604030504040204" pitchFamily="50" charset="-128"/>
                <a:ea typeface="Meiryo UI" panose="020B0604030504040204" pitchFamily="50" charset="-128"/>
              </a:rPr>
              <a:t>353</a:t>
            </a:r>
            <a:r>
              <a:rPr lang="ja-JP" altLang="en-US" sz="1400" dirty="0">
                <a:latin typeface="Meiryo UI" panose="020B0604030504040204" pitchFamily="50" charset="-128"/>
                <a:ea typeface="Meiryo UI" panose="020B0604030504040204" pitchFamily="50" charset="-128"/>
              </a:rPr>
              <a:t>人のうち、感染対策実施状況として</a:t>
            </a:r>
            <a:r>
              <a:rPr lang="ja-JP" altLang="en-US" sz="1400" b="1" dirty="0">
                <a:latin typeface="Meiryo UI" panose="020B0604030504040204" pitchFamily="50" charset="-128"/>
                <a:ea typeface="Meiryo UI" panose="020B0604030504040204" pitchFamily="50" charset="-128"/>
              </a:rPr>
              <a:t>約６割がマスクを着用しておらず、７割弱が換気不十分、約９割が人との距離確保が不十分</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オミクロン株は、デルタ株に比べると重篤度は低いと言われるものの、</a:t>
            </a:r>
            <a:r>
              <a:rPr lang="en-US" altLang="ja-JP" sz="1400" b="1" dirty="0">
                <a:latin typeface="Meiryo UI" panose="020B0604030504040204" pitchFamily="50" charset="-128"/>
                <a:ea typeface="Meiryo UI" panose="020B0604030504040204" pitchFamily="50" charset="-128"/>
              </a:rPr>
              <a:t>50</a:t>
            </a:r>
            <a:r>
              <a:rPr lang="ja-JP" altLang="en-US" sz="1400" b="1" dirty="0">
                <a:latin typeface="Meiryo UI" panose="020B0604030504040204" pitchFamily="50" charset="-128"/>
                <a:ea typeface="Meiryo UI" panose="020B0604030504040204" pitchFamily="50" charset="-128"/>
              </a:rPr>
              <a:t>代以下においても発熱等症状があることや、アンケート回答者の感染者の大半が</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感染予防対策に不十分さがあった</a:t>
            </a:r>
            <a:r>
              <a:rPr lang="ja-JP" altLang="en-US" sz="1400" dirty="0" smtClean="0">
                <a:latin typeface="Meiryo UI" panose="020B0604030504040204" pitchFamily="50" charset="-128"/>
                <a:ea typeface="Meiryo UI" panose="020B0604030504040204" pitchFamily="50" charset="-128"/>
              </a:rPr>
              <a:t>こと</a:t>
            </a:r>
            <a:r>
              <a:rPr lang="ja-JP" altLang="en-US" sz="1400" dirty="0">
                <a:latin typeface="Meiryo UI" panose="020B0604030504040204" pitchFamily="50" charset="-128"/>
                <a:ea typeface="Meiryo UI" panose="020B0604030504040204" pitchFamily="50" charset="-128"/>
              </a:rPr>
              <a:t>などが伺える。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r>
              <a:rPr lang="ja-JP" altLang="en-US" sz="1400" b="1" dirty="0">
                <a:latin typeface="Meiryo UI" panose="020B0604030504040204" pitchFamily="50" charset="-128"/>
                <a:ea typeface="Meiryo UI" panose="020B0604030504040204" pitchFamily="50" charset="-128"/>
              </a:rPr>
              <a:t>クラスターは、高齢者施設関連、医療機関関連の順に多く発生。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r>
              <a:rPr lang="en-US" altLang="ja-JP" sz="1400" b="1" dirty="0">
                <a:latin typeface="Meiryo UI" panose="020B0604030504040204" pitchFamily="50" charset="-128"/>
                <a:ea typeface="Meiryo UI" panose="020B0604030504040204" pitchFamily="50" charset="-128"/>
              </a:rPr>
              <a:t>3</a:t>
            </a:r>
            <a:r>
              <a:rPr lang="ja-JP" altLang="en-US" sz="1400" b="1" dirty="0">
                <a:latin typeface="Meiryo UI" panose="020B0604030504040204" pitchFamily="50" charset="-128"/>
                <a:ea typeface="Meiryo UI" panose="020B0604030504040204" pitchFamily="50" charset="-128"/>
              </a:rPr>
              <a:t>回目接種の割合は、全年齢では約</a:t>
            </a:r>
            <a:r>
              <a:rPr lang="en-US" altLang="ja-JP" sz="1400" b="1" dirty="0">
                <a:latin typeface="Meiryo UI" panose="020B0604030504040204" pitchFamily="50" charset="-128"/>
                <a:ea typeface="Meiryo UI" panose="020B0604030504040204" pitchFamily="50" charset="-128"/>
              </a:rPr>
              <a:t>5</a:t>
            </a:r>
            <a:r>
              <a:rPr lang="ja-JP" altLang="en-US" sz="1400" b="1" dirty="0">
                <a:latin typeface="Meiryo UI" panose="020B0604030504040204" pitchFamily="50" charset="-128"/>
                <a:ea typeface="Meiryo UI" panose="020B0604030504040204" pitchFamily="50" charset="-128"/>
              </a:rPr>
              <a:t>割を超過。</a:t>
            </a:r>
            <a:r>
              <a:rPr lang="en-US" altLang="ja-JP" sz="1400" b="1" dirty="0">
                <a:latin typeface="Meiryo UI" panose="020B0604030504040204" pitchFamily="50" charset="-128"/>
                <a:ea typeface="Meiryo UI" panose="020B0604030504040204" pitchFamily="50" charset="-128"/>
              </a:rPr>
              <a:t>40</a:t>
            </a:r>
            <a:r>
              <a:rPr lang="ja-JP" altLang="en-US" sz="1400" b="1" dirty="0">
                <a:latin typeface="Meiryo UI" panose="020B0604030504040204" pitchFamily="50" charset="-128"/>
                <a:ea typeface="Meiryo UI" panose="020B0604030504040204" pitchFamily="50" charset="-128"/>
              </a:rPr>
              <a:t>代で約</a:t>
            </a:r>
            <a:r>
              <a:rPr lang="en-US" altLang="ja-JP" sz="1400" b="1" dirty="0">
                <a:latin typeface="Meiryo UI" panose="020B0604030504040204" pitchFamily="50" charset="-128"/>
                <a:ea typeface="Meiryo UI" panose="020B0604030504040204" pitchFamily="50" charset="-128"/>
              </a:rPr>
              <a:t>5</a:t>
            </a:r>
            <a:r>
              <a:rPr lang="ja-JP" altLang="en-US" sz="1400" b="1" dirty="0">
                <a:latin typeface="Meiryo UI" panose="020B0604030504040204" pitchFamily="50" charset="-128"/>
                <a:ea typeface="Meiryo UI" panose="020B0604030504040204" pitchFamily="50" charset="-128"/>
              </a:rPr>
              <a:t>割であり、</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代以下では５割を下回っている。　　</a:t>
            </a:r>
            <a:r>
              <a:rPr lang="ja-JP" altLang="en-US" sz="1400" dirty="0">
                <a:latin typeface="Meiryo UI" panose="020B0604030504040204" pitchFamily="50" charset="-128"/>
                <a:ea typeface="Meiryo UI" panose="020B0604030504040204" pitchFamily="50" charset="-128"/>
              </a:rPr>
              <a:t>　　　 </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60</a:t>
            </a:r>
            <a:r>
              <a:rPr lang="ja-JP" altLang="en-US" sz="1400" dirty="0">
                <a:latin typeface="Meiryo UI" panose="020B0604030504040204" pitchFamily="50" charset="-128"/>
                <a:ea typeface="Meiryo UI" panose="020B0604030504040204" pitchFamily="50" charset="-128"/>
              </a:rPr>
              <a:t>代以上の陽性者のうち、ワクチン３回接種済は６割を超過（ワクチン接種による発症予防や感染予防効果の減衰の可能性）。</a:t>
            </a:r>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ワクチン３回目未接種者に比べ、</a:t>
            </a:r>
            <a:r>
              <a:rPr lang="ja-JP" altLang="en-US" sz="1400" b="1" dirty="0">
                <a:latin typeface="Meiryo UI" panose="020B0604030504040204" pitchFamily="50" charset="-128"/>
                <a:ea typeface="Meiryo UI" panose="020B0604030504040204" pitchFamily="50" charset="-128"/>
              </a:rPr>
              <a:t>３回目接種済の重症者・死亡者の割合が低いことから、重症化予防効果が期待。</a:t>
            </a:r>
            <a:endParaRPr lang="en-US" altLang="ja-JP" sz="1400"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636407" y="25758"/>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a:latin typeface="ＭＳ ゴシック" panose="020B0609070205080204" pitchFamily="49" charset="-128"/>
                <a:ea typeface="ＭＳ ゴシック" panose="020B0609070205080204" pitchFamily="49" charset="-128"/>
              </a:rPr>
              <a:t>資料１－</a:t>
            </a:r>
            <a:r>
              <a:rPr lang="ja-JP" altLang="en-US" sz="1600" dirty="0">
                <a:latin typeface="ＭＳ ゴシック" panose="020B0609070205080204" pitchFamily="49" charset="-128"/>
                <a:ea typeface="ＭＳ ゴシック" panose="020B0609070205080204" pitchFamily="49" charset="-128"/>
              </a:rPr>
              <a:t>３</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55417" y="426953"/>
            <a:ext cx="1173020" cy="27501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感染状況</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
        <p:nvSpPr>
          <p:cNvPr id="3" name="テキスト ボックス 2">
            <a:extLst>
              <a:ext uri="{FF2B5EF4-FFF2-40B4-BE49-F238E27FC236}">
                <a16:creationId xmlns:a16="http://schemas.microsoft.com/office/drawing/2014/main" id="{08AC4F35-BF8B-FF2B-11B7-8EAECBDA9801}"/>
              </a:ext>
            </a:extLst>
          </p:cNvPr>
          <p:cNvSpPr txBox="1"/>
          <p:nvPr/>
        </p:nvSpPr>
        <p:spPr>
          <a:xfrm>
            <a:off x="450772" y="1913341"/>
            <a:ext cx="11290455" cy="830997"/>
          </a:xfrm>
          <a:prstGeom prst="rect">
            <a:avLst/>
          </a:prstGeom>
          <a:noFill/>
          <a:ln>
            <a:solidFill>
              <a:schemeClr val="tx1"/>
            </a:solidFill>
            <a:prstDash val="sysDash"/>
          </a:ln>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アドバイザリーボードより抜粋（</a:t>
            </a:r>
            <a:r>
              <a:rPr kumimoji="1" lang="en-US" altLang="ja-JP" sz="1200" dirty="0">
                <a:latin typeface="Meiryo UI" panose="020B0604030504040204" pitchFamily="50" charset="-128"/>
                <a:ea typeface="Meiryo UI" panose="020B0604030504040204" pitchFamily="50" charset="-128"/>
              </a:rPr>
              <a:t>BA.4</a:t>
            </a:r>
            <a:r>
              <a:rPr kumimoji="1" lang="ja-JP" altLang="en-US" sz="1200" dirty="0">
                <a:latin typeface="Meiryo UI" panose="020B0604030504040204" pitchFamily="50" charset="-128"/>
                <a:ea typeface="Meiryo UI" panose="020B0604030504040204" pitchFamily="50" charset="-128"/>
              </a:rPr>
              <a:t>系統及び</a:t>
            </a:r>
            <a:r>
              <a:rPr kumimoji="1" lang="en-US" altLang="ja-JP" sz="1200" dirty="0">
                <a:latin typeface="Meiryo UI" panose="020B0604030504040204" pitchFamily="50" charset="-128"/>
                <a:ea typeface="Meiryo UI" panose="020B0604030504040204" pitchFamily="50" charset="-128"/>
              </a:rPr>
              <a:t>BA.</a:t>
            </a:r>
            <a:r>
              <a:rPr kumimoji="1" lang="ja-JP" altLang="en-US" sz="1200" dirty="0">
                <a:latin typeface="Meiryo UI" panose="020B0604030504040204" pitchFamily="50" charset="-128"/>
                <a:ea typeface="Meiryo UI" panose="020B0604030504040204" pitchFamily="50" charset="-128"/>
              </a:rPr>
              <a:t>５</a:t>
            </a:r>
            <a:r>
              <a:rPr lang="ja-JP" altLang="en-US" sz="1200" dirty="0">
                <a:latin typeface="Meiryo UI" panose="020B0604030504040204" pitchFamily="50" charset="-128"/>
                <a:ea typeface="Meiryo UI" panose="020B0604030504040204" pitchFamily="50" charset="-128"/>
              </a:rPr>
              <a:t>系統</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en-US" altLang="ja-JP" sz="1200" u="sng" dirty="0">
                <a:latin typeface="Meiryo UI" panose="020B0604030504040204" pitchFamily="50" charset="-128"/>
                <a:ea typeface="Meiryo UI" panose="020B0604030504040204" pitchFamily="50" charset="-128"/>
              </a:rPr>
              <a:t>BA.</a:t>
            </a:r>
            <a:r>
              <a:rPr kumimoji="1" lang="ja-JP" altLang="en-US" sz="1200" u="sng" dirty="0">
                <a:latin typeface="Meiryo UI" panose="020B0604030504040204" pitchFamily="50" charset="-128"/>
                <a:ea typeface="Meiryo UI" panose="020B0604030504040204" pitchFamily="50" charset="-128"/>
              </a:rPr>
              <a:t>４系統及び</a:t>
            </a:r>
            <a:r>
              <a:rPr kumimoji="1" lang="en-US" altLang="ja-JP" sz="1200" u="sng" dirty="0">
                <a:latin typeface="Meiryo UI" panose="020B0604030504040204" pitchFamily="50" charset="-128"/>
                <a:ea typeface="Meiryo UI" panose="020B0604030504040204" pitchFamily="50" charset="-128"/>
              </a:rPr>
              <a:t>BA.5</a:t>
            </a:r>
            <a:r>
              <a:rPr kumimoji="1" lang="ja-JP" altLang="en-US" sz="1200" u="sng" dirty="0">
                <a:latin typeface="Meiryo UI" panose="020B0604030504040204" pitchFamily="50" charset="-128"/>
                <a:ea typeface="Meiryo UI" panose="020B0604030504040204" pitchFamily="50" charset="-128"/>
              </a:rPr>
              <a:t>系統：</a:t>
            </a:r>
            <a:r>
              <a:rPr kumimoji="1" lang="en-US" altLang="ja-JP" sz="1200" u="sng" dirty="0">
                <a:latin typeface="Meiryo UI" panose="020B0604030504040204" pitchFamily="50" charset="-128"/>
                <a:ea typeface="Meiryo UI" panose="020B0604030504040204" pitchFamily="50" charset="-128"/>
              </a:rPr>
              <a:t>BA.2</a:t>
            </a:r>
            <a:r>
              <a:rPr kumimoji="1" lang="ja-JP" altLang="en-US" sz="1200" u="sng" dirty="0">
                <a:latin typeface="Meiryo UI" panose="020B0604030504040204" pitchFamily="50" charset="-128"/>
                <a:ea typeface="Meiryo UI" panose="020B0604030504040204" pitchFamily="50" charset="-128"/>
              </a:rPr>
              <a:t>系統と比較して感染者増加の優位性が示唆</a:t>
            </a:r>
            <a:r>
              <a:rPr kumimoji="1" lang="ja-JP" altLang="en-US" sz="1200" dirty="0">
                <a:latin typeface="Meiryo UI" panose="020B0604030504040204" pitchFamily="50" charset="-128"/>
                <a:ea typeface="Meiryo UI" panose="020B0604030504040204" pitchFamily="50" charset="-128"/>
              </a:rPr>
              <a:t>。世界的には、</a:t>
            </a:r>
            <a:r>
              <a:rPr kumimoji="1" lang="en-US" altLang="ja-JP" sz="1200" dirty="0">
                <a:latin typeface="Meiryo UI" panose="020B0604030504040204" pitchFamily="50" charset="-128"/>
                <a:ea typeface="Meiryo UI" panose="020B0604030504040204" pitchFamily="50" charset="-128"/>
              </a:rPr>
              <a:t>BA.4</a:t>
            </a:r>
            <a:r>
              <a:rPr kumimoji="1" lang="ja-JP" altLang="en-US" sz="1200" dirty="0">
                <a:latin typeface="Meiryo UI" panose="020B0604030504040204" pitchFamily="50" charset="-128"/>
                <a:ea typeface="Meiryo UI" panose="020B0604030504040204" pitchFamily="50" charset="-128"/>
              </a:rPr>
              <a:t>系統及び</a:t>
            </a:r>
            <a:r>
              <a:rPr kumimoji="1" lang="en-US" altLang="ja-JP" sz="1200" dirty="0">
                <a:latin typeface="Meiryo UI" panose="020B0604030504040204" pitchFamily="50" charset="-128"/>
                <a:ea typeface="Meiryo UI" panose="020B0604030504040204" pitchFamily="50" charset="-128"/>
              </a:rPr>
              <a:t>BA.5</a:t>
            </a:r>
            <a:r>
              <a:rPr kumimoji="1" lang="ja-JP" altLang="en-US" sz="1200" dirty="0">
                <a:latin typeface="Meiryo UI" panose="020B0604030504040204" pitchFamily="50" charset="-128"/>
                <a:ea typeface="Meiryo UI" panose="020B0604030504040204" pitchFamily="50" charset="-128"/>
              </a:rPr>
              <a:t>系統へ置き換わりつつある中で陽性者数が増加傾向。</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BA.4</a:t>
            </a:r>
            <a:r>
              <a:rPr kumimoji="1" lang="ja-JP" altLang="en-US" sz="1200" dirty="0">
                <a:latin typeface="Meiryo UI" panose="020B0604030504040204" pitchFamily="50" charset="-128"/>
                <a:ea typeface="Meiryo UI" panose="020B0604030504040204" pitchFamily="50" charset="-128"/>
              </a:rPr>
              <a:t>系統及び</a:t>
            </a:r>
            <a:r>
              <a:rPr kumimoji="1" lang="en-US" altLang="ja-JP" sz="1200" dirty="0">
                <a:latin typeface="Meiryo UI" panose="020B0604030504040204" pitchFamily="50" charset="-128"/>
                <a:ea typeface="Meiryo UI" panose="020B0604030504040204" pitchFamily="50" charset="-128"/>
              </a:rPr>
              <a:t>BA.5</a:t>
            </a:r>
            <a:r>
              <a:rPr kumimoji="1" lang="ja-JP" altLang="en-US" sz="1200" dirty="0">
                <a:latin typeface="Meiryo UI" panose="020B0604030504040204" pitchFamily="50" charset="-128"/>
                <a:ea typeface="Meiryo UI" panose="020B0604030504040204" pitchFamily="50" charset="-128"/>
              </a:rPr>
              <a:t>系統の感染力に関する明確な知見は示されていない。</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WHO</a:t>
            </a:r>
            <a:r>
              <a:rPr lang="ja-JP" altLang="en-US" sz="1200" dirty="0">
                <a:latin typeface="Meiryo UI" panose="020B0604030504040204" pitchFamily="50" charset="-128"/>
                <a:ea typeface="Meiryo UI" panose="020B0604030504040204" pitchFamily="50" charset="-128"/>
              </a:rPr>
              <a:t>レポートでは、</a:t>
            </a:r>
            <a:r>
              <a:rPr lang="en-US" altLang="ja-JP" sz="1200" u="sng" dirty="0">
                <a:latin typeface="Meiryo UI" panose="020B0604030504040204" pitchFamily="50" charset="-128"/>
                <a:ea typeface="Meiryo UI" panose="020B0604030504040204" pitchFamily="50" charset="-128"/>
              </a:rPr>
              <a:t>BA.4</a:t>
            </a:r>
            <a:r>
              <a:rPr lang="ja-JP" altLang="en-US" sz="1200" u="sng" dirty="0">
                <a:latin typeface="Meiryo UI" panose="020B0604030504040204" pitchFamily="50" charset="-128"/>
                <a:ea typeface="Meiryo UI" panose="020B0604030504040204" pitchFamily="50" charset="-128"/>
              </a:rPr>
              <a:t>系統及び</a:t>
            </a:r>
            <a:r>
              <a:rPr lang="en-US" altLang="ja-JP" sz="1200" u="sng" dirty="0">
                <a:latin typeface="Meiryo UI" panose="020B0604030504040204" pitchFamily="50" charset="-128"/>
                <a:ea typeface="Meiryo UI" panose="020B0604030504040204" pitchFamily="50" charset="-128"/>
              </a:rPr>
              <a:t>BA.5</a:t>
            </a:r>
            <a:r>
              <a:rPr lang="ja-JP" altLang="en-US" sz="1200" u="sng" dirty="0">
                <a:latin typeface="Meiryo UI" panose="020B0604030504040204" pitchFamily="50" charset="-128"/>
                <a:ea typeface="Meiryo UI" panose="020B0604030504040204" pitchFamily="50" charset="-128"/>
              </a:rPr>
              <a:t>系統に関して、既存のオミクロン株と比較した重症度の上昇は見られないとしている</a:t>
            </a:r>
            <a:r>
              <a:rPr lang="ja-JP" altLang="en-US"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0" name="角丸四角形 7">
            <a:extLst>
              <a:ext uri="{FF2B5EF4-FFF2-40B4-BE49-F238E27FC236}">
                <a16:creationId xmlns:a16="http://schemas.microsoft.com/office/drawing/2014/main" id="{D32FE039-E740-4113-BCF7-4DE29A2DFEBC}"/>
              </a:ext>
            </a:extLst>
          </p:cNvPr>
          <p:cNvSpPr/>
          <p:nvPr/>
        </p:nvSpPr>
        <p:spPr>
          <a:xfrm>
            <a:off x="55417" y="5279104"/>
            <a:ext cx="1396856" cy="2750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入院・療養状況</a:t>
            </a:r>
            <a:endParaRPr lang="en-US" altLang="ja-JP" sz="14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4C0A2DF-00CC-BADE-517B-D1DB964CA0F5}"/>
              </a:ext>
            </a:extLst>
          </p:cNvPr>
          <p:cNvSpPr txBox="1"/>
          <p:nvPr/>
        </p:nvSpPr>
        <p:spPr>
          <a:xfrm>
            <a:off x="-80962" y="5298883"/>
            <a:ext cx="12192000" cy="1200329"/>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病床（重症病床・軽症中等症病床）使用率は、感染拡大とともに急速に上昇</a:t>
            </a:r>
            <a:r>
              <a:rPr lang="ja-JP" altLang="en-US" sz="1400" dirty="0">
                <a:latin typeface="Meiryo UI" panose="020B0604030504040204" pitchFamily="50" charset="-128"/>
                <a:ea typeface="Meiryo UI" panose="020B0604030504040204" pitchFamily="50" charset="-128"/>
              </a:rPr>
              <a:t>しており、</a:t>
            </a:r>
            <a:r>
              <a:rPr lang="ja-JP" altLang="en-US" sz="1400" b="1" dirty="0">
                <a:latin typeface="Meiryo UI" panose="020B0604030504040204" pitchFamily="50" charset="-128"/>
                <a:ea typeface="Meiryo UI" panose="020B0604030504040204" pitchFamily="50" charset="-128"/>
              </a:rPr>
              <a:t>７月</a:t>
            </a:r>
            <a:r>
              <a:rPr lang="en-US" altLang="ja-JP" sz="1400" b="1" dirty="0">
                <a:latin typeface="Meiryo UI" panose="020B0604030504040204" pitchFamily="50" charset="-128"/>
                <a:ea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rPr>
              <a:t>日に大阪モデル「警戒」（黄信号）移行の目安となる</a:t>
            </a:r>
            <a:r>
              <a:rPr lang="en-US" altLang="ja-JP" sz="1400" b="1" dirty="0">
                <a:latin typeface="Meiryo UI" panose="020B0604030504040204" pitchFamily="50" charset="-128"/>
                <a:ea typeface="Meiryo UI" panose="020B0604030504040204" pitchFamily="50" charset="-128"/>
              </a:rPr>
              <a:t>20</a:t>
            </a:r>
            <a:r>
              <a:rPr lang="ja-JP" altLang="en-US" sz="1400" b="1" dirty="0">
                <a:latin typeface="Meiryo UI" panose="020B0604030504040204" pitchFamily="50" charset="-128"/>
                <a:ea typeface="Meiryo UI" panose="020B0604030504040204" pitchFamily="50" charset="-128"/>
              </a:rPr>
              <a:t>％を</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超過</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6/30 12.2%</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7/10 20.6%</a:t>
            </a:r>
            <a:r>
              <a:rPr lang="ja-JP" altLang="en-US" sz="12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重症</a:t>
            </a:r>
            <a:r>
              <a:rPr lang="ja-JP" altLang="en-US" sz="1400" b="1" dirty="0">
                <a:latin typeface="Meiryo UI" panose="020B0604030504040204" pitchFamily="50" charset="-128"/>
                <a:ea typeface="Meiryo UI" panose="020B0604030504040204" pitchFamily="50" charset="-128"/>
              </a:rPr>
              <a:t>病床使用率は、上昇しているものの</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1.2</a:t>
            </a: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と低水準</a:t>
            </a:r>
            <a:r>
              <a:rPr lang="ja-JP" altLang="en-US" sz="1400" dirty="0">
                <a:latin typeface="Meiryo UI" panose="020B0604030504040204" pitchFamily="50" charset="-128"/>
                <a:ea typeface="Meiryo UI" panose="020B0604030504040204" pitchFamily="50" charset="-128"/>
              </a:rPr>
              <a:t>で推移。</a:t>
            </a:r>
            <a:endParaRPr lang="en-US" altLang="ja-JP" sz="12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　入院率は</a:t>
            </a:r>
            <a:r>
              <a:rPr lang="en-US" altLang="ja-JP" sz="1400" b="1" dirty="0">
                <a:latin typeface="Meiryo UI" panose="020B0604030504040204" pitchFamily="50" charset="-128"/>
                <a:ea typeface="Meiryo UI" panose="020B0604030504040204" pitchFamily="50" charset="-128"/>
              </a:rPr>
              <a:t>2.4</a:t>
            </a:r>
            <a:r>
              <a:rPr lang="ja-JP" altLang="en-US" sz="1400" b="1"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と３％弱で推移。</a:t>
            </a:r>
            <a:r>
              <a:rPr lang="ja-JP" altLang="en-US" sz="1400" b="1" dirty="0">
                <a:latin typeface="Meiryo UI" panose="020B0604030504040204" pitchFamily="50" charset="-128"/>
                <a:ea typeface="Meiryo UI" panose="020B0604030504040204" pitchFamily="50" charset="-128"/>
              </a:rPr>
              <a:t>直近１週間の入院調整時の入院患者の年代割合は、</a:t>
            </a:r>
            <a:r>
              <a:rPr lang="en-US" altLang="ja-JP" sz="1400" b="1" dirty="0">
                <a:latin typeface="Meiryo UI" panose="020B0604030504040204" pitchFamily="50" charset="-128"/>
                <a:ea typeface="Meiryo UI" panose="020B0604030504040204" pitchFamily="50" charset="-128"/>
              </a:rPr>
              <a:t>70</a:t>
            </a:r>
            <a:r>
              <a:rPr lang="ja-JP" altLang="en-US" sz="1400" b="1" dirty="0">
                <a:latin typeface="Meiryo UI" panose="020B0604030504040204" pitchFamily="50" charset="-128"/>
                <a:ea typeface="Meiryo UI" panose="020B0604030504040204" pitchFamily="50" charset="-128"/>
              </a:rPr>
              <a:t>代以上が全体の約７割</a:t>
            </a:r>
            <a:r>
              <a:rPr lang="ja-JP" altLang="en-US" sz="1400" dirty="0">
                <a:latin typeface="Meiryo UI" panose="020B0604030504040204" pitchFamily="50" charset="-128"/>
                <a:ea typeface="Meiryo UI" panose="020B0604030504040204" pitchFamily="50" charset="-128"/>
              </a:rPr>
              <a:t>を占めており、</a:t>
            </a:r>
            <a:r>
              <a:rPr lang="ja-JP" altLang="en-US" sz="1400" b="1" dirty="0">
                <a:latin typeface="Meiryo UI" panose="020B0604030504040204" pitchFamily="50" charset="-128"/>
                <a:ea typeface="Meiryo UI" panose="020B0604030504040204" pitchFamily="50" charset="-128"/>
              </a:rPr>
              <a:t>症状としては、中等症</a:t>
            </a:r>
            <a:r>
              <a:rPr lang="en-US" altLang="ja-JP" sz="1400" b="1" dirty="0">
                <a:latin typeface="Meiryo UI" panose="020B0604030504040204" pitchFamily="50" charset="-128"/>
                <a:ea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rPr>
              <a:t>以上</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が全体の２割弱</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36512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11" name="角丸四角形 11">
            <a:extLst>
              <a:ext uri="{FF2B5EF4-FFF2-40B4-BE49-F238E27FC236}">
                <a16:creationId xmlns:a16="http://schemas.microsoft.com/office/drawing/2014/main" id="{A3DE373F-57AB-4CB7-A4C8-76D52C1D3C78}"/>
              </a:ext>
            </a:extLst>
          </p:cNvPr>
          <p:cNvSpPr/>
          <p:nvPr/>
        </p:nvSpPr>
        <p:spPr>
          <a:xfrm>
            <a:off x="69729" y="806164"/>
            <a:ext cx="12030076" cy="5903729"/>
          </a:xfrm>
          <a:prstGeom prst="roundRect">
            <a:avLst>
              <a:gd name="adj" fmla="val 59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　７日間新規陽性者数は３週間連続して増加しており、</a:t>
            </a:r>
            <a:r>
              <a:rPr lang="ja-JP" altLang="en-US" sz="1400" b="1" dirty="0">
                <a:solidFill>
                  <a:schemeClr val="tx1"/>
                </a:solidFill>
                <a:latin typeface="Meiryo UI" panose="020B0604030504040204" pitchFamily="50" charset="-128"/>
                <a:ea typeface="Meiryo UI" panose="020B0604030504040204" pitchFamily="50" charset="-128"/>
              </a:rPr>
              <a:t>直近１週間は、デルタ株のピーク時の拡大速度と同速度で急拡大</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①</a:t>
            </a:r>
            <a:r>
              <a:rPr lang="en-US" altLang="ja-JP" sz="1400" b="1" dirty="0">
                <a:solidFill>
                  <a:schemeClr val="tx1"/>
                </a:solidFill>
                <a:latin typeface="Meiryo UI" panose="020B0604030504040204" pitchFamily="50" charset="-128"/>
                <a:ea typeface="Meiryo UI" panose="020B0604030504040204" pitchFamily="50" charset="-128"/>
              </a:rPr>
              <a:t>BA.2</a:t>
            </a:r>
            <a:r>
              <a:rPr lang="ja-JP" altLang="en-US" sz="1400" b="1" dirty="0">
                <a:solidFill>
                  <a:schemeClr val="tx1"/>
                </a:solidFill>
                <a:latin typeface="Meiryo UI" panose="020B0604030504040204" pitchFamily="50" charset="-128"/>
                <a:ea typeface="Meiryo UI" panose="020B0604030504040204" pitchFamily="50" charset="-128"/>
              </a:rPr>
              <a:t>系統より感染性の高さが示唆されている、</a:t>
            </a:r>
            <a:r>
              <a:rPr lang="en-US" altLang="ja-JP" sz="1400" b="1" dirty="0">
                <a:solidFill>
                  <a:schemeClr val="tx1"/>
                </a:solidFill>
                <a:latin typeface="Meiryo UI" panose="020B0604030504040204" pitchFamily="50" charset="-128"/>
                <a:ea typeface="Meiryo UI" panose="020B0604030504040204" pitchFamily="50" charset="-128"/>
              </a:rPr>
              <a:t>BA.</a:t>
            </a:r>
            <a:r>
              <a:rPr lang="ja-JP" altLang="en-US" sz="1400" b="1" dirty="0">
                <a:solidFill>
                  <a:schemeClr val="tx1"/>
                </a:solidFill>
                <a:latin typeface="Meiryo UI" panose="020B0604030504040204" pitchFamily="50" charset="-128"/>
                <a:ea typeface="Meiryo UI" panose="020B0604030504040204" pitchFamily="50" charset="-128"/>
              </a:rPr>
              <a:t>４系統及び</a:t>
            </a:r>
            <a:r>
              <a:rPr lang="en-US" altLang="ja-JP" sz="1400" b="1" dirty="0">
                <a:solidFill>
                  <a:schemeClr val="tx1"/>
                </a:solidFill>
                <a:latin typeface="Meiryo UI" panose="020B0604030504040204" pitchFamily="50" charset="-128"/>
                <a:ea typeface="Meiryo UI" panose="020B0604030504040204" pitchFamily="50" charset="-128"/>
              </a:rPr>
              <a:t>BA.5</a:t>
            </a:r>
            <a:r>
              <a:rPr lang="ja-JP" altLang="en-US" sz="1400" b="1" dirty="0">
                <a:solidFill>
                  <a:schemeClr val="tx1"/>
                </a:solidFill>
                <a:latin typeface="Meiryo UI" panose="020B0604030504040204" pitchFamily="50" charset="-128"/>
                <a:ea typeface="Meiryo UI" panose="020B0604030504040204" pitchFamily="50" charset="-128"/>
              </a:rPr>
              <a:t>系統への置き換わりが進んでいる</a:t>
            </a:r>
            <a:r>
              <a:rPr lang="ja-JP" altLang="en-US" sz="1400" dirty="0">
                <a:solidFill>
                  <a:schemeClr val="tx1"/>
                </a:solidFill>
                <a:latin typeface="Meiryo UI" panose="020B0604030504040204" pitchFamily="50" charset="-128"/>
                <a:ea typeface="Meiryo UI" panose="020B0604030504040204" pitchFamily="50" charset="-128"/>
              </a:rPr>
              <a:t>こと、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②現在、</a:t>
            </a:r>
            <a:r>
              <a:rPr lang="ja-JP" altLang="en-US" sz="1400" b="1" dirty="0">
                <a:solidFill>
                  <a:schemeClr val="tx1"/>
                </a:solidFill>
                <a:latin typeface="Meiryo UI" panose="020B0604030504040204" pitchFamily="50" charset="-128"/>
                <a:ea typeface="Meiryo UI" panose="020B0604030504040204" pitchFamily="50" charset="-128"/>
              </a:rPr>
              <a:t>人流は年末年始を上回る規模</a:t>
            </a:r>
            <a:r>
              <a:rPr lang="ja-JP" altLang="en-US" sz="1400" dirty="0">
                <a:solidFill>
                  <a:schemeClr val="tx1"/>
                </a:solidFill>
                <a:latin typeface="Meiryo UI" panose="020B0604030504040204" pitchFamily="50" charset="-128"/>
                <a:ea typeface="Meiryo UI" panose="020B0604030504040204" pitchFamily="50" charset="-128"/>
              </a:rPr>
              <a:t>となっており、今後、夏休みやお盆など</a:t>
            </a:r>
            <a:r>
              <a:rPr lang="ja-JP" altLang="en-US" sz="1400" b="1" dirty="0">
                <a:solidFill>
                  <a:schemeClr val="tx1"/>
                </a:solidFill>
                <a:latin typeface="Meiryo UI" panose="020B0604030504040204" pitchFamily="50" charset="-128"/>
                <a:ea typeface="Meiryo UI" panose="020B0604030504040204" pitchFamily="50" charset="-128"/>
              </a:rPr>
              <a:t>感染機会の更なる増加に伴い人と人との接触機会の拡大も想定</a:t>
            </a:r>
            <a:r>
              <a:rPr lang="ja-JP" altLang="en-US" sz="1400" dirty="0">
                <a:solidFill>
                  <a:schemeClr val="tx1"/>
                </a:solidFill>
                <a:latin typeface="Meiryo UI" panose="020B0604030504040204" pitchFamily="50" charset="-128"/>
                <a:ea typeface="Meiryo UI" panose="020B0604030504040204" pitchFamily="50" charset="-128"/>
              </a:rPr>
              <a:t>されること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③気温の上昇により、屋内での活動が増える時期であり、</a:t>
            </a:r>
            <a:r>
              <a:rPr lang="ja-JP" altLang="en-US" sz="1400" b="1" dirty="0">
                <a:solidFill>
                  <a:schemeClr val="tx1"/>
                </a:solidFill>
                <a:latin typeface="Meiryo UI" panose="020B0604030504040204" pitchFamily="50" charset="-128"/>
                <a:ea typeface="Meiryo UI" panose="020B0604030504040204" pitchFamily="50" charset="-128"/>
              </a:rPr>
              <a:t>冷房を優先するため換気がされにくい場合がある</a:t>
            </a:r>
            <a:r>
              <a:rPr lang="ja-JP" altLang="en-US" sz="1400" dirty="0">
                <a:solidFill>
                  <a:schemeClr val="tx1"/>
                </a:solidFill>
                <a:latin typeface="Meiryo UI" panose="020B0604030504040204" pitchFamily="50" charset="-128"/>
                <a:ea typeface="Meiryo UI" panose="020B0604030504040204" pitchFamily="50" charset="-128"/>
              </a:rPr>
              <a:t>こと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④</a:t>
            </a:r>
            <a:r>
              <a:rPr lang="ja-JP" altLang="en-US" sz="1400" b="1" dirty="0">
                <a:solidFill>
                  <a:schemeClr val="tx1"/>
                </a:solidFill>
                <a:latin typeface="Meiryo UI" panose="020B0604030504040204" pitchFamily="50" charset="-128"/>
                <a:ea typeface="Meiryo UI" panose="020B0604030504040204" pitchFamily="50" charset="-128"/>
              </a:rPr>
              <a:t>ワクチンの３回目接種と感染により獲得された免疫が徐々に減衰</a:t>
            </a:r>
            <a:r>
              <a:rPr lang="ja-JP" altLang="en-US" sz="1400" dirty="0">
                <a:solidFill>
                  <a:schemeClr val="tx1"/>
                </a:solidFill>
                <a:latin typeface="Meiryo UI" panose="020B0604030504040204" pitchFamily="50" charset="-128"/>
                <a:ea typeface="Meiryo UI" panose="020B0604030504040204" pitchFamily="50" charset="-128"/>
              </a:rPr>
              <a:t>していくこと</a:t>
            </a:r>
            <a:r>
              <a:rPr lang="ja-JP" altLang="en-US" sz="1100" dirty="0">
                <a:solidFill>
                  <a:schemeClr val="tx1"/>
                </a:solidFill>
                <a:latin typeface="Meiryo UI" panose="020B0604030504040204" pitchFamily="50" charset="-128"/>
                <a:ea typeface="Meiryo UI" panose="020B0604030504040204" pitchFamily="50" charset="-128"/>
              </a:rPr>
              <a:t>（アドバイザリーボード分析より抜粋）</a:t>
            </a:r>
            <a:r>
              <a:rPr lang="ja-JP" altLang="en-US" sz="1400" dirty="0">
                <a:solidFill>
                  <a:schemeClr val="tx1"/>
                </a:solidFill>
                <a:latin typeface="Meiryo UI" panose="020B0604030504040204" pitchFamily="50" charset="-128"/>
                <a:ea typeface="Meiryo UI" panose="020B0604030504040204" pitchFamily="50" charset="-128"/>
              </a:rPr>
              <a:t>から、</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当面の間、感染が拡大する可能性も懸念</a:t>
            </a:r>
            <a:r>
              <a:rPr lang="ja-JP" altLang="en-US" sz="1200" dirty="0">
                <a:solidFill>
                  <a:schemeClr val="tx1"/>
                </a:solidFill>
                <a:latin typeface="Meiryo UI" panose="020B0604030504040204" pitchFamily="50" charset="-128"/>
                <a:ea typeface="Meiryo UI" panose="020B0604030504040204" pitchFamily="50" charset="-128"/>
              </a:rPr>
              <a:t>（第五波はお盆明けまで拡大が継続。まん延防止等重点措置・緊急事態措置が適用）</a:t>
            </a:r>
            <a:r>
              <a:rPr lang="ja-JP" altLang="en-US" sz="1400" dirty="0">
                <a:solidFill>
                  <a:schemeClr val="tx1"/>
                </a:solidFill>
                <a:latin typeface="Meiryo UI" panose="020B0604030504040204" pitchFamily="50" charset="-128"/>
                <a:ea typeface="Meiryo UI" panose="020B0604030504040204" pitchFamily="50" charset="-128"/>
              </a:rPr>
              <a:t>される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感染拡大とともに、軽症中等症病床を中心に</a:t>
            </a:r>
            <a:r>
              <a:rPr lang="ja-JP" altLang="en-US" sz="1400" b="1" dirty="0">
                <a:solidFill>
                  <a:schemeClr val="tx1"/>
                </a:solidFill>
                <a:latin typeface="Meiryo UI" panose="020B0604030504040204" pitchFamily="50" charset="-128"/>
                <a:ea typeface="Meiryo UI" panose="020B0604030504040204" pitchFamily="50" charset="-128"/>
              </a:rPr>
              <a:t>病床使用率が急速に上昇し、７月</a:t>
            </a:r>
            <a:r>
              <a:rPr lang="en-US" altLang="ja-JP" sz="1400" b="1" dirty="0">
                <a:solidFill>
                  <a:schemeClr val="tx1"/>
                </a:solidFill>
                <a:latin typeface="Meiryo UI" panose="020B0604030504040204" pitchFamily="50" charset="-128"/>
                <a:ea typeface="Meiryo UI" panose="020B0604030504040204" pitchFamily="50" charset="-128"/>
              </a:rPr>
              <a:t>10</a:t>
            </a:r>
            <a:r>
              <a:rPr lang="ja-JP" altLang="en-US" sz="1400" b="1" dirty="0">
                <a:solidFill>
                  <a:schemeClr val="tx1"/>
                </a:solidFill>
                <a:latin typeface="Meiryo UI" panose="020B0604030504040204" pitchFamily="50" charset="-128"/>
                <a:ea typeface="Meiryo UI" panose="020B0604030504040204" pitchFamily="50" charset="-128"/>
              </a:rPr>
              <a:t>日には「警戒」（黄信号）の目安を超えた。</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第六波</a:t>
            </a:r>
            <a:r>
              <a:rPr lang="ja-JP" altLang="en-US" sz="1100" dirty="0" smtClean="0">
                <a:solidFill>
                  <a:schemeClr val="tx1"/>
                </a:solidFill>
                <a:latin typeface="Meiryo UI" panose="020B0604030504040204" pitchFamily="50" charset="-128"/>
                <a:ea typeface="Meiryo UI" panose="020B0604030504040204" pitchFamily="50" charset="-128"/>
              </a:rPr>
              <a:t>（令和３年</a:t>
            </a:r>
            <a:r>
              <a:rPr lang="en-US" altLang="ja-JP" sz="1100" dirty="0" smtClean="0">
                <a:solidFill>
                  <a:schemeClr val="tx1"/>
                </a:solidFill>
                <a:latin typeface="Meiryo UI" panose="020B0604030504040204" pitchFamily="50" charset="-128"/>
                <a:ea typeface="Meiryo UI" panose="020B0604030504040204" pitchFamily="50" charset="-128"/>
              </a:rPr>
              <a:t>12</a:t>
            </a:r>
            <a:r>
              <a:rPr lang="ja-JP" altLang="en-US" sz="1100" dirty="0" smtClean="0">
                <a:solidFill>
                  <a:schemeClr val="tx1"/>
                </a:solidFill>
                <a:latin typeface="Meiryo UI" panose="020B0604030504040204" pitchFamily="50" charset="-128"/>
                <a:ea typeface="Meiryo UI" panose="020B0604030504040204" pitchFamily="50" charset="-128"/>
              </a:rPr>
              <a:t>月</a:t>
            </a:r>
            <a:r>
              <a:rPr lang="en-US" altLang="ja-JP" sz="1100" dirty="0" smtClean="0">
                <a:solidFill>
                  <a:schemeClr val="tx1"/>
                </a:solidFill>
                <a:latin typeface="Meiryo UI" panose="020B0604030504040204" pitchFamily="50" charset="-128"/>
                <a:ea typeface="Meiryo UI" panose="020B0604030504040204" pitchFamily="50" charset="-128"/>
              </a:rPr>
              <a:t>17</a:t>
            </a:r>
            <a:r>
              <a:rPr lang="ja-JP" altLang="en-US" sz="1100" dirty="0" smtClean="0">
                <a:solidFill>
                  <a:schemeClr val="tx1"/>
                </a:solidFill>
                <a:latin typeface="Meiryo UI" panose="020B0604030504040204" pitchFamily="50" charset="-128"/>
                <a:ea typeface="Meiryo UI" panose="020B0604030504040204" pitchFamily="50" charset="-128"/>
              </a:rPr>
              <a:t>日以降の</a:t>
            </a:r>
            <a:r>
              <a:rPr lang="en-US" altLang="ja-JP" sz="1100" dirty="0" smtClean="0">
                <a:solidFill>
                  <a:schemeClr val="tx1"/>
                </a:solidFill>
                <a:latin typeface="Meiryo UI" panose="020B0604030504040204" pitchFamily="50" charset="-128"/>
                <a:ea typeface="Meiryo UI" panose="020B0604030504040204" pitchFamily="50" charset="-128"/>
              </a:rPr>
              <a:t>BA.1</a:t>
            </a:r>
            <a:r>
              <a:rPr lang="ja-JP" altLang="en-US" sz="1100" dirty="0" smtClean="0">
                <a:solidFill>
                  <a:schemeClr val="tx1"/>
                </a:solidFill>
                <a:latin typeface="Meiryo UI" panose="020B0604030504040204" pitchFamily="50" charset="-128"/>
                <a:ea typeface="Meiryo UI" panose="020B0604030504040204" pitchFamily="50" charset="-128"/>
              </a:rPr>
              <a:t>による感染の波）</a:t>
            </a:r>
            <a:r>
              <a:rPr lang="ja-JP" altLang="en-US" sz="1400" b="1" dirty="0" smtClean="0">
                <a:solidFill>
                  <a:schemeClr val="tx1"/>
                </a:solidFill>
                <a:latin typeface="Meiryo UI" panose="020B0604030504040204" pitchFamily="50" charset="-128"/>
                <a:ea typeface="Meiryo UI" panose="020B0604030504040204" pitchFamily="50" charset="-128"/>
              </a:rPr>
              <a:t>に</a:t>
            </a:r>
            <a:r>
              <a:rPr lang="ja-JP" altLang="en-US" sz="1400" b="1" dirty="0">
                <a:solidFill>
                  <a:schemeClr val="tx1"/>
                </a:solidFill>
                <a:latin typeface="Meiryo UI" panose="020B0604030504040204" pitchFamily="50" charset="-128"/>
                <a:ea typeface="Meiryo UI" panose="020B0604030504040204" pitchFamily="50" charset="-128"/>
              </a:rPr>
              <a:t>おいて</a:t>
            </a:r>
            <a:r>
              <a:rPr lang="ja-JP" altLang="en-US" sz="1400" b="1" dirty="0" smtClean="0">
                <a:solidFill>
                  <a:schemeClr val="tx1"/>
                </a:solidFill>
                <a:latin typeface="Meiryo UI" panose="020B0604030504040204" pitchFamily="50" charset="-128"/>
                <a:ea typeface="Meiryo UI" panose="020B0604030504040204" pitchFamily="50" charset="-128"/>
              </a:rPr>
              <a:t>は大規模な感染が続き、黄信号</a:t>
            </a:r>
            <a:r>
              <a:rPr lang="ja-JP" altLang="en-US" sz="1400" b="1" dirty="0">
                <a:solidFill>
                  <a:schemeClr val="tx1"/>
                </a:solidFill>
                <a:latin typeface="Meiryo UI" panose="020B0604030504040204" pitchFamily="50" charset="-128"/>
                <a:ea typeface="Meiryo UI" panose="020B0604030504040204" pitchFamily="50" charset="-128"/>
              </a:rPr>
              <a:t>点灯からわずか</a:t>
            </a:r>
            <a:r>
              <a:rPr lang="en-US" altLang="ja-JP" sz="1400" b="1" dirty="0">
                <a:solidFill>
                  <a:schemeClr val="tx1"/>
                </a:solidFill>
                <a:latin typeface="Meiryo UI" panose="020B0604030504040204" pitchFamily="50" charset="-128"/>
                <a:ea typeface="Meiryo UI" panose="020B0604030504040204" pitchFamily="50" charset="-128"/>
              </a:rPr>
              <a:t>10</a:t>
            </a:r>
            <a:r>
              <a:rPr lang="ja-JP" altLang="en-US" sz="1400" b="1" dirty="0">
                <a:solidFill>
                  <a:schemeClr val="tx1"/>
                </a:solidFill>
                <a:latin typeface="Meiryo UI" panose="020B0604030504040204" pitchFamily="50" charset="-128"/>
                <a:ea typeface="Meiryo UI" panose="020B0604030504040204" pitchFamily="50" charset="-128"/>
              </a:rPr>
              <a:t>日間で、医療提供体制の</a:t>
            </a:r>
            <a:r>
              <a:rPr lang="ja-JP" altLang="en-US" sz="1400" b="1" dirty="0" smtClean="0">
                <a:solidFill>
                  <a:schemeClr val="tx1"/>
                </a:solidFill>
                <a:latin typeface="Meiryo UI" panose="020B0604030504040204" pitchFamily="50" charset="-128"/>
                <a:ea typeface="Meiryo UI" panose="020B0604030504040204" pitchFamily="50" charset="-128"/>
              </a:rPr>
              <a:t>ひっ迫を</a:t>
            </a:r>
            <a:r>
              <a:rPr lang="ja-JP" altLang="en-US" sz="1400" b="1" dirty="0">
                <a:solidFill>
                  <a:schemeClr val="tx1"/>
                </a:solidFill>
                <a:latin typeface="Meiryo UI" panose="020B0604030504040204" pitchFamily="50" charset="-128"/>
                <a:ea typeface="Meiryo UI" panose="020B0604030504040204" pitchFamily="50" charset="-128"/>
              </a:rPr>
              <a:t>示す「</a:t>
            </a:r>
            <a:r>
              <a:rPr lang="ja-JP" altLang="en-US" sz="1400" b="1" dirty="0" smtClean="0">
                <a:solidFill>
                  <a:schemeClr val="tx1"/>
                </a:solidFill>
                <a:latin typeface="Meiryo UI" panose="020B0604030504040204" pitchFamily="50" charset="-128"/>
                <a:ea typeface="Meiryo UI" panose="020B0604030504040204" pitchFamily="50" charset="-128"/>
              </a:rPr>
              <a:t>非常</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事態</a:t>
            </a:r>
            <a:r>
              <a:rPr lang="ja-JP" altLang="en-US" sz="1400" b="1" dirty="0">
                <a:solidFill>
                  <a:schemeClr val="tx1"/>
                </a:solidFill>
                <a:latin typeface="Meiryo UI" panose="020B0604030504040204" pitchFamily="50" charset="-128"/>
                <a:ea typeface="Meiryo UI" panose="020B0604030504040204" pitchFamily="50" charset="-128"/>
              </a:rPr>
              <a:t>」（赤信号）に移行したことを踏まえると</a:t>
            </a:r>
            <a:r>
              <a:rPr lang="ja-JP" altLang="en-US" sz="1400" b="1" dirty="0" smtClean="0">
                <a:solidFill>
                  <a:schemeClr val="tx1"/>
                </a:solidFill>
                <a:latin typeface="Meiryo UI" panose="020B0604030504040204" pitchFamily="50" charset="-128"/>
                <a:ea typeface="Meiryo UI" panose="020B0604030504040204" pitchFamily="50" charset="-128"/>
              </a:rPr>
              <a:t>、現段階</a:t>
            </a:r>
            <a:r>
              <a:rPr lang="ja-JP" altLang="en-US" sz="1400" b="1" dirty="0">
                <a:solidFill>
                  <a:schemeClr val="tx1"/>
                </a:solidFill>
                <a:latin typeface="Meiryo UI" panose="020B0604030504040204" pitchFamily="50" charset="-128"/>
                <a:ea typeface="Meiryo UI" panose="020B0604030504040204" pitchFamily="50" charset="-128"/>
              </a:rPr>
              <a:t>から、新規</a:t>
            </a:r>
            <a:r>
              <a:rPr lang="ja-JP" altLang="en-US" sz="1400" b="1" dirty="0" smtClean="0">
                <a:solidFill>
                  <a:schemeClr val="tx1"/>
                </a:solidFill>
                <a:latin typeface="Meiryo UI" panose="020B0604030504040204" pitchFamily="50" charset="-128"/>
                <a:ea typeface="Meiryo UI" panose="020B0604030504040204" pitchFamily="50" charset="-128"/>
              </a:rPr>
              <a:t>陽性者数</a:t>
            </a:r>
            <a:r>
              <a:rPr lang="ja-JP" altLang="en-US" sz="1400" b="1" dirty="0">
                <a:solidFill>
                  <a:schemeClr val="tx1"/>
                </a:solidFill>
                <a:latin typeface="Meiryo UI" panose="020B0604030504040204" pitchFamily="50" charset="-128"/>
                <a:ea typeface="Meiryo UI" panose="020B0604030504040204" pitchFamily="50" charset="-128"/>
              </a:rPr>
              <a:t>の増加をできる限り抑制していくことが必要。</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特に第六波は、医療機関・高齢者施設クラスター等による高齢者への感染拡大を一つの要因として医療提供体制のひっ迫を招いたことから、クラスター対策の</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徹底と発生時の早期治療などの対応が求められる。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なお、</a:t>
            </a:r>
            <a:r>
              <a:rPr lang="ja-JP" altLang="en-US" sz="1400" b="1" dirty="0">
                <a:solidFill>
                  <a:schemeClr val="tx1"/>
                </a:solidFill>
                <a:latin typeface="Meiryo UI" panose="020B0604030504040204" pitchFamily="50" charset="-128"/>
                <a:ea typeface="Meiryo UI" panose="020B0604030504040204" pitchFamily="50" charset="-128"/>
              </a:rPr>
              <a:t>今後、熱中症等夏季における救急需要の増加と感染拡大が重なることによる救急搬送件数の増加も懸念</a:t>
            </a:r>
            <a:r>
              <a:rPr lang="ja-JP" altLang="en-US" sz="1400" dirty="0">
                <a:solidFill>
                  <a:schemeClr val="tx1"/>
                </a:solidFill>
                <a:latin typeface="Meiryo UI" panose="020B0604030504040204" pitchFamily="50" charset="-128"/>
                <a:ea typeface="Meiryo UI" panose="020B0604030504040204" pitchFamily="50" charset="-128"/>
              </a:rPr>
              <a:t>される。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⇒重症化リスクの少ない陽性者へのアンケート結果から、若年層</a:t>
            </a:r>
            <a:r>
              <a:rPr lang="ja-JP" altLang="en-US" sz="1400" dirty="0">
                <a:solidFill>
                  <a:schemeClr val="tx1"/>
                </a:solidFill>
                <a:latin typeface="Meiryo UI" panose="020B0604030504040204" pitchFamily="50" charset="-128"/>
                <a:ea typeface="Meiryo UI" panose="020B0604030504040204" pitchFamily="50" charset="-128"/>
              </a:rPr>
              <a:t>においても大多数で発熱などの症状が見られ、</a:t>
            </a:r>
            <a:r>
              <a:rPr lang="ja-JP" altLang="en-US" sz="1400" dirty="0" smtClean="0">
                <a:solidFill>
                  <a:schemeClr val="tx1"/>
                </a:solidFill>
                <a:latin typeface="Meiryo UI" panose="020B0604030504040204" pitchFamily="50" charset="-128"/>
                <a:ea typeface="Meiryo UI" panose="020B0604030504040204" pitchFamily="50" charset="-128"/>
              </a:rPr>
              <a:t>また、大半で感染</a:t>
            </a:r>
            <a:r>
              <a:rPr lang="ja-JP" altLang="en-US" sz="1400" dirty="0">
                <a:solidFill>
                  <a:schemeClr val="tx1"/>
                </a:solidFill>
                <a:latin typeface="Meiryo UI" panose="020B0604030504040204" pitchFamily="50" charset="-128"/>
                <a:ea typeface="Meiryo UI" panose="020B0604030504040204" pitchFamily="50" charset="-128"/>
              </a:rPr>
              <a:t>予防</a:t>
            </a:r>
            <a:r>
              <a:rPr lang="ja-JP" altLang="en-US" sz="1400" dirty="0" smtClean="0">
                <a:solidFill>
                  <a:schemeClr val="tx1"/>
                </a:solidFill>
                <a:latin typeface="Meiryo UI" panose="020B0604030504040204" pitchFamily="50" charset="-128"/>
                <a:ea typeface="Meiryo UI" panose="020B0604030504040204" pitchFamily="50" charset="-128"/>
              </a:rPr>
              <a:t>対策</a:t>
            </a:r>
            <a:r>
              <a:rPr lang="ja-JP" altLang="en-US" sz="1400" dirty="0">
                <a:solidFill>
                  <a:schemeClr val="tx1"/>
                </a:solidFill>
                <a:latin typeface="Meiryo UI" panose="020B0604030504040204" pitchFamily="50" charset="-128"/>
                <a:ea typeface="Meiryo UI" panose="020B0604030504040204" pitchFamily="50" charset="-128"/>
              </a:rPr>
              <a:t>の不十分さ</a:t>
            </a:r>
            <a:r>
              <a:rPr lang="ja-JP" altLang="en-US" sz="1400" dirty="0" smtClean="0">
                <a:solidFill>
                  <a:schemeClr val="tx1"/>
                </a:solidFill>
                <a:latin typeface="Meiryo UI" panose="020B0604030504040204" pitchFamily="50" charset="-128"/>
                <a:ea typeface="Meiryo UI" panose="020B0604030504040204" pitchFamily="50" charset="-128"/>
              </a:rPr>
              <a:t>があったこと</a:t>
            </a:r>
            <a:r>
              <a:rPr lang="ja-JP" altLang="en-US" sz="1400" dirty="0">
                <a:solidFill>
                  <a:schemeClr val="tx1"/>
                </a:solidFill>
                <a:latin typeface="Meiryo UI" panose="020B0604030504040204" pitchFamily="50" charset="-128"/>
                <a:ea typeface="Meiryo UI" panose="020B0604030504040204" pitchFamily="50" charset="-128"/>
              </a:rPr>
              <a:t>から、</a:t>
            </a: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若年層も含め、自分自身や周りの人への感染を防ぐため、マスク着用や手洗い、三密回避など、基本的感染予防対策の徹底の取組み継続が必要</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特に重症化リスクの高い高齢者への感染拡大を防ぐため、高齢者及び同居家族等日常的に高齢者に接する方は、感染予防対策の徹底が求められる。</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府としては、</a:t>
            </a:r>
            <a:r>
              <a:rPr lang="ja-JP" altLang="en-US" sz="1400" b="1" dirty="0">
                <a:solidFill>
                  <a:schemeClr val="tx1"/>
                </a:solidFill>
                <a:latin typeface="Meiryo UI" panose="020B0604030504040204" pitchFamily="50" charset="-128"/>
                <a:ea typeface="Meiryo UI" panose="020B0604030504040204" pitchFamily="50" charset="-128"/>
              </a:rPr>
              <a:t>第七波に向け、以下の取組みを推進していく。</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・診療・検査医療機関の拡充と、陽性者に対する保健所を介さない健康観察・早期治療の推進</a:t>
            </a:r>
          </a:p>
          <a:p>
            <a:r>
              <a:rPr lang="ja-JP" altLang="en-US" sz="1400" dirty="0">
                <a:solidFill>
                  <a:schemeClr val="tx1"/>
                </a:solidFill>
                <a:latin typeface="Meiryo UI" panose="020B0604030504040204" pitchFamily="50" charset="-128"/>
                <a:ea typeface="Meiryo UI" panose="020B0604030504040204" pitchFamily="50" charset="-128"/>
              </a:rPr>
              <a:t>　　・保健所業務の重点化と効率化</a:t>
            </a:r>
          </a:p>
          <a:p>
            <a:r>
              <a:rPr lang="ja-JP" altLang="en-US" sz="1400" dirty="0">
                <a:solidFill>
                  <a:schemeClr val="tx1"/>
                </a:solidFill>
                <a:latin typeface="Meiryo UI" panose="020B0604030504040204" pitchFamily="50" charset="-128"/>
                <a:ea typeface="Meiryo UI" panose="020B0604030504040204" pitchFamily="50" charset="-128"/>
              </a:rPr>
              <a:t>　　・患者受入医療機関における更なる病床確保と、確保病床を有しない病院を含めた自院治療の継続と支援体制の構築</a:t>
            </a:r>
          </a:p>
          <a:p>
            <a:r>
              <a:rPr lang="ja-JP" altLang="en-US" sz="1400" dirty="0">
                <a:solidFill>
                  <a:schemeClr val="tx1"/>
                </a:solidFill>
                <a:latin typeface="Meiryo UI" panose="020B0604030504040204" pitchFamily="50" charset="-128"/>
                <a:ea typeface="Meiryo UI" panose="020B0604030504040204" pitchFamily="50" charset="-128"/>
              </a:rPr>
              <a:t>　　・大阪府療養者情報システム（</a:t>
            </a:r>
            <a:r>
              <a:rPr lang="en-US" altLang="ja-JP" sz="1400" dirty="0">
                <a:solidFill>
                  <a:schemeClr val="tx1"/>
                </a:solidFill>
                <a:latin typeface="Meiryo UI" panose="020B0604030504040204" pitchFamily="50" charset="-128"/>
                <a:ea typeface="Meiryo UI" panose="020B0604030504040204" pitchFamily="50" charset="-128"/>
              </a:rPr>
              <a:t>O-CIS</a:t>
            </a:r>
            <a:r>
              <a:rPr lang="ja-JP" altLang="en-US" sz="1400" dirty="0">
                <a:solidFill>
                  <a:schemeClr val="tx1"/>
                </a:solidFill>
                <a:latin typeface="Meiryo UI" panose="020B0604030504040204" pitchFamily="50" charset="-128"/>
                <a:ea typeface="Meiryo UI" panose="020B0604030504040204" pitchFamily="50" charset="-128"/>
              </a:rPr>
              <a:t>）等を活用し、圏域単位、病病・病診連携を含めた入院調整と転退院の促進</a:t>
            </a:r>
          </a:p>
          <a:p>
            <a:r>
              <a:rPr lang="ja-JP" altLang="en-US" sz="1400" dirty="0">
                <a:solidFill>
                  <a:schemeClr val="tx1"/>
                </a:solidFill>
                <a:latin typeface="Meiryo UI" panose="020B0604030504040204" pitchFamily="50" charset="-128"/>
                <a:ea typeface="Meiryo UI" panose="020B0604030504040204" pitchFamily="50" charset="-128"/>
              </a:rPr>
              <a:t>　　・宿泊療養体制の強化（診療型宿泊療養施設・高齢者用臨時医療施設の運営　等）</a:t>
            </a:r>
          </a:p>
          <a:p>
            <a:r>
              <a:rPr lang="ja-JP" altLang="en-US" sz="1400" dirty="0">
                <a:solidFill>
                  <a:schemeClr val="tx1"/>
                </a:solidFill>
                <a:latin typeface="Meiryo UI" panose="020B0604030504040204" pitchFamily="50" charset="-128"/>
                <a:ea typeface="Meiryo UI" panose="020B0604030504040204" pitchFamily="50" charset="-128"/>
              </a:rPr>
              <a:t>　　・ハイリスク者と高齢者施設に対する医療・療養体制の強化</a:t>
            </a: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（詳細は資料３－１のとおり）</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69729" y="389281"/>
            <a:ext cx="2220890" cy="365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今後の対応方針について</a:t>
            </a:r>
          </a:p>
        </p:txBody>
      </p:sp>
      <p:sp>
        <p:nvSpPr>
          <p:cNvPr id="7"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2</a:t>
            </a:fld>
            <a:endParaRPr kumimoji="1" lang="ja-JP" altLang="en-US" sz="2000">
              <a:solidFill>
                <a:schemeClr val="tx1"/>
              </a:solidFill>
            </a:endParaRP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7054</TotalTime>
  <Words>1479</Words>
  <Application>Microsoft Office PowerPoint</Application>
  <PresentationFormat>ワイド画面</PresentationFormat>
  <Paragraphs>64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48</cp:revision>
  <cp:lastPrinted>2022-03-16T04:26:36Z</cp:lastPrinted>
  <dcterms:created xsi:type="dcterms:W3CDTF">2020-07-15T08:05:42Z</dcterms:created>
  <dcterms:modified xsi:type="dcterms:W3CDTF">2022-07-11T07:09:58Z</dcterms:modified>
</cp:coreProperties>
</file>