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8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CC"/>
    <a:srgbClr val="99FF99"/>
    <a:srgbClr val="FF6699"/>
    <a:srgbClr val="FF9999"/>
    <a:srgbClr val="FFCC99"/>
    <a:srgbClr val="33CC33"/>
    <a:srgbClr val="E7EDEF"/>
    <a:srgbClr val="FFB28B"/>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18" autoAdjust="0"/>
    <p:restoredTop sz="94434" autoAdjust="0"/>
  </p:normalViewPr>
  <p:slideViewPr>
    <p:cSldViewPr snapToGrid="0">
      <p:cViewPr varScale="1">
        <p:scale>
          <a:sx n="74" d="100"/>
          <a:sy n="74" d="100"/>
        </p:scale>
        <p:origin x="408" y="66"/>
      </p:cViewPr>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2022/5/18</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D498A-488D-4016-A163-EA4BAFE1E213}" type="datetime1">
              <a:rPr kumimoji="1" lang="ja-JP" altLang="en-US" smtClean="0"/>
              <a:t>2022/5/18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E5BADC-8A97-4D64-AF41-11FB510F5C4B}" type="datetime1">
              <a:rPr kumimoji="1" lang="ja-JP" altLang="en-US" smtClean="0"/>
              <a:t>2022/5/18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077C77-5B5B-4FC2-B608-0561D018E716}" type="datetime1">
              <a:rPr kumimoji="1" lang="ja-JP" altLang="en-US" smtClean="0"/>
              <a:t>2022/5/18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57678D-E539-485F-813A-074815D13035}" type="datetime1">
              <a:rPr kumimoji="1" lang="ja-JP" altLang="en-US" smtClean="0"/>
              <a:t>2022/5/18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E26E3E4-97E0-4220-96D3-C266F1AF97B3}" type="datetime1">
              <a:rPr kumimoji="1" lang="ja-JP" altLang="en-US" smtClean="0"/>
              <a:t>2022/5/18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0D88B62-5472-4C0E-9AD3-7CC620BE7CF0}" type="datetime1">
              <a:rPr kumimoji="1" lang="ja-JP" altLang="en-US" smtClean="0"/>
              <a:t>2022/5/18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7409E16-B3D5-4285-946A-5317AD8859D3}" type="datetime1">
              <a:rPr kumimoji="1" lang="ja-JP" altLang="en-US" smtClean="0"/>
              <a:t>2022/5/18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214839A-5D4D-48B7-B2AF-D7F7FADD4E87}" type="datetime1">
              <a:rPr kumimoji="1" lang="ja-JP" altLang="en-US" smtClean="0"/>
              <a:t>2022/5/18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AC2B2C-E7F3-4747-9D36-C5D7C26536DD}" type="datetime1">
              <a:rPr kumimoji="1" lang="ja-JP" altLang="en-US" smtClean="0"/>
              <a:t>2022/5/18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BB9F99-B1A9-40E3-8378-789D5485A257}" type="datetime1">
              <a:rPr kumimoji="1" lang="ja-JP" altLang="en-US" smtClean="0"/>
              <a:t>2022/5/18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CCC6AC2-D63F-4042-82D2-049ADB577704}" type="datetime1">
              <a:rPr kumimoji="1" lang="ja-JP" altLang="en-US" smtClean="0"/>
              <a:t>2022/5/18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42EBB-94D9-4865-9DDA-29FF3657733B}" type="datetime1">
              <a:rPr kumimoji="1" lang="ja-JP" altLang="en-US" smtClean="0"/>
              <a:t>2022/5/18</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0" y="0"/>
            <a:ext cx="12192000" cy="450761"/>
          </a:xfrm>
          <a:prstGeom prst="rect">
            <a:avLst/>
          </a:prstGeom>
          <a:solidFill>
            <a:schemeClr val="accent5">
              <a:lumMod val="75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dirty="0">
                <a:solidFill>
                  <a:schemeClr val="bg1"/>
                </a:solidFill>
                <a:latin typeface="UD デジタル 教科書体 NP-B" panose="02020700000000000000" pitchFamily="18" charset="-128"/>
                <a:ea typeface="UD デジタル 教科書体 NP-B" panose="02020700000000000000" pitchFamily="18" charset="-128"/>
              </a:rPr>
              <a:t>高齢者施設等の協力医療機関における</a:t>
            </a:r>
            <a:r>
              <a:rPr lang="ja-JP" altLang="en-US" sz="2000" dirty="0" smtClean="0">
                <a:solidFill>
                  <a:schemeClr val="bg1"/>
                </a:solidFill>
                <a:latin typeface="UD デジタル 教科書体 NP-B" panose="02020700000000000000" pitchFamily="18" charset="-128"/>
                <a:ea typeface="UD デジタル 教科書体 NP-B" panose="02020700000000000000" pitchFamily="18" charset="-128"/>
              </a:rPr>
              <a:t>コロナ</a:t>
            </a:r>
            <a:r>
              <a:rPr lang="ja-JP" altLang="en-US" sz="2000" smtClean="0">
                <a:solidFill>
                  <a:schemeClr val="bg1"/>
                </a:solidFill>
                <a:latin typeface="UD デジタル 教科書体 NP-B" panose="02020700000000000000" pitchFamily="18" charset="-128"/>
                <a:ea typeface="UD デジタル 教科書体 NP-B" panose="02020700000000000000" pitchFamily="18" charset="-128"/>
              </a:rPr>
              <a:t>治療対応促進</a:t>
            </a:r>
            <a:endParaRPr lang="ja-JP" altLang="en-US" sz="20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5" name="正方形/長方形 4">
            <a:extLst>
              <a:ext uri="{FF2B5EF4-FFF2-40B4-BE49-F238E27FC236}">
                <a16:creationId xmlns:a16="http://schemas.microsoft.com/office/drawing/2014/main" id="{C8A3265F-C87E-48F2-973E-3942F3735A4D}"/>
              </a:ext>
            </a:extLst>
          </p:cNvPr>
          <p:cNvSpPr/>
          <p:nvPr/>
        </p:nvSpPr>
        <p:spPr>
          <a:xfrm>
            <a:off x="0" y="449781"/>
            <a:ext cx="12192000" cy="1768083"/>
          </a:xfrm>
          <a:prstGeom prst="rect">
            <a:avLst/>
          </a:prstGeom>
          <a:solidFill>
            <a:schemeClr val="accent4">
              <a:lumMod val="20000"/>
              <a:lumOff val="80000"/>
            </a:schemeClr>
          </a:solidFill>
        </p:spPr>
        <p:txBody>
          <a:bodyPr wrap="square" rIns="0" anchor="ctr">
            <a:noAutofit/>
          </a:bodyPr>
          <a:lstStyle/>
          <a:p>
            <a:r>
              <a:rPr lang="ja-JP" altLang="en-US" sz="1600" dirty="0">
                <a:latin typeface="UD デジタル 教科書体 NK-B" panose="02020700000000000000" pitchFamily="18" charset="-128"/>
                <a:ea typeface="UD デジタル 教科書体 NK-B" panose="02020700000000000000" pitchFamily="18" charset="-128"/>
              </a:rPr>
              <a:t>　◆　入所系・居住系の高齢者施設等に対して、協力医療機関のコロナ対応状況</a:t>
            </a:r>
            <a:r>
              <a:rPr lang="ja-JP" altLang="en-US" sz="1600" dirty="0" smtClean="0">
                <a:latin typeface="UD デジタル 教科書体 NK-B" panose="02020700000000000000" pitchFamily="18" charset="-128"/>
                <a:ea typeface="UD デジタル 教科書体 NK-B" panose="02020700000000000000" pitchFamily="18" charset="-128"/>
              </a:rPr>
              <a:t>等についてアンケート調査を実施（</a:t>
            </a:r>
            <a:r>
              <a:rPr lang="en-US" altLang="ja-JP" sz="1600" dirty="0">
                <a:latin typeface="UD デジタル 教科書体 NK-B" panose="02020700000000000000" pitchFamily="18" charset="-128"/>
                <a:ea typeface="UD デジタル 教科書体 NK-B" panose="02020700000000000000" pitchFamily="18" charset="-128"/>
              </a:rPr>
              <a:t>R4.3.4</a:t>
            </a:r>
            <a:r>
              <a:rPr lang="ja-JP" altLang="en-US" sz="1600" dirty="0">
                <a:latin typeface="UD デジタル 教科書体 NK-B" panose="02020700000000000000" pitchFamily="18" charset="-128"/>
                <a:ea typeface="UD デジタル 教科書体 NK-B" panose="02020700000000000000" pitchFamily="18" charset="-128"/>
              </a:rPr>
              <a:t>～</a:t>
            </a:r>
            <a:r>
              <a:rPr lang="en-US" altLang="ja-JP" sz="1600" dirty="0">
                <a:latin typeface="UD デジタル 教科書体 NK-B" panose="02020700000000000000" pitchFamily="18" charset="-128"/>
                <a:ea typeface="UD デジタル 教科書体 NK-B" panose="02020700000000000000" pitchFamily="18" charset="-128"/>
              </a:rPr>
              <a:t>13</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コロナ</a:t>
            </a:r>
            <a:r>
              <a:rPr lang="ja-JP" altLang="en-US" sz="1600" dirty="0">
                <a:latin typeface="UD デジタル 教科書体 NK-B" panose="02020700000000000000" pitchFamily="18" charset="-128"/>
                <a:ea typeface="UD デジタル 教科書体 NK-B" panose="02020700000000000000" pitchFamily="18" charset="-128"/>
              </a:rPr>
              <a:t>治療（中和抗体・経口薬・抗ウイルス薬）に</a:t>
            </a:r>
            <a:r>
              <a:rPr lang="ja-JP" altLang="en-US" sz="1600" dirty="0" smtClean="0">
                <a:latin typeface="UD デジタル 教科書体 NK-B" panose="02020700000000000000" pitchFamily="18" charset="-128"/>
                <a:ea typeface="UD デジタル 教科書体 NK-B" panose="02020700000000000000" pitchFamily="18" charset="-128"/>
              </a:rPr>
              <a:t>対応できる</a:t>
            </a:r>
            <a:r>
              <a:rPr lang="ja-JP" altLang="en-US" sz="1600" dirty="0">
                <a:latin typeface="UD デジタル 教科書体 NK-B" panose="02020700000000000000" pitchFamily="18" charset="-128"/>
                <a:ea typeface="UD デジタル 教科書体 NK-B" panose="02020700000000000000" pitchFamily="18" charset="-128"/>
              </a:rPr>
              <a:t>協力医療</a:t>
            </a:r>
            <a:r>
              <a:rPr lang="ja-JP" altLang="en-US" sz="1600" dirty="0" smtClean="0">
                <a:latin typeface="UD デジタル 教科書体 NK-B" panose="02020700000000000000" pitchFamily="18" charset="-128"/>
                <a:ea typeface="UD デジタル 教科書体 NK-B" panose="02020700000000000000" pitchFamily="18" charset="-128"/>
              </a:rPr>
              <a:t>機関を確保している施設は</a:t>
            </a:r>
            <a:r>
              <a:rPr lang="ja-JP" altLang="en-US" u="sng" dirty="0" smtClean="0">
                <a:solidFill>
                  <a:srgbClr val="FF0000"/>
                </a:solidFill>
                <a:latin typeface="UD デジタル 教科書体 NK-B" panose="02020700000000000000" pitchFamily="18" charset="-128"/>
                <a:ea typeface="UD デジタル 教科書体 NK-B" panose="02020700000000000000" pitchFamily="18" charset="-128"/>
              </a:rPr>
              <a:t>約３割</a:t>
            </a:r>
            <a:endParaRPr lang="en-US" altLang="ja-JP" u="sng" dirty="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920"/>
              </a:lnSpc>
            </a:pP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　</a:t>
            </a:r>
            <a:r>
              <a:rPr lang="ja-JP" altLang="en-US" sz="1600" dirty="0" smtClean="0">
                <a:latin typeface="UD デジタル 教科書体 NK-B" panose="02020700000000000000" pitchFamily="18" charset="-128"/>
                <a:ea typeface="UD デジタル 教科書体 NK-B" panose="02020700000000000000" pitchFamily="18" charset="-128"/>
              </a:rPr>
              <a:t>当該アンケート調査で、協力医療機関がコロナ治療対応していないと回答のあった施設には、コロナ治療に対応できる協力医療機関の</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確保等について働きかけを実施（</a:t>
            </a:r>
            <a:r>
              <a:rPr lang="en-US" altLang="ja-JP" sz="1600" dirty="0" smtClean="0">
                <a:latin typeface="UD デジタル 教科書体 NK-B" panose="02020700000000000000" pitchFamily="18" charset="-128"/>
                <a:ea typeface="UD デジタル 教科書体 NK-B" panose="02020700000000000000" pitchFamily="18" charset="-128"/>
              </a:rPr>
              <a:t>R4.4.8</a:t>
            </a:r>
            <a:r>
              <a:rPr lang="ja-JP" altLang="en-US" sz="1600" dirty="0" smtClean="0">
                <a:latin typeface="UD デジタル 教科書体 NK-B" panose="02020700000000000000" pitchFamily="18" charset="-128"/>
                <a:ea typeface="UD デジタル 教科書体 NK-B" panose="02020700000000000000" pitchFamily="18" charset="-128"/>
              </a:rPr>
              <a:t>文書発出、　</a:t>
            </a:r>
            <a:r>
              <a:rPr lang="en-US" altLang="ja-JP" sz="1600" dirty="0" smtClean="0">
                <a:latin typeface="UD デジタル 教科書体 NK-B" panose="02020700000000000000" pitchFamily="18" charset="-128"/>
                <a:ea typeface="UD デジタル 教科書体 NK-B" panose="02020700000000000000" pitchFamily="18" charset="-128"/>
              </a:rPr>
              <a:t>4.15</a:t>
            </a:r>
            <a:r>
              <a:rPr lang="ja-JP" altLang="en-US" sz="1600" dirty="0" smtClean="0">
                <a:latin typeface="UD デジタル 教科書体 NK-B" panose="02020700000000000000" pitchFamily="18" charset="-128"/>
                <a:ea typeface="UD デジタル 教科書体 NK-B" panose="02020700000000000000" pitchFamily="18" charset="-128"/>
              </a:rPr>
              <a:t>～</a:t>
            </a:r>
            <a:r>
              <a:rPr lang="en-US" altLang="ja-JP" sz="1600" dirty="0" smtClean="0">
                <a:latin typeface="UD デジタル 教科書体 NK-B" panose="02020700000000000000" pitchFamily="18" charset="-128"/>
                <a:ea typeface="UD デジタル 教科書体 NK-B" panose="02020700000000000000" pitchFamily="18" charset="-128"/>
              </a:rPr>
              <a:t>27</a:t>
            </a:r>
            <a:r>
              <a:rPr lang="ja-JP" altLang="en-US" sz="1600" dirty="0" smtClean="0">
                <a:latin typeface="UD デジタル 教科書体 NK-B" panose="02020700000000000000" pitchFamily="18" charset="-128"/>
                <a:ea typeface="UD デジタル 教科書体 NK-B" panose="02020700000000000000" pitchFamily="18" charset="-128"/>
              </a:rPr>
              <a:t>及び</a:t>
            </a:r>
            <a:r>
              <a:rPr lang="en-US" altLang="ja-JP" sz="1600" dirty="0" smtClean="0">
                <a:latin typeface="UD デジタル 教科書体 NK-B" panose="02020700000000000000" pitchFamily="18" charset="-128"/>
                <a:ea typeface="UD デジタル 教科書体 NK-B" panose="02020700000000000000" pitchFamily="18" charset="-128"/>
              </a:rPr>
              <a:t>5.13</a:t>
            </a:r>
            <a:r>
              <a:rPr lang="ja-JP" altLang="en-US" sz="1600" dirty="0" smtClean="0">
                <a:latin typeface="UD デジタル 教科書体 NK-B" panose="02020700000000000000" pitchFamily="18" charset="-128"/>
                <a:ea typeface="UD デジタル 教科書体 NK-B" panose="02020700000000000000" pitchFamily="18" charset="-128"/>
              </a:rPr>
              <a:t>～</a:t>
            </a:r>
            <a:r>
              <a:rPr lang="en-US" altLang="ja-JP" sz="1600" smtClean="0">
                <a:latin typeface="UD デジタル 教科書体 NK-B" panose="02020700000000000000" pitchFamily="18" charset="-128"/>
                <a:ea typeface="UD デジタル 教科書体 NK-B" panose="02020700000000000000" pitchFamily="18" charset="-128"/>
              </a:rPr>
              <a:t>16</a:t>
            </a:r>
            <a:r>
              <a:rPr lang="ja-JP" altLang="en-US" sz="1600" smtClean="0">
                <a:latin typeface="UD デジタル 教科書体 NK-B" panose="02020700000000000000" pitchFamily="18" charset="-128"/>
                <a:ea typeface="UD デジタル 教科書体 NK-B" panose="02020700000000000000" pitchFamily="18" charset="-128"/>
              </a:rPr>
              <a:t>電話</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920"/>
              </a:lnSpc>
            </a:pP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　併せて</a:t>
            </a:r>
            <a:r>
              <a:rPr lang="ja-JP" altLang="en-US" sz="1600" dirty="0" smtClean="0">
                <a:latin typeface="UD デジタル 教科書体 NK-B" panose="02020700000000000000" pitchFamily="18" charset="-128"/>
                <a:ea typeface="UD デジタル 教科書体 NK-B" panose="02020700000000000000" pitchFamily="18" charset="-128"/>
              </a:rPr>
              <a:t>、コロナ治療に対応していない協力医療機関に対して、メールまたは郵送によりコロナ治療の対応について働きかけ等を実施</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en-US" altLang="ja-JP" sz="1600" dirty="0" smtClean="0">
                <a:latin typeface="UD デジタル 教科書体 NK-B" panose="02020700000000000000" pitchFamily="18" charset="-128"/>
                <a:ea typeface="UD デジタル 教科書体 NK-B" panose="02020700000000000000" pitchFamily="18" charset="-128"/>
              </a:rPr>
              <a:t>R4.4.20</a:t>
            </a:r>
            <a:r>
              <a:rPr lang="ja-JP" altLang="en-US" sz="1600" dirty="0" smtClean="0">
                <a:latin typeface="UD デジタル 教科書体 NK-B" panose="02020700000000000000" pitchFamily="18" charset="-128"/>
                <a:ea typeface="UD デジタル 教科書体 NK-B" panose="02020700000000000000" pitchFamily="18" charset="-128"/>
              </a:rPr>
              <a:t>・</a:t>
            </a:r>
            <a:r>
              <a:rPr lang="en-US" altLang="ja-JP" sz="1600" dirty="0" smtClean="0">
                <a:latin typeface="UD デジタル 教科書体 NK-B" panose="02020700000000000000" pitchFamily="18" charset="-128"/>
                <a:ea typeface="UD デジタル 教科書体 NK-B" panose="02020700000000000000" pitchFamily="18" charset="-128"/>
              </a:rPr>
              <a:t>28</a:t>
            </a:r>
            <a:r>
              <a:rPr lang="ja-JP" altLang="en-US" sz="1600" dirty="0" err="1" smtClean="0">
                <a:latin typeface="UD デジタル 教科書体 NK-B" panose="02020700000000000000" pitchFamily="18" charset="-128"/>
                <a:ea typeface="UD デジタル 教科書体 NK-B" panose="02020700000000000000" pitchFamily="18" charset="-128"/>
              </a:rPr>
              <a:t>、</a:t>
            </a:r>
            <a:r>
              <a:rPr lang="en-US" altLang="ja-JP" sz="1600" dirty="0" smtClean="0">
                <a:latin typeface="UD デジタル 教科書体 NK-B" panose="02020700000000000000" pitchFamily="18" charset="-128"/>
                <a:ea typeface="UD デジタル 教科書体 NK-B" panose="02020700000000000000" pitchFamily="18" charset="-128"/>
              </a:rPr>
              <a:t>5.6</a:t>
            </a:r>
            <a:r>
              <a:rPr lang="ja-JP" altLang="en-US" sz="1600" dirty="0" smtClean="0">
                <a:latin typeface="UD デジタル 教科書体 NK-B" panose="02020700000000000000" pitchFamily="18" charset="-128"/>
                <a:ea typeface="UD デジタル 教科書体 NK-B" panose="02020700000000000000" pitchFamily="18" charset="-128"/>
              </a:rPr>
              <a:t>・</a:t>
            </a:r>
            <a:r>
              <a:rPr lang="en-US" altLang="ja-JP" sz="1600" dirty="0" smtClean="0">
                <a:latin typeface="UD デジタル 教科書体 NK-B" panose="02020700000000000000" pitchFamily="18" charset="-128"/>
                <a:ea typeface="UD デジタル 教科書体 NK-B" panose="02020700000000000000" pitchFamily="18" charset="-128"/>
              </a:rPr>
              <a:t>18</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800" dirty="0">
              <a:latin typeface="UD デジタル 教科書体 NK-B" panose="02020700000000000000" pitchFamily="18" charset="-128"/>
              <a:ea typeface="UD デジタル 教科書体 NK-B" panose="02020700000000000000" pitchFamily="18" charset="-128"/>
            </a:endParaRPr>
          </a:p>
        </p:txBody>
      </p:sp>
      <p:sp>
        <p:nvSpPr>
          <p:cNvPr id="33" name="正方形/長方形 32"/>
          <p:cNvSpPr/>
          <p:nvPr/>
        </p:nvSpPr>
        <p:spPr>
          <a:xfrm>
            <a:off x="203916" y="2513484"/>
            <a:ext cx="4484914" cy="338554"/>
          </a:xfrm>
          <a:prstGeom prst="rect">
            <a:avLst/>
          </a:prstGeom>
        </p:spPr>
        <p:txBody>
          <a:bodyPr wrap="square">
            <a:spAutoFit/>
          </a:bodyPr>
          <a:lstStyle/>
          <a:p>
            <a:pPr lvl="0">
              <a:spcBef>
                <a:spcPts val="600"/>
              </a:spcBef>
            </a:pPr>
            <a:r>
              <a:rPr lang="ja-JP" altLang="en-US" sz="1200" dirty="0">
                <a:latin typeface="UD デジタル 教科書体 NK-B" panose="02020700000000000000" pitchFamily="18" charset="-128"/>
                <a:ea typeface="UD デジタル 教科書体 NK-B" panose="02020700000000000000" pitchFamily="18" charset="-128"/>
              </a:rPr>
              <a:t>　</a:t>
            </a:r>
            <a:r>
              <a:rPr lang="en-US" altLang="ja-JP" sz="1200" dirty="0" smtClean="0">
                <a:latin typeface="UD デジタル 教科書体 NK-B" panose="02020700000000000000" pitchFamily="18" charset="-128"/>
                <a:ea typeface="UD デジタル 教科書体 NK-B" panose="02020700000000000000" pitchFamily="18" charset="-128"/>
              </a:rPr>
              <a:t>【</a:t>
            </a:r>
            <a:r>
              <a:rPr lang="ja-JP" altLang="en-US" sz="1200" dirty="0" smtClean="0">
                <a:latin typeface="UD デジタル 教科書体 NK-B" panose="02020700000000000000" pitchFamily="18" charset="-128"/>
                <a:ea typeface="UD デジタル 教科書体 NK-B" panose="02020700000000000000" pitchFamily="18" charset="-128"/>
              </a:rPr>
              <a:t>協力医療機関でのコロナ治療の対応状況（</a:t>
            </a:r>
            <a:r>
              <a:rPr lang="en-US" altLang="ja-JP" sz="1200" dirty="0" smtClean="0">
                <a:latin typeface="UD デジタル 教科書体 NK-B" panose="02020700000000000000" pitchFamily="18" charset="-128"/>
                <a:ea typeface="UD デジタル 教科書体 NK-B" panose="02020700000000000000" pitchFamily="18" charset="-128"/>
              </a:rPr>
              <a:t>R4.5.16</a:t>
            </a:r>
            <a:r>
              <a:rPr lang="ja-JP" altLang="en-US" sz="1200" dirty="0">
                <a:latin typeface="UD デジタル 教科書体 NK-B" panose="02020700000000000000" pitchFamily="18" charset="-128"/>
                <a:ea typeface="UD デジタル 教科書体 NK-B" panose="02020700000000000000" pitchFamily="18" charset="-128"/>
              </a:rPr>
              <a:t>時点</a:t>
            </a:r>
            <a:r>
              <a:rPr lang="ja-JP" altLang="en-US" sz="1200" dirty="0" smtClean="0">
                <a:latin typeface="UD デジタル 教科書体 NK-B" panose="02020700000000000000" pitchFamily="18" charset="-128"/>
                <a:ea typeface="UD デジタル 教科書体 NK-B" panose="02020700000000000000" pitchFamily="18" charset="-128"/>
              </a:rPr>
              <a:t>）</a:t>
            </a:r>
            <a:r>
              <a:rPr lang="en-US" altLang="ja-JP" sz="1200" dirty="0" smtClean="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35" name="コンテンツ プレースホルダー 2"/>
          <p:cNvSpPr txBox="1">
            <a:spLocks/>
          </p:cNvSpPr>
          <p:nvPr/>
        </p:nvSpPr>
        <p:spPr>
          <a:xfrm>
            <a:off x="451565" y="4531082"/>
            <a:ext cx="6174955" cy="8237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nSpc>
                <a:spcPts val="1500"/>
              </a:lnSpc>
              <a:spcBef>
                <a:spcPts val="0"/>
              </a:spcBef>
              <a:buNone/>
            </a:pPr>
            <a:r>
              <a:rPr lang="en-US" altLang="ja-JP" sz="1050" dirty="0" smtClean="0">
                <a:latin typeface="UD デジタル 教科書体 NK-B" panose="02020700000000000000" pitchFamily="18" charset="-128"/>
                <a:ea typeface="UD デジタル 教科書体 NK-B" panose="02020700000000000000" pitchFamily="18" charset="-128"/>
              </a:rPr>
              <a:t>(※1)</a:t>
            </a:r>
            <a:r>
              <a:rPr lang="ja-JP" altLang="en-US" sz="1050" dirty="0" smtClean="0">
                <a:latin typeface="UD デジタル 教科書体 NK-B" panose="02020700000000000000" pitchFamily="18" charset="-128"/>
                <a:ea typeface="UD デジタル 教科書体 NK-B" panose="02020700000000000000" pitchFamily="18" charset="-128"/>
              </a:rPr>
              <a:t>コロナ治療とは、次のいずれかの治療に対応するもの</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ts val="1500"/>
              </a:lnSpc>
              <a:spcBef>
                <a:spcPts val="0"/>
              </a:spcBef>
              <a:buNone/>
            </a:pPr>
            <a:r>
              <a:rPr lang="ja-JP" altLang="en-US" sz="1050" dirty="0" smtClean="0">
                <a:latin typeface="UD デジタル 教科書体 NK-B" panose="02020700000000000000" pitchFamily="18" charset="-128"/>
                <a:ea typeface="UD デジタル 教科書体 NK-B" panose="02020700000000000000" pitchFamily="18" charset="-128"/>
              </a:rPr>
              <a:t>　・中和</a:t>
            </a:r>
            <a:r>
              <a:rPr lang="ja-JP" altLang="en-US" sz="1050" dirty="0">
                <a:latin typeface="UD デジタル 教科書体 NK-B" panose="02020700000000000000" pitchFamily="18" charset="-128"/>
                <a:ea typeface="UD デジタル 教科書体 NK-B" panose="02020700000000000000" pitchFamily="18" charset="-128"/>
              </a:rPr>
              <a:t>抗体</a:t>
            </a:r>
            <a:r>
              <a:rPr lang="ja-JP" altLang="en-US" sz="1050" dirty="0" smtClean="0">
                <a:latin typeface="UD デジタル 教科書体 NK-B" panose="02020700000000000000" pitchFamily="18" charset="-128"/>
                <a:ea typeface="UD デジタル 教科書体 NK-B" panose="02020700000000000000" pitchFamily="18" charset="-128"/>
              </a:rPr>
              <a:t>薬の投与：「</a:t>
            </a:r>
            <a:r>
              <a:rPr lang="ja-JP" altLang="en-US" sz="1050" dirty="0">
                <a:latin typeface="UD デジタル 教科書体 NK-B" panose="02020700000000000000" pitchFamily="18" charset="-128"/>
                <a:ea typeface="UD デジタル 教科書体 NK-B" panose="02020700000000000000" pitchFamily="18" charset="-128"/>
              </a:rPr>
              <a:t>ソトロビマブ（ゼビュディ）」「カシリビマブ及びイムデビマブ（ロナプリーブ）」　</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ts val="1500"/>
              </a:lnSpc>
              <a:spcBef>
                <a:spcPts val="0"/>
              </a:spcBef>
              <a:buNone/>
            </a:pPr>
            <a:r>
              <a:rPr lang="ja-JP" altLang="en-US" sz="1050" dirty="0">
                <a:latin typeface="UD デジタル 教科書体 NK-B" panose="02020700000000000000" pitchFamily="18" charset="-128"/>
                <a:ea typeface="UD デジタル 教科書体 NK-B" panose="02020700000000000000" pitchFamily="18" charset="-128"/>
              </a:rPr>
              <a:t>　</a:t>
            </a:r>
            <a:r>
              <a:rPr lang="ja-JP" altLang="en-US" sz="1050" dirty="0" smtClean="0">
                <a:latin typeface="UD デジタル 教科書体 NK-B" panose="02020700000000000000" pitchFamily="18" charset="-128"/>
                <a:ea typeface="UD デジタル 教科書体 NK-B" panose="02020700000000000000" pitchFamily="18" charset="-128"/>
              </a:rPr>
              <a:t>・経口薬の投与・処方：「</a:t>
            </a:r>
            <a:r>
              <a:rPr lang="ja-JP" altLang="en-US" sz="1050" dirty="0">
                <a:latin typeface="UD デジタル 教科書体 NK-B" panose="02020700000000000000" pitchFamily="18" charset="-128"/>
                <a:ea typeface="UD デジタル 教科書体 NK-B" panose="02020700000000000000" pitchFamily="18" charset="-128"/>
              </a:rPr>
              <a:t>モルヌピラビル（ラゲブリオ）」等　</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indent="0">
              <a:lnSpc>
                <a:spcPts val="1500"/>
              </a:lnSpc>
              <a:spcBef>
                <a:spcPts val="0"/>
              </a:spcBef>
              <a:buNone/>
            </a:pPr>
            <a:r>
              <a:rPr lang="ja-JP" altLang="en-US" sz="1050" dirty="0">
                <a:latin typeface="UD デジタル 教科書体 NK-B" panose="02020700000000000000" pitchFamily="18" charset="-128"/>
                <a:ea typeface="UD デジタル 教科書体 NK-B" panose="02020700000000000000" pitchFamily="18" charset="-128"/>
              </a:rPr>
              <a:t>　</a:t>
            </a:r>
            <a:r>
              <a:rPr lang="ja-JP" altLang="en-US" sz="1050" dirty="0" smtClean="0">
                <a:latin typeface="UD デジタル 教科書体 NK-B" panose="02020700000000000000" pitchFamily="18" charset="-128"/>
                <a:ea typeface="UD デジタル 教科書体 NK-B" panose="02020700000000000000" pitchFamily="18" charset="-128"/>
              </a:rPr>
              <a:t>・抗ウイルス</a:t>
            </a:r>
            <a:r>
              <a:rPr lang="ja-JP" altLang="en-US" sz="1050" dirty="0">
                <a:latin typeface="UD デジタル 教科書体 NK-B" panose="02020700000000000000" pitchFamily="18" charset="-128"/>
                <a:ea typeface="UD デジタル 教科書体 NK-B" panose="02020700000000000000" pitchFamily="18" charset="-128"/>
              </a:rPr>
              <a:t>薬</a:t>
            </a:r>
            <a:r>
              <a:rPr lang="ja-JP" altLang="en-US" sz="1050" dirty="0" smtClean="0">
                <a:latin typeface="UD デジタル 教科書体 NK-B" panose="02020700000000000000" pitchFamily="18" charset="-128"/>
                <a:ea typeface="UD デジタル 教科書体 NK-B" panose="02020700000000000000" pitchFamily="18" charset="-128"/>
              </a:rPr>
              <a:t>点滴：「</a:t>
            </a:r>
            <a:r>
              <a:rPr lang="ja-JP" altLang="en-US" sz="1050" dirty="0">
                <a:latin typeface="UD デジタル 教科書体 NK-B" panose="02020700000000000000" pitchFamily="18" charset="-128"/>
                <a:ea typeface="UD デジタル 教科書体 NK-B" panose="02020700000000000000" pitchFamily="18" charset="-128"/>
              </a:rPr>
              <a:t>レムデシビル（ベクルリー）」</a:t>
            </a:r>
            <a:r>
              <a:rPr lang="ja-JP" altLang="en-US" sz="1050" dirty="0" smtClean="0">
                <a:latin typeface="UD デジタル 教科書体 NK-B" panose="02020700000000000000" pitchFamily="18" charset="-128"/>
                <a:ea typeface="UD デジタル 教科書体 NK-B" panose="02020700000000000000" pitchFamily="18" charset="-128"/>
              </a:rPr>
              <a:t>等</a:t>
            </a:r>
            <a:endParaRPr lang="en-US" altLang="ja-JP" sz="1050" dirty="0">
              <a:latin typeface="UD デジタル 教科書体 NK-B" panose="02020700000000000000" pitchFamily="18" charset="-128"/>
              <a:ea typeface="UD デジタル 教科書体 NK-B" panose="02020700000000000000" pitchFamily="18"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476956252"/>
              </p:ext>
            </p:extLst>
          </p:nvPr>
        </p:nvGraphicFramePr>
        <p:xfrm>
          <a:off x="203916" y="2829143"/>
          <a:ext cx="11784169" cy="1696440"/>
        </p:xfrm>
        <a:graphic>
          <a:graphicData uri="http://schemas.openxmlformats.org/drawingml/2006/table">
            <a:tbl>
              <a:tblPr firstRow="1" bandRow="1">
                <a:tableStyleId>{5C22544A-7EE6-4342-B048-85BDC9FD1C3A}</a:tableStyleId>
              </a:tblPr>
              <a:tblGrid>
                <a:gridCol w="1611082">
                  <a:extLst>
                    <a:ext uri="{9D8B030D-6E8A-4147-A177-3AD203B41FA5}">
                      <a16:colId xmlns:a16="http://schemas.microsoft.com/office/drawing/2014/main" val="1587695032"/>
                    </a:ext>
                  </a:extLst>
                </a:gridCol>
                <a:gridCol w="3987543">
                  <a:extLst>
                    <a:ext uri="{9D8B030D-6E8A-4147-A177-3AD203B41FA5}">
                      <a16:colId xmlns:a16="http://schemas.microsoft.com/office/drawing/2014/main" val="842439370"/>
                    </a:ext>
                  </a:extLst>
                </a:gridCol>
                <a:gridCol w="2541089">
                  <a:extLst>
                    <a:ext uri="{9D8B030D-6E8A-4147-A177-3AD203B41FA5}">
                      <a16:colId xmlns:a16="http://schemas.microsoft.com/office/drawing/2014/main" val="3519938714"/>
                    </a:ext>
                  </a:extLst>
                </a:gridCol>
                <a:gridCol w="2093648">
                  <a:extLst>
                    <a:ext uri="{9D8B030D-6E8A-4147-A177-3AD203B41FA5}">
                      <a16:colId xmlns:a16="http://schemas.microsoft.com/office/drawing/2014/main" val="4255853601"/>
                    </a:ext>
                  </a:extLst>
                </a:gridCol>
                <a:gridCol w="1550807">
                  <a:extLst>
                    <a:ext uri="{9D8B030D-6E8A-4147-A177-3AD203B41FA5}">
                      <a16:colId xmlns:a16="http://schemas.microsoft.com/office/drawing/2014/main" val="1471953819"/>
                    </a:ext>
                  </a:extLst>
                </a:gridCol>
              </a:tblGrid>
              <a:tr h="843000">
                <a:tc>
                  <a:txBody>
                    <a:bodyPr/>
                    <a:lstStyle/>
                    <a:p>
                      <a:pPr algn="ctr">
                        <a:lnSpc>
                          <a:spcPts val="1600"/>
                        </a:lnSpc>
                      </a:pPr>
                      <a:r>
                        <a:rPr kumimoji="1" lang="en-US" altLang="ja-JP" sz="1400" dirty="0" smtClean="0">
                          <a:latin typeface="UD デジタル 教科書体 NK-B" panose="02020700000000000000" pitchFamily="18" charset="-128"/>
                          <a:ea typeface="UD デジタル 教科書体 NK-B" panose="02020700000000000000" pitchFamily="18" charset="-128"/>
                        </a:rPr>
                        <a:t>R4.5.16</a:t>
                      </a:r>
                    </a:p>
                    <a:p>
                      <a:pPr algn="ctr">
                        <a:lnSpc>
                          <a:spcPts val="16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時点</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lnSpc>
                          <a:spcPts val="16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コロナ治療（</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１）に対応できる</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lnSpc>
                          <a:spcPts val="16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協力医療機関を確保している施設</a:t>
                      </a:r>
                      <a:endParaRPr kumimoji="1" lang="ja-JP" altLang="en-US" sz="10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協力医療機関では</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コロナ治療対応不可</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未確認等</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（確認中を含む）</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dirty="0">
                          <a:latin typeface="UD デジタル 教科書体 NK-B" panose="02020700000000000000" pitchFamily="18" charset="-128"/>
                          <a:ea typeface="UD デジタル 教科書体 NK-B" panose="02020700000000000000" pitchFamily="18" charset="-128"/>
                        </a:rPr>
                        <a:t>合計</a:t>
                      </a:r>
                    </a:p>
                  </a:txBody>
                  <a:tcPr anchor="ctr"/>
                </a:tc>
                <a:extLst>
                  <a:ext uri="{0D108BD9-81ED-4DB2-BD59-A6C34878D82A}">
                    <a16:rowId xmlns:a16="http://schemas.microsoft.com/office/drawing/2014/main" val="4247599518"/>
                  </a:ext>
                </a:extLst>
              </a:tr>
              <a:tr h="843000">
                <a:tc>
                  <a:txBody>
                    <a:bodyPr/>
                    <a:lstStyle/>
                    <a:p>
                      <a:pPr algn="ctr">
                        <a:lnSpc>
                          <a:spcPts val="16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高齢者施設等</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lnSpc>
                          <a:spcPts val="1600"/>
                        </a:lnSpc>
                      </a:pPr>
                      <a:r>
                        <a:rPr kumimoji="1" lang="ja-JP" altLang="en-US" sz="1400" dirty="0" smtClean="0">
                          <a:latin typeface="UD デジタル 教科書体 NK-B" panose="02020700000000000000" pitchFamily="18" charset="-128"/>
                          <a:ea typeface="UD デジタル 教科書体 NK-B" panose="02020700000000000000" pitchFamily="18" charset="-128"/>
                        </a:rPr>
                        <a:t>（</a:t>
                      </a:r>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２）の数</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3</a:t>
                      </a:r>
                      <a:r>
                        <a:rPr kumimoji="1" lang="ja-JP" altLang="en-US"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月アンケート集計時点では約</a:t>
                      </a:r>
                      <a:r>
                        <a:rPr kumimoji="1" lang="en-US" altLang="ja-JP"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3</a:t>
                      </a:r>
                      <a:r>
                        <a:rPr kumimoji="1" lang="ja-JP" altLang="en-US"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割</a:t>
                      </a:r>
                      <a:endParaRPr kumimoji="1" lang="en-US" altLang="ja-JP" sz="12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600" b="0" i="0" u="sng"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600" b="0" i="0" u="sng"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600" b="1" i="0" u="sng" strike="noStrike" kern="1200" cap="none" spc="0" normalizeH="0" baseline="0" noProof="0" dirty="0" smtClean="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rPr>
                        <a:t>１</a:t>
                      </a:r>
                      <a:r>
                        <a:rPr kumimoji="1" lang="en-US" altLang="ja-JP" sz="1600" b="1" i="0" u="sng" strike="noStrike" kern="1200" cap="none" spc="0" normalizeH="0" baseline="0" noProof="0" dirty="0" smtClean="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1" lang="ja-JP" altLang="en-US" sz="1600" b="1" i="0" u="sng" strike="noStrike" kern="1200" cap="none" spc="0" normalizeH="0" baseline="0" noProof="0" dirty="0" smtClean="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n-cs"/>
                        </a:rPr>
                        <a:t>９２０施設　５２．２％</a:t>
                      </a:r>
                      <a:r>
                        <a:rPr kumimoji="1" lang="ja-JP" altLang="en-US" sz="1400" b="1"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rPr>
                        <a:t>　</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n-cs"/>
                      </a:endParaRPr>
                    </a:p>
                  </a:txBody>
                  <a:tcPr anchor="ct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１，０７６</a:t>
                      </a:r>
                      <a:r>
                        <a:rPr kumimoji="1" lang="ja-JP" altLang="en-US" sz="1400" baseline="0" dirty="0" smtClean="0">
                          <a:latin typeface="UD デジタル 教科書体 NK-B" panose="02020700000000000000" pitchFamily="18" charset="-128"/>
                          <a:ea typeface="UD デジタル 教科書体 NK-B" panose="02020700000000000000" pitchFamily="18" charset="-128"/>
                        </a:rPr>
                        <a:t>施設 </a:t>
                      </a:r>
                      <a:r>
                        <a:rPr kumimoji="1" lang="ja-JP" altLang="en-US" sz="1400" dirty="0" smtClean="0">
                          <a:latin typeface="UD デジタル 教科書体 NK-B" panose="02020700000000000000" pitchFamily="18" charset="-128"/>
                          <a:ea typeface="UD デジタル 教科書体 NK-B" panose="02020700000000000000" pitchFamily="18" charset="-128"/>
                        </a:rPr>
                        <a:t>２９．２％</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400" dirty="0" smtClean="0">
                          <a:latin typeface="UD デジタル 教科書体 NK-B" panose="02020700000000000000" pitchFamily="18" charset="-128"/>
                          <a:ea typeface="UD デジタル 教科書体 NK-B" panose="02020700000000000000" pitchFamily="18" charset="-128"/>
                        </a:rPr>
                        <a:t>６８</a:t>
                      </a:r>
                      <a:r>
                        <a:rPr kumimoji="1" lang="en-US" altLang="ja-JP" sz="1400" dirty="0" smtClean="0">
                          <a:latin typeface="UD デジタル 教科書体 NK-B" panose="02020700000000000000" pitchFamily="18" charset="-128"/>
                          <a:ea typeface="UD デジタル 教科書体 NK-B" panose="02020700000000000000" pitchFamily="18" charset="-128"/>
                        </a:rPr>
                        <a:t>4</a:t>
                      </a:r>
                      <a:r>
                        <a:rPr kumimoji="1" lang="ja-JP" altLang="en-US" sz="1400" dirty="0" smtClean="0">
                          <a:latin typeface="UD デジタル 教科書体 NK-B" panose="02020700000000000000" pitchFamily="18" charset="-128"/>
                          <a:ea typeface="UD デジタル 教科書体 NK-B" panose="02020700000000000000" pitchFamily="18" charset="-128"/>
                        </a:rPr>
                        <a:t>施設　１８．６％</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lnSpc>
                          <a:spcPts val="1200"/>
                        </a:lnSpc>
                      </a:pPr>
                      <a:r>
                        <a:rPr kumimoji="1" lang="en-US" altLang="ja-JP" sz="1400" dirty="0" smtClean="0">
                          <a:latin typeface="UD デジタル 教科書体 NK-B" panose="02020700000000000000" pitchFamily="18" charset="-128"/>
                          <a:ea typeface="UD デジタル 教科書体 NK-B" panose="02020700000000000000" pitchFamily="18" charset="-128"/>
                        </a:rPr>
                        <a:t>3,680</a:t>
                      </a:r>
                      <a:r>
                        <a:rPr kumimoji="1" lang="ja-JP" altLang="en-US" sz="1400" dirty="0" smtClean="0">
                          <a:latin typeface="UD デジタル 教科書体 NK-B" panose="02020700000000000000" pitchFamily="18" charset="-128"/>
                          <a:ea typeface="UD デジタル 教科書体 NK-B" panose="02020700000000000000" pitchFamily="18" charset="-128"/>
                        </a:rPr>
                        <a:t>施設</a:t>
                      </a:r>
                      <a:endParaRPr kumimoji="1" lang="en-US" altLang="ja-JP" sz="14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81065883"/>
                  </a:ext>
                </a:extLst>
              </a:tr>
            </a:tbl>
          </a:graphicData>
        </a:graphic>
      </p:graphicFrame>
      <p:sp>
        <p:nvSpPr>
          <p:cNvPr id="26" name="角丸四角形 25"/>
          <p:cNvSpPr/>
          <p:nvPr/>
        </p:nvSpPr>
        <p:spPr>
          <a:xfrm>
            <a:off x="203916" y="5718375"/>
            <a:ext cx="11784168" cy="1030623"/>
          </a:xfrm>
          <a:prstGeom prst="roundRect">
            <a:avLst>
              <a:gd name="adj" fmla="val 11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コンテンツ プレースホルダー 2"/>
          <p:cNvSpPr txBox="1">
            <a:spLocks/>
          </p:cNvSpPr>
          <p:nvPr/>
        </p:nvSpPr>
        <p:spPr>
          <a:xfrm>
            <a:off x="302323" y="5729758"/>
            <a:ext cx="11784170" cy="5544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nSpc>
                <a:spcPct val="100000"/>
              </a:lnSpc>
              <a:spcBef>
                <a:spcPts val="0"/>
              </a:spcBef>
              <a:buNone/>
            </a:pPr>
            <a:r>
              <a:rPr lang="ja-JP" altLang="en-US" sz="1600" dirty="0" smtClean="0">
                <a:latin typeface="UD デジタル 教科書体 NK-B" panose="02020700000000000000" pitchFamily="18" charset="-128"/>
                <a:ea typeface="UD デジタル 教科書体 NK-B" panose="02020700000000000000" pitchFamily="18" charset="-128"/>
              </a:rPr>
              <a:t>◆　未確認等の施設に対しては、引き続き働きかけを実施。</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marL="0" lvl="0" indent="0">
              <a:lnSpc>
                <a:spcPct val="100000"/>
              </a:lnSpc>
              <a:spcBef>
                <a:spcPts val="0"/>
              </a:spcBef>
              <a:buNone/>
            </a:pPr>
            <a:r>
              <a:rPr lang="ja-JP" altLang="en-US" sz="1600" dirty="0" smtClean="0">
                <a:latin typeface="UD デジタル 教科書体 NK-B" panose="02020700000000000000" pitchFamily="18" charset="-128"/>
                <a:ea typeface="UD デジタル 教科書体 NK-B" panose="02020700000000000000" pitchFamily="18" charset="-128"/>
              </a:rPr>
              <a:t>◆　高齢者施設等における治療体制確立協力金の周知などにより、コロナ治療に対応できる医療機関の裾野を拡大。</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marL="0" lvl="0" indent="0">
              <a:lnSpc>
                <a:spcPct val="100000"/>
              </a:lnSpc>
              <a:spcBef>
                <a:spcPts val="0"/>
              </a:spcBef>
              <a:buNone/>
            </a:pPr>
            <a:r>
              <a:rPr lang="ja-JP" altLang="en-US" sz="1600" dirty="0" smtClean="0">
                <a:latin typeface="UD デジタル 教科書体 NK-B" panose="02020700000000000000" pitchFamily="18" charset="-128"/>
                <a:ea typeface="UD デジタル 教科書体 NK-B" panose="02020700000000000000" pitchFamily="18" charset="-128"/>
              </a:rPr>
              <a:t>◆　コロナ治療に対応できる協力医療機関の未確保の高齢者施設等については、</a:t>
            </a:r>
            <a:r>
              <a:rPr lang="en-US" altLang="ja-JP" sz="1600" dirty="0" smtClean="0">
                <a:latin typeface="UD デジタル 教科書体 NK-B" panose="02020700000000000000" pitchFamily="18" charset="-128"/>
                <a:ea typeface="UD デジタル 教科書体 NK-B" panose="02020700000000000000" pitchFamily="18" charset="-128"/>
              </a:rPr>
              <a:t>OCRT</a:t>
            </a:r>
            <a:r>
              <a:rPr lang="ja-JP" altLang="en-US" sz="1600" dirty="0" smtClean="0">
                <a:latin typeface="UD デジタル 教科書体 NK-B" panose="02020700000000000000" pitchFamily="18" charset="-128"/>
                <a:ea typeface="UD デジタル 教科書体 NK-B" panose="02020700000000000000" pitchFamily="18" charset="-128"/>
              </a:rPr>
              <a:t>による支援や</a:t>
            </a:r>
            <a:r>
              <a:rPr lang="ja-JP" altLang="ja-JP" sz="1600" dirty="0">
                <a:latin typeface="UD デジタル 教科書体 N-B" panose="02020700000000000000" pitchFamily="17" charset="-128"/>
                <a:ea typeface="UD デジタル 教科書体 N-B" panose="02020700000000000000" pitchFamily="17" charset="-128"/>
              </a:rPr>
              <a:t>高齢者施設等（入所）往診</a:t>
            </a:r>
            <a:r>
              <a:rPr lang="ja-JP" altLang="ja-JP" sz="1600" dirty="0" smtClean="0">
                <a:latin typeface="UD デジタル 教科書体 N-B" panose="02020700000000000000" pitchFamily="17" charset="-128"/>
                <a:ea typeface="UD デジタル 教科書体 N-B" panose="02020700000000000000" pitchFamily="17" charset="-128"/>
              </a:rPr>
              <a:t>専用</a:t>
            </a:r>
            <a:endParaRPr lang="en-US" altLang="ja-JP" sz="1600" dirty="0">
              <a:latin typeface="UD デジタル 教科書体 N-B" panose="02020700000000000000" pitchFamily="17" charset="-128"/>
              <a:ea typeface="UD デジタル 教科書体 N-B" panose="02020700000000000000" pitchFamily="17" charset="-128"/>
            </a:endParaRPr>
          </a:p>
          <a:p>
            <a:pPr marL="0" lvl="0" indent="0">
              <a:lnSpc>
                <a:spcPct val="100000"/>
              </a:lnSpc>
              <a:spcBef>
                <a:spcPts val="0"/>
              </a:spcBef>
              <a:buNone/>
            </a:pPr>
            <a:r>
              <a:rPr lang="ja-JP" altLang="en-US" sz="1600" dirty="0" smtClean="0">
                <a:latin typeface="UD デジタル 教科書体 N-B" panose="02020700000000000000" pitchFamily="17" charset="-128"/>
                <a:ea typeface="UD デジタル 教科書体 N-B" panose="02020700000000000000" pitchFamily="17" charset="-128"/>
              </a:rPr>
              <a:t>　 </a:t>
            </a:r>
            <a:r>
              <a:rPr lang="ja-JP" altLang="ja-JP" sz="1600" dirty="0" smtClean="0">
                <a:latin typeface="UD デジタル 教科書体 N-B" panose="02020700000000000000" pitchFamily="17" charset="-128"/>
                <a:ea typeface="UD デジタル 教科書体 N-B" panose="02020700000000000000" pitchFamily="17" charset="-128"/>
              </a:rPr>
              <a:t>ダイヤル</a:t>
            </a:r>
            <a:r>
              <a:rPr lang="ja-JP" altLang="en-US" sz="1600" dirty="0" smtClean="0">
                <a:latin typeface="UD デジタル 教科書体 NK-B" panose="02020700000000000000" pitchFamily="18" charset="-128"/>
                <a:ea typeface="UD デジタル 教科書体 NK-B" panose="02020700000000000000" pitchFamily="18" charset="-128"/>
              </a:rPr>
              <a:t>を活用しながら、当面の間、往診協力医療機関</a:t>
            </a:r>
            <a:r>
              <a:rPr lang="ja-JP" altLang="en-US" sz="1600" dirty="0">
                <a:latin typeface="UD デジタル 教科書体 NK-B" panose="02020700000000000000" pitchFamily="18" charset="-128"/>
                <a:ea typeface="UD デジタル 教科書体 NK-B" panose="02020700000000000000" pitchFamily="18" charset="-128"/>
              </a:rPr>
              <a:t>また</a:t>
            </a:r>
            <a:r>
              <a:rPr lang="ja-JP" altLang="en-US" sz="1600" dirty="0" smtClean="0">
                <a:latin typeface="UD デジタル 教科書体 NK-B" panose="02020700000000000000" pitchFamily="18" charset="-128"/>
                <a:ea typeface="UD デジタル 教科書体 NK-B" panose="02020700000000000000" pitchFamily="18" charset="-128"/>
              </a:rPr>
              <a:t>は</a:t>
            </a:r>
            <a:r>
              <a:rPr lang="ja-JP" altLang="en-US" sz="1600" dirty="0">
                <a:latin typeface="UD デジタル 教科書体 NK-B" panose="02020700000000000000" pitchFamily="18" charset="-128"/>
                <a:ea typeface="UD デジタル 教科書体 NK-B" panose="02020700000000000000" pitchFamily="18" charset="-128"/>
              </a:rPr>
              <a:t>重点往診チームに</a:t>
            </a:r>
            <a:r>
              <a:rPr lang="ja-JP" altLang="en-US" sz="1600" dirty="0" smtClean="0">
                <a:latin typeface="UD デジタル 教科書体 NK-B" panose="02020700000000000000" pitchFamily="18" charset="-128"/>
                <a:ea typeface="UD デジタル 教科書体 NK-B" panose="02020700000000000000" pitchFamily="18" charset="-128"/>
              </a:rPr>
              <a:t>より対応。</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9" name="正方形/長方形 18"/>
          <p:cNvSpPr/>
          <p:nvPr/>
        </p:nvSpPr>
        <p:spPr>
          <a:xfrm>
            <a:off x="0" y="5448708"/>
            <a:ext cx="1409360" cy="338554"/>
          </a:xfrm>
          <a:prstGeom prst="rect">
            <a:avLst/>
          </a:prstGeom>
        </p:spPr>
        <p:txBody>
          <a:bodyPr wrap="none">
            <a:spAutoFit/>
          </a:bodyPr>
          <a:lstStyle/>
          <a:p>
            <a:r>
              <a:rPr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●今後の対応</a:t>
            </a:r>
            <a:endParaRPr lang="ja-JP" altLang="en-US" sz="1600" dirty="0"/>
          </a:p>
        </p:txBody>
      </p:sp>
      <p:sp>
        <p:nvSpPr>
          <p:cNvPr id="2" name="下矢印 1"/>
          <p:cNvSpPr/>
          <p:nvPr/>
        </p:nvSpPr>
        <p:spPr>
          <a:xfrm>
            <a:off x="5363778" y="2308364"/>
            <a:ext cx="1262743" cy="374397"/>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txBox="1">
            <a:spLocks/>
          </p:cNvSpPr>
          <p:nvPr/>
        </p:nvSpPr>
        <p:spPr>
          <a:xfrm>
            <a:off x="6922598" y="4545487"/>
            <a:ext cx="5065486" cy="8093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nSpc>
                <a:spcPts val="1500"/>
              </a:lnSpc>
              <a:spcBef>
                <a:spcPts val="0"/>
              </a:spcBef>
              <a:buNone/>
            </a:pPr>
            <a:r>
              <a:rPr lang="en-US" altLang="ja-JP" sz="1050" dirty="0" smtClean="0">
                <a:latin typeface="UD デジタル 教科書体 NK-B" panose="02020700000000000000" pitchFamily="18" charset="-128"/>
                <a:ea typeface="UD デジタル 教科書体 NK-B" panose="02020700000000000000" pitchFamily="18" charset="-128"/>
              </a:rPr>
              <a:t>(※</a:t>
            </a:r>
            <a:r>
              <a:rPr lang="ja-JP" altLang="en-US" sz="1050" dirty="0" smtClean="0">
                <a:latin typeface="UD デジタル 教科書体 NK-B" panose="02020700000000000000" pitchFamily="18" charset="-128"/>
                <a:ea typeface="UD デジタル 教科書体 NK-B" panose="02020700000000000000" pitchFamily="18" charset="-128"/>
              </a:rPr>
              <a:t>２</a:t>
            </a:r>
            <a:r>
              <a:rPr lang="en-US" altLang="ja-JP" sz="1050" dirty="0" smtClean="0">
                <a:latin typeface="UD デジタル 教科書体 NK-B" panose="02020700000000000000" pitchFamily="18" charset="-128"/>
                <a:ea typeface="UD デジタル 教科書体 NK-B" panose="02020700000000000000" pitchFamily="18" charset="-128"/>
              </a:rPr>
              <a:t>)</a:t>
            </a:r>
            <a:r>
              <a:rPr lang="ja-JP" altLang="en-US" sz="1050" dirty="0" smtClean="0">
                <a:latin typeface="UD デジタル 教科書体 NK-B" panose="02020700000000000000" pitchFamily="18" charset="-128"/>
                <a:ea typeface="UD デジタル 教科書体 NK-B" panose="02020700000000000000" pitchFamily="18" charset="-128"/>
              </a:rPr>
              <a:t>高齢者施設等の種別</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ct val="100000"/>
              </a:lnSpc>
              <a:spcBef>
                <a:spcPts val="0"/>
              </a:spcBef>
              <a:buNone/>
            </a:pPr>
            <a:r>
              <a:rPr lang="ja-JP" altLang="en-US" sz="1050" dirty="0" smtClean="0">
                <a:latin typeface="UD デジタル 教科書体 NK-B" panose="02020700000000000000" pitchFamily="18" charset="-128"/>
                <a:ea typeface="UD デジタル 教科書体 NK-B" panose="02020700000000000000" pitchFamily="18" charset="-128"/>
              </a:rPr>
              <a:t>介護</a:t>
            </a:r>
            <a:r>
              <a:rPr lang="ja-JP" altLang="en-US" sz="1050" dirty="0">
                <a:latin typeface="UD デジタル 教科書体 NK-B" panose="02020700000000000000" pitchFamily="18" charset="-128"/>
                <a:ea typeface="UD デジタル 教科書体 NK-B" panose="02020700000000000000" pitchFamily="18" charset="-128"/>
              </a:rPr>
              <a:t>老人福祉施設（特別養護老人ホーム）、介護老人保健施設、介護医療院</a:t>
            </a:r>
            <a:r>
              <a:rPr lang="ja-JP" altLang="en-US" sz="1050" dirty="0" smtClean="0">
                <a:latin typeface="UD デジタル 教科書体 NK-B" panose="02020700000000000000" pitchFamily="18" charset="-128"/>
                <a:ea typeface="UD デジタル 教科書体 NK-B" panose="02020700000000000000" pitchFamily="18" charset="-128"/>
              </a:rPr>
              <a:t>、</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ct val="100000"/>
              </a:lnSpc>
              <a:spcBef>
                <a:spcPts val="0"/>
              </a:spcBef>
              <a:buNone/>
            </a:pPr>
            <a:r>
              <a:rPr lang="ja-JP" altLang="en-US" sz="1050" dirty="0" smtClean="0">
                <a:latin typeface="UD デジタル 教科書体 NK-B" panose="02020700000000000000" pitchFamily="18" charset="-128"/>
                <a:ea typeface="UD デジタル 教科書体 NK-B" panose="02020700000000000000" pitchFamily="18" charset="-128"/>
              </a:rPr>
              <a:t>介護</a:t>
            </a:r>
            <a:r>
              <a:rPr lang="ja-JP" altLang="en-US" sz="1050" dirty="0">
                <a:latin typeface="UD デジタル 教科書体 NK-B" panose="02020700000000000000" pitchFamily="18" charset="-128"/>
                <a:ea typeface="UD デジタル 教科書体 NK-B" panose="02020700000000000000" pitchFamily="18" charset="-128"/>
              </a:rPr>
              <a:t>療養型医療施設、養護老人ホーム</a:t>
            </a:r>
            <a:r>
              <a:rPr lang="ja-JP" altLang="en-US" sz="1050" dirty="0" smtClean="0">
                <a:latin typeface="UD デジタル 教科書体 NK-B" panose="02020700000000000000" pitchFamily="18" charset="-128"/>
                <a:ea typeface="UD デジタル 教科書体 NK-B" panose="02020700000000000000" pitchFamily="18" charset="-128"/>
              </a:rPr>
              <a:t>、軽費</a:t>
            </a:r>
            <a:r>
              <a:rPr lang="ja-JP" altLang="en-US" sz="1050" dirty="0">
                <a:latin typeface="UD デジタル 教科書体 NK-B" panose="02020700000000000000" pitchFamily="18" charset="-128"/>
                <a:ea typeface="UD デジタル 教科書体 NK-B" panose="02020700000000000000" pitchFamily="18" charset="-128"/>
              </a:rPr>
              <a:t>老人ホーム、有料老人ホーム</a:t>
            </a:r>
            <a:r>
              <a:rPr lang="ja-JP" altLang="en-US" sz="1050" dirty="0" smtClean="0">
                <a:latin typeface="UD デジタル 教科書体 NK-B" panose="02020700000000000000" pitchFamily="18" charset="-128"/>
                <a:ea typeface="UD デジタル 教科書体 NK-B" panose="02020700000000000000" pitchFamily="18" charset="-128"/>
              </a:rPr>
              <a:t>、</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ct val="100000"/>
              </a:lnSpc>
              <a:spcBef>
                <a:spcPts val="0"/>
              </a:spcBef>
              <a:buNone/>
            </a:pPr>
            <a:r>
              <a:rPr lang="ja-JP" altLang="en-US" sz="1050" dirty="0" smtClean="0">
                <a:latin typeface="UD デジタル 教科書体 NK-B" panose="02020700000000000000" pitchFamily="18" charset="-128"/>
                <a:ea typeface="UD デジタル 教科書体 NK-B" panose="02020700000000000000" pitchFamily="18" charset="-128"/>
              </a:rPr>
              <a:t>サービス付き</a:t>
            </a:r>
            <a:r>
              <a:rPr lang="ja-JP" altLang="en-US" sz="1050" dirty="0">
                <a:latin typeface="UD デジタル 教科書体 NK-B" panose="02020700000000000000" pitchFamily="18" charset="-128"/>
                <a:ea typeface="UD デジタル 教科書体 NK-B" panose="02020700000000000000" pitchFamily="18" charset="-128"/>
              </a:rPr>
              <a:t>高齢者向け住宅、認知症対応型共同生活介護（グループホーム）　</a:t>
            </a:r>
            <a:endParaRPr lang="en-US" altLang="ja-JP" sz="1050" dirty="0">
              <a:latin typeface="UD デジタル 教科書体 NK-B" panose="02020700000000000000" pitchFamily="18" charset="-128"/>
              <a:ea typeface="UD デジタル 教科書体 NK-B" panose="02020700000000000000" pitchFamily="18" charset="-128"/>
            </a:endParaRPr>
          </a:p>
          <a:p>
            <a:pPr marL="0" lvl="0" indent="0">
              <a:lnSpc>
                <a:spcPts val="1500"/>
              </a:lnSpc>
              <a:spcBef>
                <a:spcPts val="0"/>
              </a:spcBef>
              <a:buNone/>
            </a:pPr>
            <a:r>
              <a:rPr lang="ja-JP" altLang="en-US" sz="1050" dirty="0" smtClean="0">
                <a:latin typeface="UD デジタル 教科書体 NK-B" panose="02020700000000000000" pitchFamily="18" charset="-128"/>
                <a:ea typeface="UD デジタル 教科書体 NK-B" panose="02020700000000000000" pitchFamily="18" charset="-128"/>
              </a:rPr>
              <a:t>　</a:t>
            </a:r>
            <a:endParaRPr lang="en-US" altLang="ja-JP" sz="1050" dirty="0" smtClean="0">
              <a:latin typeface="UD デジタル 教科書体 NK-B" panose="02020700000000000000" pitchFamily="18" charset="-128"/>
              <a:ea typeface="UD デジタル 教科書体 NK-B" panose="02020700000000000000" pitchFamily="18" charset="-128"/>
            </a:endParaRPr>
          </a:p>
          <a:p>
            <a:pPr marL="0" lvl="0" indent="0">
              <a:lnSpc>
                <a:spcPts val="1500"/>
              </a:lnSpc>
              <a:spcBef>
                <a:spcPts val="0"/>
              </a:spcBef>
              <a:buNone/>
            </a:pPr>
            <a:endParaRPr lang="en-US" altLang="ja-JP" sz="1050" dirty="0">
              <a:latin typeface="UD デジタル 教科書体 NK-B" panose="02020700000000000000" pitchFamily="18" charset="-128"/>
              <a:ea typeface="UD デジタル 教科書体 NK-B" panose="02020700000000000000" pitchFamily="18" charset="-128"/>
            </a:endParaRPr>
          </a:p>
        </p:txBody>
      </p:sp>
      <p:sp>
        <p:nvSpPr>
          <p:cNvPr id="17" name="下矢印 16"/>
          <p:cNvSpPr/>
          <p:nvPr/>
        </p:nvSpPr>
        <p:spPr>
          <a:xfrm>
            <a:off x="3520622" y="3887130"/>
            <a:ext cx="594178" cy="152596"/>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5"/>
          <p:cNvSpPr txBox="1"/>
          <p:nvPr/>
        </p:nvSpPr>
        <p:spPr>
          <a:xfrm>
            <a:off x="10656281" y="44573"/>
            <a:ext cx="1331803" cy="369332"/>
          </a:xfrm>
          <a:prstGeom prst="rect">
            <a:avLst/>
          </a:prstGeom>
          <a:solidFill>
            <a:schemeClr val="bg1"/>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a:t>
            </a:r>
            <a:r>
              <a:rPr lang="ja-JP" altLang="en-US" dirty="0" smtClean="0"/>
              <a:t>４－８</a:t>
            </a:r>
            <a:endParaRPr kumimoji="1" lang="ja-JP" altLang="en-US" dirty="0"/>
          </a:p>
        </p:txBody>
      </p:sp>
      <p:sp>
        <p:nvSpPr>
          <p:cNvPr id="3" name="スライド番号プレースホルダー 2"/>
          <p:cNvSpPr>
            <a:spLocks noGrp="1"/>
          </p:cNvSpPr>
          <p:nvPr>
            <p:ph type="sldNum" sz="quarter" idx="12"/>
          </p:nvPr>
        </p:nvSpPr>
        <p:spPr>
          <a:xfrm>
            <a:off x="9343293" y="6434361"/>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Tree>
    <p:extLst>
      <p:ext uri="{BB962C8B-B14F-4D97-AF65-F5344CB8AC3E}">
        <p14:creationId xmlns:p14="http://schemas.microsoft.com/office/powerpoint/2010/main" val="29204302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21084</TotalTime>
  <Words>512</Words>
  <PresentationFormat>ワイド画面</PresentationFormat>
  <Paragraphs>44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N-B</vt:lpstr>
      <vt:lpstr>UD デジタル 教科書体 NK-B</vt:lpstr>
      <vt:lpstr>UD デジタル 教科書体 NP-B</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2022-05-17T08:10:10Z</cp:lastPrinted>
  <dcterms:created xsi:type="dcterms:W3CDTF">2020-08-11T02:27:27Z</dcterms:created>
  <dcterms:modified xsi:type="dcterms:W3CDTF">2022-05-18T04:00:44Z</dcterms:modified>
</cp:coreProperties>
</file>