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3"/>
  </p:notesMasterIdLst>
  <p:sldIdLst>
    <p:sldId id="433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B1FB"/>
    <a:srgbClr val="8789CF"/>
    <a:srgbClr val="EFF5FB"/>
    <a:srgbClr val="F8CECE"/>
    <a:srgbClr val="F9C7D2"/>
    <a:srgbClr val="F8BAC7"/>
    <a:srgbClr val="F3859D"/>
    <a:srgbClr val="E94574"/>
    <a:srgbClr val="ED4D6F"/>
    <a:srgbClr val="E927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75DCB02-9BB8-47FD-8907-85C794F793BA}" styleName="テーマ スタイル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06" autoAdjust="0"/>
    <p:restoredTop sz="92998" autoAdjust="0"/>
  </p:normalViewPr>
  <p:slideViewPr>
    <p:cSldViewPr snapToGrid="0">
      <p:cViewPr varScale="1">
        <p:scale>
          <a:sx n="69" d="100"/>
          <a:sy n="69" d="100"/>
        </p:scale>
        <p:origin x="1488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052" cy="498714"/>
          </a:xfrm>
          <a:prstGeom prst="rect">
            <a:avLst/>
          </a:prstGeom>
        </p:spPr>
        <p:txBody>
          <a:bodyPr vert="horz" lIns="91480" tIns="45740" rIns="91480" bIns="4574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562" y="0"/>
            <a:ext cx="2950051" cy="498714"/>
          </a:xfrm>
          <a:prstGeom prst="rect">
            <a:avLst/>
          </a:prstGeom>
        </p:spPr>
        <p:txBody>
          <a:bodyPr vert="horz" lIns="91480" tIns="45740" rIns="91480" bIns="45740" rtlCol="0"/>
          <a:lstStyle>
            <a:lvl1pPr algn="r">
              <a:defRPr sz="1200"/>
            </a:lvl1pPr>
          </a:lstStyle>
          <a:p>
            <a:fld id="{54BF5094-4197-495D-A0A9-692BD1B229B8}" type="datetimeFigureOut">
              <a:rPr kumimoji="1" lang="ja-JP" altLang="en-US" smtClean="0"/>
              <a:t>2022/5/17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2663" y="1241425"/>
            <a:ext cx="4843462" cy="3354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80" tIns="45740" rIns="91480" bIns="4574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515" y="4783844"/>
            <a:ext cx="5445760" cy="3913475"/>
          </a:xfrm>
          <a:prstGeom prst="rect">
            <a:avLst/>
          </a:prstGeom>
        </p:spPr>
        <p:txBody>
          <a:bodyPr vert="horz" lIns="91480" tIns="45740" rIns="91480" bIns="4574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26"/>
            <a:ext cx="2950052" cy="498714"/>
          </a:xfrm>
          <a:prstGeom prst="rect">
            <a:avLst/>
          </a:prstGeom>
        </p:spPr>
        <p:txBody>
          <a:bodyPr vert="horz" lIns="91480" tIns="45740" rIns="91480" bIns="4574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562" y="9440626"/>
            <a:ext cx="2950051" cy="498714"/>
          </a:xfrm>
          <a:prstGeom prst="rect">
            <a:avLst/>
          </a:prstGeom>
        </p:spPr>
        <p:txBody>
          <a:bodyPr vert="horz" lIns="91480" tIns="45740" rIns="91480" bIns="45740" rtlCol="0" anchor="b"/>
          <a:lstStyle>
            <a:lvl1pPr algn="r">
              <a:defRPr sz="1200"/>
            </a:lvl1pPr>
          </a:lstStyle>
          <a:p>
            <a:fld id="{F6BB1A68-121E-4E5D-B3F6-D0D60CE21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003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172">
              <a:defRPr/>
            </a:pPr>
            <a:fld id="{F6BB1A68-121E-4E5D-B3F6-D0D60CE2102D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7172">
                <a:defRPr/>
              </a:pPr>
              <a:t>1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5002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43F13-33D0-4A84-80E4-101BC4D3EC85}" type="datetime1">
              <a:rPr kumimoji="1" lang="ja-JP" altLang="en-US" smtClean="0"/>
              <a:t>2022/5/17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2EE40-2880-4335-96C2-A137131135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8411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C5DBF-7977-48F0-9878-37CCDE171659}" type="datetime1">
              <a:rPr kumimoji="1" lang="ja-JP" altLang="en-US" smtClean="0"/>
              <a:t>2022/5/17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2EE40-2880-4335-96C2-A137131135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99658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C8830-3C97-4A64-B939-EC79A905DB95}" type="datetime1">
              <a:rPr kumimoji="1" lang="ja-JP" altLang="en-US" smtClean="0"/>
              <a:t>2022/5/17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2EE40-2880-4335-96C2-A137131135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15583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BB995-1218-465A-A378-388E2021B2A0}" type="datetime1">
              <a:rPr kumimoji="1" lang="ja-JP" altLang="en-US" smtClean="0"/>
              <a:t>2022/5/17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2EE40-2880-4335-96C2-A137131135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3225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D3A9-4F52-42A2-8C34-8E582D972DF9}" type="datetime1">
              <a:rPr kumimoji="1" lang="ja-JP" altLang="en-US" smtClean="0"/>
              <a:t>2022/5/17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2EE40-2880-4335-96C2-A137131135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09929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593AB-FCBC-480F-9C50-981ADB61D211}" type="datetime1">
              <a:rPr kumimoji="1" lang="ja-JP" altLang="en-US" smtClean="0"/>
              <a:t>2022/5/17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2EE40-2880-4335-96C2-A137131135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64275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36584-1DEF-4C9C-9A94-5C0FF26CA672}" type="datetime1">
              <a:rPr kumimoji="1" lang="ja-JP" altLang="en-US" smtClean="0"/>
              <a:t>2022/5/17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2EE40-2880-4335-96C2-A137131135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93563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A7D76-F859-4442-B14C-A2380AB8D96E}" type="datetime1">
              <a:rPr kumimoji="1" lang="ja-JP" altLang="en-US" smtClean="0"/>
              <a:t>2022/5/17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2EE40-2880-4335-96C2-A137131135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0097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7F46E-D68C-46FB-AD0A-4EB2A9CE2011}" type="datetime1">
              <a:rPr kumimoji="1" lang="ja-JP" altLang="en-US" smtClean="0"/>
              <a:t>2022/5/17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13650" y="6445252"/>
            <a:ext cx="2228850" cy="365125"/>
          </a:xfrm>
        </p:spPr>
        <p:txBody>
          <a:bodyPr/>
          <a:lstStyle/>
          <a:p>
            <a:fld id="{4882EE40-2880-4335-96C2-A137131135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56097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2B9E7-FA79-4B99-A3DA-7EE33C86501B}" type="datetime1">
              <a:rPr kumimoji="1" lang="ja-JP" altLang="en-US" smtClean="0"/>
              <a:t>2022/5/17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2EE40-2880-4335-96C2-A137131135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98662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1238-9B5C-4D39-BE7C-600CE6F10251}" type="datetime1">
              <a:rPr kumimoji="1" lang="ja-JP" altLang="en-US" smtClean="0"/>
              <a:t>2022/5/17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2EE40-2880-4335-96C2-A137131135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191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E7507-F564-4CE0-B55B-3EBC5A6275ED}" type="datetime1">
              <a:rPr kumimoji="1" lang="ja-JP" altLang="en-US" smtClean="0"/>
              <a:t>2022/5/17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13650" y="64452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4882EE40-2880-4335-96C2-A1371311356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6947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9670" y="3070"/>
            <a:ext cx="9886329" cy="37669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kumimoji="1" lang="ja-JP" altLang="en-US" b="1" dirty="0" smtClean="0">
                <a:solidFill>
                  <a:prstClr val="white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新型</a:t>
            </a:r>
            <a:r>
              <a:rPr kumimoji="1" lang="ja-JP" altLang="en-US" b="1" dirty="0">
                <a:solidFill>
                  <a:prstClr val="white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コロナウイルス</a:t>
            </a:r>
            <a:r>
              <a:rPr kumimoji="1" lang="ja-JP" altLang="en-US" b="1" dirty="0" smtClean="0">
                <a:solidFill>
                  <a:prstClr val="white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感染症大阪府</a:t>
            </a:r>
            <a:r>
              <a:rPr kumimoji="1" lang="ja-JP" altLang="en-US" b="1" dirty="0">
                <a:solidFill>
                  <a:prstClr val="white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検査体制整備</a:t>
            </a:r>
            <a:r>
              <a:rPr kumimoji="1" lang="ja-JP" altLang="en-US" b="1" dirty="0" smtClean="0">
                <a:solidFill>
                  <a:prstClr val="white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計画</a:t>
            </a:r>
            <a:r>
              <a:rPr kumimoji="1" lang="en-US" altLang="ja-JP" b="1" dirty="0" smtClean="0">
                <a:solidFill>
                  <a:prstClr val="white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kumimoji="1" lang="ja-JP" altLang="en-US" b="1" dirty="0">
                <a:solidFill>
                  <a:prstClr val="white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改訂第</a:t>
            </a:r>
            <a:r>
              <a:rPr kumimoji="1" lang="en-US" altLang="ja-JP" b="1" dirty="0">
                <a:solidFill>
                  <a:prstClr val="white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</a:t>
            </a:r>
            <a:r>
              <a:rPr kumimoji="1" lang="ja-JP" altLang="en-US" b="1" dirty="0">
                <a:solidFill>
                  <a:prstClr val="white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版</a:t>
            </a:r>
            <a:r>
              <a:rPr kumimoji="1" lang="en-US" altLang="ja-JP" b="1" dirty="0" smtClean="0">
                <a:solidFill>
                  <a:prstClr val="white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  <a:r>
              <a:rPr kumimoji="1" lang="ja-JP" altLang="en-US" b="1" dirty="0" smtClean="0">
                <a:solidFill>
                  <a:prstClr val="white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＜概要＞</a:t>
            </a:r>
            <a:endParaRPr kumimoji="1" lang="en-US" altLang="ja-JP" b="1" dirty="0">
              <a:solidFill>
                <a:prstClr val="white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18375" y="875636"/>
            <a:ext cx="9445975" cy="1171813"/>
          </a:xfrm>
          <a:prstGeom prst="roundRect">
            <a:avLst>
              <a:gd name="adj" fmla="val 6411"/>
            </a:avLst>
          </a:prstGeom>
          <a:noFill/>
          <a:ln w="6350">
            <a:solidFill>
              <a:srgbClr val="BFB1FB"/>
            </a:solidFill>
            <a:prstDash val="sysDot"/>
          </a:ln>
        </p:spPr>
        <p:txBody>
          <a:bodyPr wrap="square" tIns="0" bIns="0" rtlCol="0">
            <a:spAutoFit/>
          </a:bodyPr>
          <a:lstStyle/>
          <a:p>
            <a:pPr marL="355600" indent="-355600">
              <a:defRPr/>
            </a:pP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①通常検査により判明する新規陽性者数の想定 ⇒　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27,300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55600" indent="-355600">
              <a:defRPr/>
            </a:pP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過去の新型コロナウイルス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感染症新規陽性者数の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最大値（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日）の２倍を想定。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55600" indent="-355600">
              <a:defRPr/>
            </a:pPr>
            <a:r>
              <a:rPr kumimoji="0" lang="ja-JP" altLang="en-US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12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　　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15,291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×2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倍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=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約</a:t>
            </a:r>
            <a:r>
              <a:rPr lang="en-US" altLang="ja-JP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30,000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endParaRPr lang="en-US" altLang="ja-JP" sz="12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55600" indent="-355600">
              <a:defRPr/>
            </a:pP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　 ◆うち、通常検査で判明する割合：</a:t>
            </a: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約</a:t>
            </a:r>
            <a:r>
              <a:rPr lang="en-US" altLang="ja-JP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91% </a:t>
            </a: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R4.2</a:t>
            </a:r>
            <a:r>
              <a:rPr lang="ja-JP" altLang="en-US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月ピーク時実績で試算）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55600" indent="-355600">
              <a:defRPr/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②想定陽性率 ⇒　</a:t>
            </a:r>
            <a:r>
              <a:rPr lang="en-US" altLang="ja-JP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50%</a:t>
            </a:r>
          </a:p>
          <a:p>
            <a:pPr marL="355600" lvl="0" indent="-355600">
              <a:defRPr/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◆過去の新型コロナウイルス感染症の週間最大陽性率及び直近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か年の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年当たりのインフルエンザ検査最大実績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(H29)</a:t>
            </a:r>
            <a:r>
              <a:rPr lang="ja-JP" altLang="en-US" sz="12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の陽性率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を参考に設定。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18376" y="554153"/>
            <a:ext cx="1259015" cy="29485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検査需要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377391" y="528089"/>
            <a:ext cx="4367749" cy="37446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200"/>
              </a:lnSpc>
            </a:pP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⇒１日当たりの検査需要：</a:t>
            </a:r>
            <a:r>
              <a:rPr kumimoji="1" lang="en-US" altLang="ja-JP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54,600</a:t>
            </a:r>
            <a:r>
              <a:rPr kumimoji="1"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件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①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÷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②）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181550" y="2471705"/>
            <a:ext cx="1800000" cy="215442"/>
          </a:xfrm>
          <a:prstGeom prst="roundRect">
            <a:avLst>
              <a:gd name="adj" fmla="val 50000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医療機関における体制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181550" y="4480936"/>
            <a:ext cx="1800000" cy="216000"/>
          </a:xfrm>
          <a:prstGeom prst="roundRect">
            <a:avLst>
              <a:gd name="adj" fmla="val 50000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保健所等における体制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163226" y="2138366"/>
            <a:ext cx="1341166" cy="27851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検体採取</a:t>
            </a:r>
            <a:r>
              <a:rPr lang="ja-JP" altLang="en-US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体制</a:t>
            </a:r>
            <a:endParaRPr kumimoji="0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5613692"/>
              </p:ext>
            </p:extLst>
          </p:nvPr>
        </p:nvGraphicFramePr>
        <p:xfrm>
          <a:off x="238900" y="3700261"/>
          <a:ext cx="4230014" cy="68278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47568">
                  <a:extLst>
                    <a:ext uri="{9D8B030D-6E8A-4147-A177-3AD203B41FA5}">
                      <a16:colId xmlns:a16="http://schemas.microsoft.com/office/drawing/2014/main" val="2580314804"/>
                    </a:ext>
                  </a:extLst>
                </a:gridCol>
                <a:gridCol w="1341223">
                  <a:extLst>
                    <a:ext uri="{9D8B030D-6E8A-4147-A177-3AD203B41FA5}">
                      <a16:colId xmlns:a16="http://schemas.microsoft.com/office/drawing/2014/main" val="2073277658"/>
                    </a:ext>
                  </a:extLst>
                </a:gridCol>
                <a:gridCol w="1341223">
                  <a:extLst>
                    <a:ext uri="{9D8B030D-6E8A-4147-A177-3AD203B41FA5}">
                      <a16:colId xmlns:a16="http://schemas.microsoft.com/office/drawing/2014/main" val="1294987817"/>
                    </a:ext>
                  </a:extLst>
                </a:gridCol>
              </a:tblGrid>
              <a:tr h="326483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現時点の能力</a:t>
                      </a:r>
                      <a:endParaRPr lang="ja-JP" altLang="en-US" sz="10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1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診療・検査医療機関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1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その他医療機関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1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5005169"/>
                  </a:ext>
                </a:extLst>
              </a:tr>
              <a:tr h="35630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42,000</a:t>
                      </a: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en-US" altLang="ja-JP" sz="12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35,000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7,000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085535"/>
                  </a:ext>
                </a:extLst>
              </a:tr>
            </a:tbl>
          </a:graphicData>
        </a:graphic>
      </p:graphicFrame>
      <p:sp>
        <p:nvSpPr>
          <p:cNvPr id="22" name="右矢印 21"/>
          <p:cNvSpPr/>
          <p:nvPr/>
        </p:nvSpPr>
        <p:spPr>
          <a:xfrm>
            <a:off x="4580585" y="3941888"/>
            <a:ext cx="2380293" cy="355589"/>
          </a:xfrm>
          <a:prstGeom prst="rightArrow">
            <a:avLst/>
          </a:prstGeom>
          <a:solidFill>
            <a:srgbClr val="8789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角丸四角形 22"/>
          <p:cNvSpPr/>
          <p:nvPr/>
        </p:nvSpPr>
        <p:spPr>
          <a:xfrm>
            <a:off x="4862299" y="3855841"/>
            <a:ext cx="1727837" cy="420802"/>
          </a:xfrm>
          <a:prstGeom prst="roundRect">
            <a:avLst>
              <a:gd name="adj" fmla="val 50000"/>
            </a:avLst>
          </a:prstGeom>
          <a:solidFill>
            <a:srgbClr val="BFB1F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10,000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件能力拡充</a:t>
            </a:r>
            <a:endParaRPr kumimoji="1"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7" name="表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3215823"/>
              </p:ext>
            </p:extLst>
          </p:nvPr>
        </p:nvGraphicFramePr>
        <p:xfrm>
          <a:off x="7106973" y="3727958"/>
          <a:ext cx="1773311" cy="6840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73311">
                  <a:extLst>
                    <a:ext uri="{9D8B030D-6E8A-4147-A177-3AD203B41FA5}">
                      <a16:colId xmlns:a16="http://schemas.microsoft.com/office/drawing/2014/main" val="2580314804"/>
                    </a:ext>
                  </a:extLst>
                </a:gridCol>
              </a:tblGrid>
              <a:tr h="32760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確保する能力</a:t>
                      </a:r>
                      <a:endParaRPr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1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5005169"/>
                  </a:ext>
                </a:extLst>
              </a:tr>
              <a:tr h="356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52,000</a:t>
                      </a: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en-US" altLang="ja-JP" sz="12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085535"/>
                  </a:ext>
                </a:extLst>
              </a:tr>
            </a:tbl>
          </a:graphicData>
        </a:graphic>
      </p:graphicFrame>
      <p:sp>
        <p:nvSpPr>
          <p:cNvPr id="29" name="正方形/長方形 28"/>
          <p:cNvSpPr/>
          <p:nvPr/>
        </p:nvSpPr>
        <p:spPr>
          <a:xfrm>
            <a:off x="118375" y="4799885"/>
            <a:ext cx="1499585" cy="28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検査分析体制</a:t>
            </a:r>
            <a:endParaRPr kumimoji="0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504392" y="2109035"/>
            <a:ext cx="4367749" cy="37446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200"/>
              </a:lnSpc>
            </a:pP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⇒１日当たりの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体制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56,000</a:t>
            </a:r>
            <a:r>
              <a:rPr kumimoji="1"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件 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A+B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1955624" y="4379854"/>
            <a:ext cx="7411021" cy="388382"/>
          </a:xfrm>
          <a:prstGeom prst="roundRect">
            <a:avLst>
              <a:gd name="adj" fmla="val 9645"/>
            </a:avLst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１日当たり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約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4,000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件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・・・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B</a:t>
            </a:r>
            <a:endParaRPr kumimoji="1" lang="en-US" altLang="ja-JP" sz="7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8880284" y="4050422"/>
            <a:ext cx="749793" cy="365623"/>
          </a:xfrm>
          <a:prstGeom prst="roundRect">
            <a:avLst>
              <a:gd name="adj" fmla="val 9645"/>
            </a:avLst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・・・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A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1617960" y="4747350"/>
            <a:ext cx="4367749" cy="37446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200"/>
              </a:lnSpc>
            </a:pP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⇒１日当たりの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体制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66,800</a:t>
            </a:r>
            <a:r>
              <a:rPr kumimoji="1"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件 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224766" y="2930935"/>
            <a:ext cx="4257748" cy="619932"/>
          </a:xfrm>
          <a:prstGeom prst="rect">
            <a:avLst/>
          </a:prstGeom>
          <a:ln w="12700">
            <a:solidFill>
              <a:srgbClr val="8789C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・各医療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機関の最大能力の和と同日内における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最大実績に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36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%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差異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</a:p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・更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なる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体制が必要であるため、約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800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施設の診療・検査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医療機関の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増加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及び日曜祝日体制の強化を図る。</a:t>
            </a:r>
          </a:p>
        </p:txBody>
      </p:sp>
      <p:sp>
        <p:nvSpPr>
          <p:cNvPr id="45" name="二等辺三角形 44"/>
          <p:cNvSpPr/>
          <p:nvPr/>
        </p:nvSpPr>
        <p:spPr>
          <a:xfrm rot="5400000">
            <a:off x="4303605" y="3105898"/>
            <a:ext cx="661961" cy="108000"/>
          </a:xfrm>
          <a:prstGeom prst="triangle">
            <a:avLst/>
          </a:prstGeom>
          <a:solidFill>
            <a:srgbClr val="B10D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/>
          <p:cNvSpPr/>
          <p:nvPr/>
        </p:nvSpPr>
        <p:spPr>
          <a:xfrm>
            <a:off x="4750299" y="2935472"/>
            <a:ext cx="4860000" cy="615394"/>
          </a:xfrm>
          <a:prstGeom prst="rect">
            <a:avLst/>
          </a:prstGeom>
          <a:ln w="12700">
            <a:solidFill>
              <a:srgbClr val="8789C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Ins="36000" rtlCol="0" anchor="ctr"/>
          <a:lstStyle/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・未指定の医療機関に対し、指定に向けた個別の架電勧奨を実施</a:t>
            </a:r>
          </a:p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・検査に関する制度周知（感染対策、検査手法、診療報酬、支援制度等）の充実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・日曜祝日にコロナ検査のため開院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する医療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機関に対する支援策を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検討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224766" y="2735192"/>
            <a:ext cx="4257748" cy="216000"/>
          </a:xfrm>
          <a:prstGeom prst="rect">
            <a:avLst/>
          </a:prstGeom>
          <a:solidFill>
            <a:srgbClr val="8789CF"/>
          </a:solidFill>
          <a:ln w="12700">
            <a:solidFill>
              <a:srgbClr val="8789C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方向性</a:t>
            </a:r>
            <a:r>
              <a:rPr kumimoji="1" lang="en-US" altLang="ja-JP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sp>
        <p:nvSpPr>
          <p:cNvPr id="49" name="正方形/長方形 48"/>
          <p:cNvSpPr/>
          <p:nvPr/>
        </p:nvSpPr>
        <p:spPr>
          <a:xfrm>
            <a:off x="4750299" y="2732402"/>
            <a:ext cx="4860000" cy="216000"/>
          </a:xfrm>
          <a:prstGeom prst="rect">
            <a:avLst/>
          </a:prstGeom>
          <a:solidFill>
            <a:srgbClr val="8789CF"/>
          </a:solidFill>
          <a:ln w="12700">
            <a:solidFill>
              <a:srgbClr val="8789C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</a:t>
            </a:r>
            <a:r>
              <a:rPr kumimoji="1"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み</a:t>
            </a:r>
            <a:r>
              <a:rPr kumimoji="1" lang="en-US" altLang="ja-JP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sp>
        <p:nvSpPr>
          <p:cNvPr id="51" name="正方形/長方形 50"/>
          <p:cNvSpPr/>
          <p:nvPr/>
        </p:nvSpPr>
        <p:spPr>
          <a:xfrm>
            <a:off x="91416" y="5538216"/>
            <a:ext cx="9518883" cy="92767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tIns="72000" bIns="72000" anchor="ctr" anchorCtr="0">
            <a:spAutoFit/>
          </a:bodyPr>
          <a:lstStyle/>
          <a:p>
            <a:pPr lvl="0">
              <a:lnSpc>
                <a:spcPts val="1700"/>
              </a:lnSpc>
              <a:defRPr/>
            </a:pP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1700"/>
              </a:lnSpc>
              <a:defRPr/>
            </a:pP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1700"/>
              </a:lnSpc>
              <a:defRPr/>
            </a:pP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1000"/>
              </a:lnSpc>
              <a:defRPr/>
            </a:pP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52" name="表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656281"/>
              </p:ext>
            </p:extLst>
          </p:nvPr>
        </p:nvGraphicFramePr>
        <p:xfrm>
          <a:off x="406880" y="5678109"/>
          <a:ext cx="4504347" cy="6734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01449">
                  <a:extLst>
                    <a:ext uri="{9D8B030D-6E8A-4147-A177-3AD203B41FA5}">
                      <a16:colId xmlns:a16="http://schemas.microsoft.com/office/drawing/2014/main" val="3421358998"/>
                    </a:ext>
                  </a:extLst>
                </a:gridCol>
                <a:gridCol w="1501449">
                  <a:extLst>
                    <a:ext uri="{9D8B030D-6E8A-4147-A177-3AD203B41FA5}">
                      <a16:colId xmlns:a16="http://schemas.microsoft.com/office/drawing/2014/main" val="3592077427"/>
                    </a:ext>
                  </a:extLst>
                </a:gridCol>
                <a:gridCol w="1501449">
                  <a:extLst>
                    <a:ext uri="{9D8B030D-6E8A-4147-A177-3AD203B41FA5}">
                      <a16:colId xmlns:a16="http://schemas.microsoft.com/office/drawing/2014/main" val="2846185355"/>
                    </a:ext>
                  </a:extLst>
                </a:gridCol>
              </a:tblGrid>
              <a:tr h="258641"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kumimoji="1" lang="ja-JP" altLang="en-US" sz="105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検査需要</a:t>
                      </a:r>
                      <a:endParaRPr kumimoji="1"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E8A2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kumimoji="1" lang="ja-JP" altLang="en-US" sz="105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検体採取能力</a:t>
                      </a:r>
                      <a:endParaRPr kumimoji="1"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E8A2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kumimoji="1" lang="ja-JP" altLang="en-US" sz="105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検査分析能力</a:t>
                      </a:r>
                      <a:endParaRPr kumimoji="1"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E8A2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3208906"/>
                  </a:ext>
                </a:extLst>
              </a:tr>
              <a:tr h="4148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54,600</a:t>
                      </a: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en-US" altLang="ja-JP" sz="12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ja-JP" altLang="en-US" sz="9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56</a:t>
                      </a:r>
                      <a:r>
                        <a:rPr kumimoji="1" lang="en-US" altLang="ja-JP" sz="12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,000</a:t>
                      </a: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en-US" altLang="ja-JP" sz="12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（需要</a:t>
                      </a:r>
                      <a:r>
                        <a:rPr kumimoji="1" lang="en-US" altLang="ja-JP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</a:t>
                      </a:r>
                      <a:r>
                        <a:rPr kumimoji="1" lang="ja-JP" altLang="en-US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kumimoji="1" lang="en-US" altLang="ja-JP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1,400</a:t>
                      </a:r>
                      <a:r>
                        <a:rPr kumimoji="1" lang="ja-JP" altLang="en-US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件）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66</a:t>
                      </a:r>
                      <a:r>
                        <a:rPr kumimoji="1" lang="en-US" altLang="ja-JP" sz="12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,800</a:t>
                      </a: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en-US" altLang="ja-JP" sz="12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（需要</a:t>
                      </a:r>
                      <a:r>
                        <a:rPr kumimoji="1" lang="en-US" altLang="ja-JP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</a:t>
                      </a:r>
                      <a:r>
                        <a:rPr kumimoji="1" lang="ja-JP" altLang="en-US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kumimoji="1" lang="en-US" altLang="ja-JP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12,200</a:t>
                      </a:r>
                      <a:r>
                        <a:rPr kumimoji="1" lang="ja-JP" altLang="en-US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件）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420442"/>
                  </a:ext>
                </a:extLst>
              </a:tr>
            </a:tbl>
          </a:graphicData>
        </a:graphic>
      </p:graphicFrame>
      <p:sp>
        <p:nvSpPr>
          <p:cNvPr id="53" name="角丸四角形 52"/>
          <p:cNvSpPr/>
          <p:nvPr/>
        </p:nvSpPr>
        <p:spPr>
          <a:xfrm>
            <a:off x="91416" y="5227916"/>
            <a:ext cx="1856653" cy="310162"/>
          </a:xfrm>
          <a:prstGeom prst="roundRect">
            <a:avLst/>
          </a:prstGeom>
          <a:solidFill>
            <a:srgbClr val="950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点検結果</a:t>
            </a:r>
            <a:endParaRPr kumimoji="1" lang="zh-TW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143428" y="5726139"/>
            <a:ext cx="4699072" cy="57682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2000"/>
              </a:lnSpc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今後の更なる感染拡大に備えるためにも、医療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機関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en-US" altLang="ja-JP" sz="1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4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</a:t>
            </a:r>
            <a:r>
              <a:rPr lang="ja-JP" altLang="en-US" sz="14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能力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拡充に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より、検査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需要に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対応できる体制を確保。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54" name="表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366477"/>
              </p:ext>
            </p:extLst>
          </p:nvPr>
        </p:nvGraphicFramePr>
        <p:xfrm>
          <a:off x="4514857" y="4814924"/>
          <a:ext cx="5049493" cy="632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9986">
                  <a:extLst>
                    <a:ext uri="{9D8B030D-6E8A-4147-A177-3AD203B41FA5}">
                      <a16:colId xmlns:a16="http://schemas.microsoft.com/office/drawing/2014/main" val="36167352"/>
                    </a:ext>
                  </a:extLst>
                </a:gridCol>
                <a:gridCol w="1223169">
                  <a:extLst>
                    <a:ext uri="{9D8B030D-6E8A-4147-A177-3AD203B41FA5}">
                      <a16:colId xmlns:a16="http://schemas.microsoft.com/office/drawing/2014/main" val="2073277658"/>
                    </a:ext>
                  </a:extLst>
                </a:gridCol>
                <a:gridCol w="1223169">
                  <a:extLst>
                    <a:ext uri="{9D8B030D-6E8A-4147-A177-3AD203B41FA5}">
                      <a16:colId xmlns:a16="http://schemas.microsoft.com/office/drawing/2014/main" val="1294987817"/>
                    </a:ext>
                  </a:extLst>
                </a:gridCol>
                <a:gridCol w="1223169">
                  <a:extLst>
                    <a:ext uri="{9D8B030D-6E8A-4147-A177-3AD203B41FA5}">
                      <a16:colId xmlns:a16="http://schemas.microsoft.com/office/drawing/2014/main" val="2004586711"/>
                    </a:ext>
                  </a:extLst>
                </a:gridCol>
              </a:tblGrid>
              <a:tr h="27525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ja-JP" altLang="en-US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合計</a:t>
                      </a:r>
                      <a:endParaRPr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地方衛生研究所・保健所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kumimoji="1" lang="zh-TW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民間検査機関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医療機関</a:t>
                      </a:r>
                      <a:endParaRPr lang="en-US" altLang="ja-JP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5005169"/>
                  </a:ext>
                </a:extLst>
              </a:tr>
              <a:tr h="2868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66,800</a:t>
                      </a: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en-US" altLang="ja-JP" sz="12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1,700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11,800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53,300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6085535"/>
                  </a:ext>
                </a:extLst>
              </a:tr>
            </a:tbl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613650" y="6436501"/>
            <a:ext cx="2228850" cy="365125"/>
          </a:xfrm>
        </p:spPr>
        <p:txBody>
          <a:bodyPr/>
          <a:lstStyle/>
          <a:p>
            <a:fld id="{4882EE40-2880-4335-96C2-A1371311356D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E7A1BFB9-549C-4916-A438-B8C5ECCC203D}"/>
              </a:ext>
            </a:extLst>
          </p:cNvPr>
          <p:cNvSpPr txBox="1"/>
          <p:nvPr/>
        </p:nvSpPr>
        <p:spPr>
          <a:xfrm>
            <a:off x="8297538" y="31995"/>
            <a:ext cx="1504371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資料４－４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24DD7BD6-5BEE-4BEC-BEDC-0DD9B22CBF21}"/>
              </a:ext>
            </a:extLst>
          </p:cNvPr>
          <p:cNvSpPr txBox="1"/>
          <p:nvPr/>
        </p:nvSpPr>
        <p:spPr>
          <a:xfrm>
            <a:off x="7993628" y="402297"/>
            <a:ext cx="20839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令和４年５月</a:t>
            </a:r>
            <a:r>
              <a:rPr kumimoji="1"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日策定済</a:t>
            </a:r>
            <a:endParaRPr kumimoji="1"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394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solidFill>
          <a:schemeClr val="accent1">
            <a:lumMod val="20000"/>
            <a:lumOff val="80000"/>
          </a:schemeClr>
        </a:solidFill>
        <a:ln>
          <a:noFill/>
        </a:ln>
      </a:spPr>
      <a:bodyPr wrap="square" rtlCol="0">
        <a:spAutoFit/>
      </a:bodyPr>
      <a:lstStyle>
        <a:defPPr>
          <a:lnSpc>
            <a:spcPts val="2200"/>
          </a:lnSpc>
          <a:defRPr kumimoji="1" sz="1400" dirty="0">
            <a:latin typeface="HG丸ｺﾞｼｯｸM-PRO" panose="020F0600000000000000" pitchFamily="50" charset="-128"/>
            <a:ea typeface="HG丸ｺﾞｼｯｸM-PRO" panose="020F06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20412</TotalTime>
  <Words>456</Words>
  <Application>Microsoft Office PowerPoint</Application>
  <PresentationFormat>A4 210 x 297 mm</PresentationFormat>
  <Paragraphs>59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Meiryo UI</vt:lpstr>
      <vt:lpstr>ＭＳ ゴシック</vt:lpstr>
      <vt:lpstr>UD デジタル 教科書体 NK-B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阪上　彩子</dc:creator>
  <cp:lastModifiedBy>角野　仁美</cp:lastModifiedBy>
  <cp:revision>1897</cp:revision>
  <cp:lastPrinted>2022-05-16T02:53:44Z</cp:lastPrinted>
  <dcterms:created xsi:type="dcterms:W3CDTF">2020-07-07T10:40:40Z</dcterms:created>
  <dcterms:modified xsi:type="dcterms:W3CDTF">2022-05-17T06:16:56Z</dcterms:modified>
</cp:coreProperties>
</file>