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7"/>
  </p:notesMasterIdLst>
  <p:sldIdLst>
    <p:sldId id="263" r:id="rId2"/>
    <p:sldId id="257" r:id="rId3"/>
    <p:sldId id="258" r:id="rId4"/>
    <p:sldId id="265" r:id="rId5"/>
    <p:sldId id="264" r:id="rId6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DC7F779-EFF5-43C9-87A6-C67220768686}">
          <p14:sldIdLst>
            <p14:sldId id="263"/>
            <p14:sldId id="257"/>
            <p14:sldId id="258"/>
            <p14:sldId id="265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CB9FF"/>
    <a:srgbClr val="CC99FF"/>
    <a:srgbClr val="FFFF66"/>
    <a:srgbClr val="E54B1B"/>
    <a:srgbClr val="FFCCCC"/>
    <a:srgbClr val="FF6699"/>
    <a:srgbClr val="FFFF99"/>
    <a:srgbClr val="5DF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62" autoAdjust="0"/>
    <p:restoredTop sz="90305" autoAdjust="0"/>
  </p:normalViewPr>
  <p:slideViewPr>
    <p:cSldViewPr snapToGrid="0">
      <p:cViewPr varScale="1">
        <p:scale>
          <a:sx n="74" d="100"/>
          <a:sy n="74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9575" cy="498475"/>
          </a:xfrm>
          <a:prstGeom prst="rect">
            <a:avLst/>
          </a:prstGeom>
        </p:spPr>
        <p:txBody>
          <a:bodyPr vert="horz" lIns="91398" tIns="45700" rIns="91398" bIns="457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3"/>
            <a:ext cx="2949575" cy="498475"/>
          </a:xfrm>
          <a:prstGeom prst="rect">
            <a:avLst/>
          </a:prstGeom>
        </p:spPr>
        <p:txBody>
          <a:bodyPr vert="horz" lIns="91398" tIns="45700" rIns="91398" bIns="45700" rtlCol="0"/>
          <a:lstStyle>
            <a:lvl1pPr algn="r">
              <a:defRPr sz="1200"/>
            </a:lvl1pPr>
          </a:lstStyle>
          <a:p>
            <a:fld id="{0CC79B56-3F93-49B8-BF5B-E2942DFEBC41}" type="datetimeFigureOut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8" tIns="45700" rIns="91398" bIns="4570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2" y="4783141"/>
            <a:ext cx="5445125" cy="3913187"/>
          </a:xfrm>
          <a:prstGeom prst="rect">
            <a:avLst/>
          </a:prstGeom>
        </p:spPr>
        <p:txBody>
          <a:bodyPr vert="horz" lIns="91398" tIns="45700" rIns="91398" bIns="4570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6"/>
            <a:ext cx="2949575" cy="498475"/>
          </a:xfrm>
          <a:prstGeom prst="rect">
            <a:avLst/>
          </a:prstGeom>
        </p:spPr>
        <p:txBody>
          <a:bodyPr vert="horz" lIns="91398" tIns="45700" rIns="91398" bIns="457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6"/>
            <a:ext cx="2949575" cy="498475"/>
          </a:xfrm>
          <a:prstGeom prst="rect">
            <a:avLst/>
          </a:prstGeom>
        </p:spPr>
        <p:txBody>
          <a:bodyPr vert="horz" lIns="91398" tIns="45700" rIns="91398" bIns="45700" rtlCol="0" anchor="b"/>
          <a:lstStyle>
            <a:lvl1pPr algn="r">
              <a:defRPr sz="1200"/>
            </a:lvl1pPr>
          </a:lstStyle>
          <a:p>
            <a:fld id="{5BFB98CA-D6EC-4BA5-A9B2-86EEAB66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19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3B56F-56AB-411F-8724-511B22958D1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910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3B56F-56AB-411F-8724-511B22958D1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026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3B56F-56AB-411F-8724-511B22958D1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154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5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328D6-98FA-42DA-9E24-EF9E163D56B0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9372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3B56F-56AB-411F-8724-511B22958D1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206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1" indent="0" algn="ctr">
              <a:buNone/>
              <a:defRPr sz="2000"/>
            </a:lvl2pPr>
            <a:lvl3pPr marL="914423" indent="0" algn="ctr">
              <a:buNone/>
              <a:defRPr sz="1801"/>
            </a:lvl3pPr>
            <a:lvl4pPr marL="1371634" indent="0" algn="ctr">
              <a:buNone/>
              <a:defRPr sz="1600"/>
            </a:lvl4pPr>
            <a:lvl5pPr marL="1828846" indent="0" algn="ctr">
              <a:buNone/>
              <a:defRPr sz="1600"/>
            </a:lvl5pPr>
            <a:lvl6pPr marL="2286057" indent="0" algn="ctr">
              <a:buNone/>
              <a:defRPr sz="1600"/>
            </a:lvl6pPr>
            <a:lvl7pPr marL="2743269" indent="0" algn="ctr">
              <a:buNone/>
              <a:defRPr sz="1600"/>
            </a:lvl7pPr>
            <a:lvl8pPr marL="3200480" indent="0" algn="ctr">
              <a:buNone/>
              <a:defRPr sz="1600"/>
            </a:lvl8pPr>
            <a:lvl9pPr marL="3657691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0AE1-C695-4DB7-8311-23E198DD79EB}" type="datetime1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334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1414-037E-4F8F-B4DC-FAA3CBA96E57}" type="datetime1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673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3C91-759B-4DE7-98F1-0649E787180F}" type="datetime1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13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18AC-1A82-4165-B23C-F50FAF657E3B}" type="datetime1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78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38EB2-1388-479F-8610-2D58491E9870}" type="datetime1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413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1B60C-CA74-4248-8483-0CBA074B77F6}" type="datetime1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18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94EC-B4BA-4B02-B5A4-BEF0B33CB24D}" type="datetime1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079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365129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DA01-E5D5-4E2F-8501-3029F31E8D62}" type="datetime1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257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07F37-9FFE-417F-9487-1FE44DE42F56}" type="datetime1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966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A9143-0620-4C1B-A47F-6A4462B10F28}" type="datetime1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53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E3CC-122C-4DBE-8A0E-E6F029A2FCAA}" type="datetime1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579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9" y="987429"/>
            <a:ext cx="617220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11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A68DC-5322-410B-83D6-D81E6FDCEE3F}" type="datetime1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197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1FDAE-7F90-4B50-883F-844A22B14AF0}" type="datetime1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70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hf hdr="0" ftr="0" dt="0"/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l" defTabSz="914423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9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A657376-7A05-4F5D-940D-21EF3C7FE20A}"/>
              </a:ext>
            </a:extLst>
          </p:cNvPr>
          <p:cNvSpPr txBox="1"/>
          <p:nvPr/>
        </p:nvSpPr>
        <p:spPr>
          <a:xfrm>
            <a:off x="0" y="0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000" b="1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000" b="1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病床</a:t>
            </a:r>
            <a:r>
              <a:rPr lang="ja-JP" altLang="en-US" sz="20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確保・医療機関での備え</a:t>
            </a:r>
            <a:r>
              <a:rPr lang="ja-JP" altLang="en-US" sz="20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r>
              <a:rPr lang="ja-JP" altLang="en-US" sz="20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充実</a:t>
            </a:r>
            <a:r>
              <a:rPr lang="ja-JP" altLang="en-US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－</a:t>
            </a:r>
            <a:r>
              <a:rPr lang="ja-JP" altLang="en-US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第六波</a:t>
            </a:r>
            <a:r>
              <a:rPr lang="ja-JP" altLang="en-US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を上回る感染拡大を見据えた病床の</a:t>
            </a:r>
            <a:r>
              <a:rPr lang="ja-JP" altLang="en-US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考え方－</a:t>
            </a:r>
            <a:endParaRPr lang="ja-JP" altLang="en-US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96789" y="479882"/>
            <a:ext cx="11520000" cy="1241189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54000" rtlCol="0" anchor="ctr"/>
          <a:lstStyle/>
          <a:p>
            <a:pPr>
              <a:lnSpc>
                <a:spcPct val="120000"/>
              </a:lnSpc>
            </a:pP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◆第六波ではオミクロン株による感染急拡大により、これまでにない規模の新規陽性者及び入院患者が発生</a:t>
            </a:r>
            <a:endParaRPr kumimoji="1"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◆第六波の経験を踏まえ、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医療提供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体制のひっ迫を招いた主な課題を整理し、今後のさらなる感染拡大に備え、医療・療養体制及び</a:t>
            </a:r>
            <a:endParaRPr kumimoji="1"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病床確保に係る方針の見直しに加え、全病院での感染対策の備えについて検討</a:t>
            </a:r>
            <a:endParaRPr kumimoji="1"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◆今後、この考え方をもとに、順次具体化を進めていく</a:t>
            </a:r>
            <a:endParaRPr kumimoji="1"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759641"/>
              </p:ext>
            </p:extLst>
          </p:nvPr>
        </p:nvGraphicFramePr>
        <p:xfrm>
          <a:off x="241940" y="3379407"/>
          <a:ext cx="11592000" cy="32666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0">
                  <a:extLst>
                    <a:ext uri="{9D8B030D-6E8A-4147-A177-3AD203B41FA5}">
                      <a16:colId xmlns:a16="http://schemas.microsoft.com/office/drawing/2014/main" val="1477098563"/>
                    </a:ext>
                  </a:extLst>
                </a:gridCol>
                <a:gridCol w="4212000">
                  <a:extLst>
                    <a:ext uri="{9D8B030D-6E8A-4147-A177-3AD203B41FA5}">
                      <a16:colId xmlns:a16="http://schemas.microsoft.com/office/drawing/2014/main" val="2150660692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365268467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❶　軽症中等症病床がひっ迫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000" marR="72000" marT="54000" marB="540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今後の感染急拡大時に備えたさらなる病床確保を、受入医療機関に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新たに要請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スライド２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52000" marR="72000" marT="54000" marB="540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0" marR="72000" marT="54000" marB="540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107266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❷　新型コロナ以外の原疾患（基礎疾患）を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 有する患者の割合が増加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000" marR="72000" marT="54000" marB="540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要請済み［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3/18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付］</a:t>
                      </a:r>
                    </a:p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・非受入病院：自院患者が陽性となった場合、中等症</a:t>
                      </a:r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</a:p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まで自院での治療継続を要請</a:t>
                      </a:r>
                      <a:endParaRPr kumimoji="1" lang="en-US" altLang="ja-JP" sz="1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・受入医療機関：自院患者が陽性と判明した場合、自院</a:t>
                      </a:r>
                      <a:endParaRPr kumimoji="1" lang="en-US" altLang="ja-JP" sz="1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</a:t>
                      </a:r>
                      <a:r>
                        <a:rPr kumimoji="1" lang="ja-JP" altLang="en-US" sz="13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で原疾患とあわせて治療継続を要請</a:t>
                      </a:r>
                    </a:p>
                  </a:txBody>
                  <a:tcPr marL="252000" marR="72000" marT="54000" marB="540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全病院に対し、自院での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感染管理病床の備えを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依頼　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スライド２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</a:txBody>
                  <a:tcPr marL="216000" marR="72000" marT="54000" marB="540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12638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❸　院内クラスター等による自院での患者が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 多数発生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000" marR="72000" marT="54000" marB="540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54000" marB="540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40694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❹　高齢の患者が増加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000" marR="72000" marT="54000" marB="540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要介護高齢者に対応する医療施設・病床の整備を検討中</a:t>
                      </a:r>
                    </a:p>
                  </a:txBody>
                  <a:tcPr marL="252000" marR="72000" marT="54000" marB="540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0" marR="72000" marT="54000" marB="540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473908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❺　「中等症・重症一体型病院②」の位置付け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院内で中等症病床から重症病床に移行する事例が少なく、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重症病床の活用が不十分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000" marR="72000" marT="54000" marB="540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医療機関分類について見直し・整理を実施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スライド３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52000" marR="72000" marT="54000" marB="540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0" marR="72000" marT="54000" marB="540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920005"/>
                  </a:ext>
                </a:extLst>
              </a:tr>
            </a:tbl>
          </a:graphicData>
        </a:graphic>
      </p:graphicFrame>
      <p:sp>
        <p:nvSpPr>
          <p:cNvPr id="12" name="角丸四角形 11"/>
          <p:cNvSpPr/>
          <p:nvPr/>
        </p:nvSpPr>
        <p:spPr>
          <a:xfrm>
            <a:off x="1065066" y="2926367"/>
            <a:ext cx="2880000" cy="360000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54000"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主な課題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6932165" y="2926367"/>
            <a:ext cx="2880000" cy="360000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54000"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見直し対応案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右矢印 16"/>
          <p:cNvSpPr/>
          <p:nvPr/>
        </p:nvSpPr>
        <p:spPr>
          <a:xfrm>
            <a:off x="4812871" y="4458725"/>
            <a:ext cx="288000" cy="504000"/>
          </a:xfrm>
          <a:prstGeom prst="rightArrow">
            <a:avLst>
              <a:gd name="adj1" fmla="val 100000"/>
              <a:gd name="adj2" fmla="val 10000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右矢印 17"/>
          <p:cNvSpPr/>
          <p:nvPr/>
        </p:nvSpPr>
        <p:spPr>
          <a:xfrm>
            <a:off x="4812871" y="5356970"/>
            <a:ext cx="288000" cy="504000"/>
          </a:xfrm>
          <a:prstGeom prst="rightArrow">
            <a:avLst>
              <a:gd name="adj1" fmla="val 100000"/>
              <a:gd name="adj2" fmla="val 10000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356635" y="1773020"/>
            <a:ext cx="11592000" cy="1109844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54000" rtlCol="0" anchor="t"/>
          <a:lstStyle/>
          <a:p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＜現状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5/12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時点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府内全医療機関数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511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受入医療機関数には大阪コロナ重症センターを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含まず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確保病床数：約</a:t>
            </a:r>
            <a:r>
              <a:rPr kumimoji="1" lang="en-US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4,000</a:t>
            </a:r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床（重症 </a:t>
            </a:r>
            <a:r>
              <a:rPr kumimoji="1" lang="en-US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622</a:t>
            </a:r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床、 軽症中等症 </a:t>
            </a:r>
            <a:r>
              <a:rPr kumimoji="1" lang="en-US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3,375</a:t>
            </a:r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床）</a:t>
            </a:r>
            <a:endParaRPr kumimoji="1" lang="en-US" altLang="ja-JP" sz="1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受入医療機関数：</a:t>
            </a:r>
            <a:r>
              <a:rPr kumimoji="1" lang="en-US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210</a:t>
            </a:r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（重点医療機関 </a:t>
            </a:r>
            <a:r>
              <a:rPr kumimoji="1" lang="en-US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169</a:t>
            </a:r>
            <a:r>
              <a:rPr kumimoji="1" lang="ja-JP" altLang="en-US" sz="15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協力医療機関 </a:t>
            </a:r>
            <a:r>
              <a:rPr kumimoji="1" lang="en-US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36</a:t>
            </a:r>
            <a:r>
              <a:rPr kumimoji="1" lang="ja-JP" altLang="en-US" sz="15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その他の医療機関 </a:t>
            </a:r>
            <a:r>
              <a:rPr kumimoji="1" lang="en-US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重点と協力は重複あり</a:t>
            </a:r>
            <a:endParaRPr kumimoji="1" lang="en-US" altLang="ja-JP" sz="1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（</a:t>
            </a:r>
            <a:r>
              <a:rPr kumimoji="1" lang="zh-CN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重症</a:t>
            </a:r>
            <a:r>
              <a:rPr kumimoji="1" lang="zh-CN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拠点</a:t>
            </a:r>
            <a:r>
              <a:rPr kumimoji="1" lang="zh-CN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 </a:t>
            </a:r>
            <a:r>
              <a:rPr kumimoji="1" lang="en-US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5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中等症</a:t>
            </a:r>
            <a:r>
              <a:rPr kumimoji="1"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・重症一体型病院</a:t>
            </a:r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 </a:t>
            </a:r>
            <a:r>
              <a:rPr kumimoji="1" lang="en-US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kumimoji="1" lang="ja-JP" altLang="en-US" sz="15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中等症</a:t>
            </a:r>
            <a:r>
              <a:rPr kumimoji="1"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・重症一体型病院</a:t>
            </a:r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 </a:t>
            </a:r>
            <a:r>
              <a:rPr kumimoji="1" lang="en-US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44</a:t>
            </a:r>
            <a:r>
              <a:rPr kumimoji="1" lang="ja-JP" altLang="en-US" sz="15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軽症</a:t>
            </a:r>
            <a:r>
              <a:rPr kumimoji="1"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中等症</a:t>
            </a:r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 </a:t>
            </a:r>
            <a:r>
              <a:rPr kumimoji="1" lang="en-US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133</a:t>
            </a:r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1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921440" y="3366139"/>
            <a:ext cx="6912000" cy="684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右矢印 14"/>
          <p:cNvSpPr/>
          <p:nvPr/>
        </p:nvSpPr>
        <p:spPr>
          <a:xfrm>
            <a:off x="4812871" y="3468427"/>
            <a:ext cx="288000" cy="504000"/>
          </a:xfrm>
          <a:prstGeom prst="rightArrow">
            <a:avLst>
              <a:gd name="adj1" fmla="val 100000"/>
              <a:gd name="adj2" fmla="val 10000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4921439" y="5849620"/>
            <a:ext cx="6912000" cy="792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矢印 18"/>
          <p:cNvSpPr/>
          <p:nvPr/>
        </p:nvSpPr>
        <p:spPr>
          <a:xfrm>
            <a:off x="4812871" y="6005025"/>
            <a:ext cx="288000" cy="504000"/>
          </a:xfrm>
          <a:prstGeom prst="rightArrow">
            <a:avLst>
              <a:gd name="adj1" fmla="val 100000"/>
              <a:gd name="adj2" fmla="val 10000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9190864" y="4135579"/>
            <a:ext cx="2646000" cy="1152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7A1BFB9-549C-4916-A438-B8C5ECCC203D}"/>
              </a:ext>
            </a:extLst>
          </p:cNvPr>
          <p:cNvSpPr txBox="1"/>
          <p:nvPr/>
        </p:nvSpPr>
        <p:spPr>
          <a:xfrm>
            <a:off x="10736824" y="29585"/>
            <a:ext cx="136263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資料４－２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336518" y="6390458"/>
            <a:ext cx="2743200" cy="365125"/>
          </a:xfrm>
        </p:spPr>
        <p:txBody>
          <a:bodyPr/>
          <a:lstStyle/>
          <a:p>
            <a:fld id="{A9848611-8FAA-4BFC-BAAD-33CAF1A3E273}" type="slidenum">
              <a:rPr kumimoji="1" lang="ja-JP" altLang="en-US" sz="2000" smtClean="0">
                <a:solidFill>
                  <a:schemeClr val="tx1"/>
                </a:solidFill>
              </a:rPr>
              <a:t>1</a:t>
            </a:fld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314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ストライプ矢印 40"/>
          <p:cNvSpPr/>
          <p:nvPr/>
        </p:nvSpPr>
        <p:spPr>
          <a:xfrm rot="17011601">
            <a:off x="4302104" y="4673921"/>
            <a:ext cx="2528198" cy="275740"/>
          </a:xfrm>
          <a:prstGeom prst="stripedRightArrow">
            <a:avLst>
              <a:gd name="adj1" fmla="val 50000"/>
              <a:gd name="adj2" fmla="val 101437"/>
            </a:avLst>
          </a:prstGeom>
          <a:pattFill prst="pct5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>
            <a:solidFill>
              <a:schemeClr val="accent1">
                <a:shade val="50000"/>
                <a:alpha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A657376-7A05-4F5D-940D-21EF3C7FE20A}"/>
              </a:ext>
            </a:extLst>
          </p:cNvPr>
          <p:cNvSpPr txBox="1"/>
          <p:nvPr/>
        </p:nvSpPr>
        <p:spPr>
          <a:xfrm>
            <a:off x="0" y="0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病床</a:t>
            </a:r>
            <a:r>
              <a:rPr lang="ja-JP" altLang="en-US" sz="20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確保・医療機関での備えの充実</a:t>
            </a:r>
            <a:r>
              <a:rPr lang="ja-JP" altLang="en-US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－病床</a:t>
            </a:r>
            <a:r>
              <a:rPr lang="ja-JP" altLang="en-US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の確保及び各病院における備えー</a:t>
            </a:r>
            <a:endParaRPr lang="ja-JP" altLang="en-US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81769" y="464057"/>
            <a:ext cx="11857832" cy="1077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◆第六波においては、確保病床を超える入院患者が発生したため、さらなる受入病床の確保が必要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◆今後、全ての医療機関にコロナ患者が一定割合発生することを想定し、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他疾患（外傷含む）での入院患者を診療科を超えて受け入れる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≪オール医療≫ 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の体制構築が不可欠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◆これまでコロナ治療の経験がない病院を支援するため、保健所圏域ごとの中核的な医療機関を中心とした支援ネットワーク体制の構築が必要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ストライプ矢印 17"/>
          <p:cNvSpPr/>
          <p:nvPr/>
        </p:nvSpPr>
        <p:spPr>
          <a:xfrm>
            <a:off x="5205119" y="2820641"/>
            <a:ext cx="747751" cy="360000"/>
          </a:xfrm>
          <a:prstGeom prst="stripedRightArrow">
            <a:avLst>
              <a:gd name="adj1" fmla="val 50000"/>
              <a:gd name="adj2" fmla="val 101437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ストライプ矢印 19"/>
          <p:cNvSpPr/>
          <p:nvPr/>
        </p:nvSpPr>
        <p:spPr>
          <a:xfrm rot="17548463">
            <a:off x="4721078" y="3809723"/>
            <a:ext cx="1659892" cy="279361"/>
          </a:xfrm>
          <a:prstGeom prst="stripedRightArrow">
            <a:avLst>
              <a:gd name="adj1" fmla="val 50000"/>
              <a:gd name="adj2" fmla="val 101437"/>
            </a:avLst>
          </a:prstGeom>
          <a:pattFill prst="pct5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>
            <a:solidFill>
              <a:schemeClr val="accent1">
                <a:shade val="50000"/>
                <a:alpha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9745587" y="2067047"/>
            <a:ext cx="2201847" cy="4679999"/>
            <a:chOff x="8693104" y="2624475"/>
            <a:chExt cx="3279045" cy="4679999"/>
          </a:xfrm>
        </p:grpSpPr>
        <p:sp>
          <p:nvSpPr>
            <p:cNvPr id="28" name="正方形/長方形 27"/>
            <p:cNvSpPr/>
            <p:nvPr/>
          </p:nvSpPr>
          <p:spPr>
            <a:xfrm>
              <a:off x="8693104" y="2624475"/>
              <a:ext cx="3278761" cy="20966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・設備等整備事業補助</a:t>
              </a:r>
              <a:endParaRPr kumimoji="1"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・個人防護具等資材提供等</a:t>
              </a:r>
              <a:endParaRPr kumimoji="1"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3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（入手困難な場合等）</a:t>
              </a:r>
              <a:endParaRPr kumimoji="1"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・空床補償</a:t>
              </a:r>
              <a:endParaRPr kumimoji="1"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・消毒経費の補助</a:t>
              </a:r>
              <a:endParaRPr kumimoji="1"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・コロナ診療報酬</a:t>
              </a:r>
              <a:endParaRPr kumimoji="1"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・感染症対策加算</a:t>
              </a:r>
              <a:endParaRPr kumimoji="1"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（重点／協力の場合）</a:t>
              </a:r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8693388" y="4808151"/>
              <a:ext cx="3278761" cy="249632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3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・個人防護具等資材提供</a:t>
              </a:r>
              <a:endParaRPr kumimoji="1"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3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（入手困難な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場合等）</a:t>
              </a:r>
              <a:endParaRPr kumimoji="1"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・クラスター空床補償</a:t>
              </a:r>
              <a:endParaRPr kumimoji="1"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3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・空床補償</a:t>
              </a:r>
              <a:endParaRPr kumimoji="1"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3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・消毒経費の補助</a:t>
              </a:r>
              <a:endParaRPr kumimoji="1"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・コロナ診療報酬</a:t>
              </a:r>
              <a:endParaRPr kumimoji="1"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3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◎確保病床を有しない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病院</a:t>
              </a:r>
              <a:endParaRPr kumimoji="1"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3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に対して、保健所圏域</a:t>
              </a:r>
              <a:endParaRPr kumimoji="1"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3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ごとに感染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対策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や治療に</a:t>
              </a:r>
              <a:endParaRPr kumimoji="1"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3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かかる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体制の構築を</a:t>
              </a:r>
              <a:endParaRPr kumimoji="1"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3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進める</a:t>
              </a:r>
              <a:endParaRPr kumimoji="1"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32" name="角丸四角形 31"/>
          <p:cNvSpPr/>
          <p:nvPr/>
        </p:nvSpPr>
        <p:spPr>
          <a:xfrm>
            <a:off x="923098" y="1599188"/>
            <a:ext cx="3600000" cy="360000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54000"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入院治療が必要な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患者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6411221" y="1599188"/>
            <a:ext cx="2880000" cy="360000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54000"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病床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の確保・備え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9745587" y="1599188"/>
            <a:ext cx="2201564" cy="360000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54000"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策等の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整理（既存）</a:t>
            </a:r>
          </a:p>
        </p:txBody>
      </p:sp>
      <p:sp>
        <p:nvSpPr>
          <p:cNvPr id="39" name="ストライプ矢印 38"/>
          <p:cNvSpPr/>
          <p:nvPr/>
        </p:nvSpPr>
        <p:spPr>
          <a:xfrm>
            <a:off x="5205119" y="4888216"/>
            <a:ext cx="747751" cy="360000"/>
          </a:xfrm>
          <a:prstGeom prst="stripedRightArrow">
            <a:avLst>
              <a:gd name="adj1" fmla="val 50000"/>
              <a:gd name="adj2" fmla="val 101437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ストライプ矢印 39"/>
          <p:cNvSpPr/>
          <p:nvPr/>
        </p:nvSpPr>
        <p:spPr>
          <a:xfrm>
            <a:off x="5205119" y="5969098"/>
            <a:ext cx="747751" cy="360000"/>
          </a:xfrm>
          <a:prstGeom prst="stripedRightArrow">
            <a:avLst>
              <a:gd name="adj1" fmla="val 50000"/>
              <a:gd name="adj2" fmla="val 101437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584009"/>
              </p:ext>
            </p:extLst>
          </p:nvPr>
        </p:nvGraphicFramePr>
        <p:xfrm>
          <a:off x="6008604" y="2067047"/>
          <a:ext cx="3636000" cy="2096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740937446"/>
                    </a:ext>
                  </a:extLst>
                </a:gridCol>
                <a:gridCol w="3240000">
                  <a:extLst>
                    <a:ext uri="{9D8B030D-6E8A-4147-A177-3AD203B41FA5}">
                      <a16:colId xmlns:a16="http://schemas.microsoft.com/office/drawing/2014/main" val="1477098563"/>
                    </a:ext>
                  </a:extLst>
                </a:gridCol>
              </a:tblGrid>
              <a:tr h="648000">
                <a:tc rowSpan="2">
                  <a:txBody>
                    <a:bodyPr/>
                    <a:lstStyle/>
                    <a:p>
                      <a:pPr marL="0" marR="0" lvl="0" indent="0" algn="ctr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受入医療機関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確保病床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14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72000" marT="54000" marB="54000" vert="eaVert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800" b="1" dirty="0" smtClean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800" b="1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約</a:t>
                      </a:r>
                      <a:r>
                        <a:rPr kumimoji="1" lang="en-US" altLang="ja-JP" sz="1800" b="1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4,000</a:t>
                      </a:r>
                      <a:r>
                        <a:rPr kumimoji="1" lang="ja-JP" altLang="en-US" sz="1800" b="1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床</a:t>
                      </a:r>
                      <a:endParaRPr kumimoji="1" lang="en-US" altLang="ja-JP" sz="1800" b="1" dirty="0" smtClean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72000" marT="54000" marB="540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107266"/>
                  </a:ext>
                </a:extLst>
              </a:tr>
              <a:tr h="1440000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72000" marT="54000" marB="540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800" b="1" dirty="0" smtClean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許可病床数</a:t>
                      </a:r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一般</a:t>
                      </a:r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に占める確保病床数の</a:t>
                      </a:r>
                      <a:endParaRPr kumimoji="1" lang="en-US" altLang="ja-JP" sz="1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割合が平均</a:t>
                      </a:r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未満の病院に対し、</a:t>
                      </a:r>
                      <a:endParaRPr kumimoji="1" lang="en-US" altLang="ja-JP" sz="1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病床ひっ迫時に、</a:t>
                      </a:r>
                      <a:r>
                        <a:rPr kumimoji="1" lang="ja-JP" altLang="en-US" sz="13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運用開始後一定期間に</a:t>
                      </a:r>
                      <a:endParaRPr kumimoji="1" lang="en-US" altLang="ja-JP" sz="1300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</a:t>
                      </a:r>
                      <a:r>
                        <a:rPr kumimoji="1" lang="ja-JP" altLang="en-US" sz="13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限り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、平均程度まで確保病床の増床を要請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72000" marT="54000" marB="540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126387"/>
                  </a:ext>
                </a:extLst>
              </a:tr>
            </a:tbl>
          </a:graphicData>
        </a:graphic>
      </p:graphicFrame>
      <p:sp>
        <p:nvSpPr>
          <p:cNvPr id="25" name="角丸四角形 24"/>
          <p:cNvSpPr/>
          <p:nvPr/>
        </p:nvSpPr>
        <p:spPr>
          <a:xfrm>
            <a:off x="5160104" y="3812703"/>
            <a:ext cx="1080000" cy="360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54000" rtlCol="0" anchor="ctr"/>
          <a:lstStyle/>
          <a:p>
            <a:r>
              <a:rPr kumimoji="1"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重症化した</a:t>
            </a:r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場合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887134"/>
              </p:ext>
            </p:extLst>
          </p:nvPr>
        </p:nvGraphicFramePr>
        <p:xfrm>
          <a:off x="181768" y="4200600"/>
          <a:ext cx="4932000" cy="256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32000">
                  <a:extLst>
                    <a:ext uri="{9D8B030D-6E8A-4147-A177-3AD203B41FA5}">
                      <a16:colId xmlns:a16="http://schemas.microsoft.com/office/drawing/2014/main" val="1477098563"/>
                    </a:ext>
                  </a:extLst>
                </a:gridCol>
              </a:tblGrid>
              <a:tr h="1368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❷コロナの症状は軽い（概ね中等症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まで）が、他疾患で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入院が必要な患者（クラスターを除く）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＜例＞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・府内全病院の新規入院者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3,545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(R1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病院報告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)×10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0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  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×11.8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(1/31-2/27</a:t>
                      </a:r>
                      <a:r>
                        <a:rPr kumimoji="1" lang="en-US" altLang="ja-JP" sz="100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無料検査陽性率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)=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約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4,200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・府内全病院の新規入院者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3,545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(R1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病院報告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)×10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0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  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×14.1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zh-TW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1/31-2/6</a:t>
                      </a:r>
                      <a:r>
                        <a:rPr kumimoji="1" lang="zh-TW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kumimoji="1" lang="en-US" altLang="zh-TW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2/7-2/13 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無料検査最高陽性率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)=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約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5,000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72000" marT="54000" marB="540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126387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❸医療機関関連クラスター患者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＜例＞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・陽性者数約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20,000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人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/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×10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×0.8%(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第六波陽性者に占める医療機関関連</a:t>
                      </a:r>
                      <a:endParaRPr kumimoji="1" lang="en-US" altLang="ja-JP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　クラスター陽性者割合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)=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約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1,600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人</a:t>
                      </a:r>
                      <a:endParaRPr kumimoji="1" lang="ja-JP" altLang="en-US" sz="1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・陽性者数約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30,000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人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/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×10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×0.8%(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第六波陽性者に占める医療機関関連</a:t>
                      </a:r>
                      <a:endParaRPr kumimoji="1" lang="en-US" altLang="ja-JP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　クラスター陽性者割合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)=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約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2,400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人</a:t>
                      </a:r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72000" marT="54000" marB="540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406945"/>
                  </a:ext>
                </a:extLst>
              </a:tr>
            </a:tbl>
          </a:graphicData>
        </a:graphic>
      </p:graphicFrame>
      <p:sp>
        <p:nvSpPr>
          <p:cNvPr id="6" name="フローチャート: 手操作入力 5"/>
          <p:cNvSpPr/>
          <p:nvPr/>
        </p:nvSpPr>
        <p:spPr>
          <a:xfrm rot="16200000" flipV="1">
            <a:off x="6987221" y="1493601"/>
            <a:ext cx="288000" cy="1440000"/>
          </a:xfrm>
          <a:prstGeom prst="flowChartManualInpu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8000" rIns="72000" rtlCol="0" anchor="ctr"/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既確保</a:t>
            </a:r>
            <a:r>
              <a: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病床</a:t>
            </a:r>
          </a:p>
        </p:txBody>
      </p:sp>
      <p:sp>
        <p:nvSpPr>
          <p:cNvPr id="27" name="フローチャート: 手操作入力 26"/>
          <p:cNvSpPr/>
          <p:nvPr/>
        </p:nvSpPr>
        <p:spPr>
          <a:xfrm rot="16200000" flipV="1">
            <a:off x="7491221" y="1644418"/>
            <a:ext cx="288000" cy="2448000"/>
          </a:xfrm>
          <a:prstGeom prst="flowChartManualInpu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8000" rIns="72000" rtlCol="0" anchor="ctr"/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緊急避難的確保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病床</a:t>
            </a:r>
            <a:endParaRPr kumimoji="1"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374109"/>
              </p:ext>
            </p:extLst>
          </p:nvPr>
        </p:nvGraphicFramePr>
        <p:xfrm>
          <a:off x="6027718" y="4266000"/>
          <a:ext cx="3636000" cy="248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740937446"/>
                    </a:ext>
                  </a:extLst>
                </a:gridCol>
                <a:gridCol w="3240000">
                  <a:extLst>
                    <a:ext uri="{9D8B030D-6E8A-4147-A177-3AD203B41FA5}">
                      <a16:colId xmlns:a16="http://schemas.microsoft.com/office/drawing/2014/main" val="1477098563"/>
                    </a:ext>
                  </a:extLst>
                </a:gridCol>
              </a:tblGrid>
              <a:tr h="248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全病院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72000" marT="54000" marB="54000" vert="eaVert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800" b="1" dirty="0" smtClean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・第六波における無料検査の陽性率程度、</a:t>
                      </a:r>
                      <a:endParaRPr kumimoji="1" lang="en-US" altLang="ja-JP" sz="13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病院内でも陽性者が発生することを</a:t>
                      </a:r>
                      <a:endParaRPr kumimoji="1" lang="en-US" altLang="ja-JP" sz="13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想定し、許可病床の</a:t>
                      </a:r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％程度を「自院</a:t>
                      </a:r>
                      <a:endParaRPr kumimoji="1" lang="en-US" altLang="ja-JP" sz="13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患者コロナ陽性病床」（確保病床外で、</a:t>
                      </a:r>
                      <a:endParaRPr kumimoji="1" lang="en-US" altLang="ja-JP" sz="13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感染管理がとれる病床）として備えて</a:t>
                      </a:r>
                      <a:endParaRPr kumimoji="1" lang="en-US" altLang="ja-JP" sz="13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いただくよう依頼</a:t>
                      </a:r>
                      <a:endParaRPr kumimoji="1" lang="en-US" altLang="ja-JP" sz="13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・受入医療機関については、ひっ迫時</a:t>
                      </a:r>
                      <a:endParaRPr kumimoji="1" lang="en-US" altLang="ja-JP" sz="13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以外</a:t>
                      </a:r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フェーズ</a:t>
                      </a:r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1,2)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は上記確保病床内</a:t>
                      </a:r>
                      <a:endParaRPr kumimoji="1" lang="en-US" altLang="ja-JP" sz="13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での対応も可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72000" marT="54000" marB="540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406945"/>
                  </a:ext>
                </a:extLst>
              </a:tr>
            </a:tbl>
          </a:graphicData>
        </a:graphic>
      </p:graphicFrame>
      <p:sp>
        <p:nvSpPr>
          <p:cNvPr id="26" name="フローチャート: 手操作入力 25"/>
          <p:cNvSpPr/>
          <p:nvPr/>
        </p:nvSpPr>
        <p:spPr>
          <a:xfrm rot="16200000" flipV="1">
            <a:off x="7791578" y="2897575"/>
            <a:ext cx="288000" cy="3024000"/>
          </a:xfrm>
          <a:prstGeom prst="flowChartManualInpu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8000" rIns="72000" rtlCol="0" anchor="ctr"/>
          <a:lstStyle/>
          <a:p>
            <a:pPr algn="ctr"/>
            <a:r>
              <a:rPr kumimoji="1" lang="ja-JP" altLang="en-US" sz="1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自院患者コロナ陽性</a:t>
            </a:r>
            <a:r>
              <a:rPr kumimoji="1" lang="ja-JP" altLang="en-US" sz="13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病床の備え</a:t>
            </a:r>
            <a:endParaRPr kumimoji="1" lang="ja-JP" altLang="en-US" sz="13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252849"/>
              </p:ext>
            </p:extLst>
          </p:nvPr>
        </p:nvGraphicFramePr>
        <p:xfrm>
          <a:off x="171248" y="2053894"/>
          <a:ext cx="4932000" cy="205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32000">
                  <a:extLst>
                    <a:ext uri="{9D8B030D-6E8A-4147-A177-3AD203B41FA5}">
                      <a16:colId xmlns:a16="http://schemas.microsoft.com/office/drawing/2014/main" val="1477098563"/>
                    </a:ext>
                  </a:extLst>
                </a:gridCol>
              </a:tblGrid>
              <a:tr h="2052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❶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コロナの症状が重い患者（中等症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Ⅱ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以上など）／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コロナの治療を先行する必要がある患者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5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＜例＞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○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5/11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83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回アドバイザリーボード資料より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・陽性者数約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22,000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日の場合、入院率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％で約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5,600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○陽性者数約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30,000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第六波２倍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の場合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・入院率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2.2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第六波最低入院率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で約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6,600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</a:p>
                    <a:p>
                      <a:pPr marL="0" marR="0" lvl="0" indent="0" algn="l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・入院率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第六波平均入院率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で約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9,000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仮に第六波最大と同程度の入院患者数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4,000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人としても、稼働率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％の場合は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約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5,000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床必要となる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72000" marT="54000" marB="540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107266"/>
                  </a:ext>
                </a:extLst>
              </a:tr>
            </a:tbl>
          </a:graphicData>
        </a:graphic>
      </p:graphicFrame>
      <p:sp>
        <p:nvSpPr>
          <p:cNvPr id="29" name="正方形/長方形 28"/>
          <p:cNvSpPr/>
          <p:nvPr/>
        </p:nvSpPr>
        <p:spPr>
          <a:xfrm>
            <a:off x="5991578" y="2056446"/>
            <a:ext cx="3672140" cy="209062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474769" y="6457985"/>
            <a:ext cx="2743200" cy="365125"/>
          </a:xfrm>
        </p:spPr>
        <p:txBody>
          <a:bodyPr/>
          <a:lstStyle/>
          <a:p>
            <a:fld id="{A9848611-8FAA-4BFC-BAAD-33CAF1A3E273}" type="slidenum">
              <a:rPr kumimoji="1" lang="ja-JP" altLang="en-US" sz="2000" smtClean="0">
                <a:solidFill>
                  <a:schemeClr val="tx1"/>
                </a:solidFill>
              </a:rPr>
              <a:t>2</a:t>
            </a:fld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507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A657376-7A05-4F5D-940D-21EF3C7FE20A}"/>
              </a:ext>
            </a:extLst>
          </p:cNvPr>
          <p:cNvSpPr txBox="1"/>
          <p:nvPr/>
        </p:nvSpPr>
        <p:spPr>
          <a:xfrm>
            <a:off x="0" y="0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受入医療機関の病院機能分類の見直し</a:t>
            </a:r>
            <a:endParaRPr lang="ja-JP" altLang="en-US" sz="20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17166" y="483130"/>
            <a:ext cx="11794216" cy="212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tIns="43200" bIns="43200" anchor="ctr">
            <a:spAutoFit/>
          </a:bodyPr>
          <a:lstStyle/>
          <a:p>
            <a:pPr lvl="0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◆現在、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円滑な入院調整を図る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ため、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受入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医療機関を「重症拠点病院」、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「中等症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・重症一体型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病院①」、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中等症・重症一体型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病院②」 、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軽症中等症病院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」に機能分化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◆第六波では、オミクロン株の特性から、院内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で中等症病床から重症病床に移行する事例が少なく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、その結果、中等症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・重症一体型病院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②の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重症病床の活用が不十分だった（参考：重症化率　第四波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3.2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％、第五波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1.0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％、第六波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0.13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％）</a:t>
            </a:r>
          </a:p>
          <a:p>
            <a:pPr lvl="0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◆そこで、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医療機能分化の基本的な考えは維持しつつ、分類について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見直し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6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中等症</a:t>
            </a:r>
            <a:r>
              <a:rPr lang="ja-JP" altLang="en-US" sz="16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・重症一体型病院</a:t>
            </a:r>
            <a:r>
              <a:rPr lang="ja-JP" altLang="en-US" sz="16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②を廃止</a:t>
            </a:r>
            <a:endParaRPr lang="en-US" altLang="ja-JP" sz="1600" b="1" u="sng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（中等症・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重症一体型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病院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①を「中等症・重症病院」に名称変更）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中等症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・重症一体型病院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②における重症病床については、外部からの重症患者を受け入れる病床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又は軽症中等症病床のいずれか）に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位置付け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E2DC1B71-58BB-41C9-B25F-3E434C72D9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891211"/>
              </p:ext>
            </p:extLst>
          </p:nvPr>
        </p:nvGraphicFramePr>
        <p:xfrm>
          <a:off x="260938" y="3154929"/>
          <a:ext cx="5544000" cy="313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6203489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2088028067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285600501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医療機関分類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8986" marR="48986" marT="24493" marB="24493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重症</a:t>
                      </a:r>
                      <a:r>
                        <a:rPr kumimoji="1" lang="en-US" altLang="ja-JP" sz="1600" b="0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600" b="0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endParaRPr kumimoji="1" lang="en-US" altLang="ja-JP" sz="1600" b="0" baseline="30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8986" marR="48986" marT="24493" marB="24493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軽症中等症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8986" marR="48986" marT="24493" marB="24493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2198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重症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拠点病院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機関 計</a:t>
                      </a:r>
                      <a:r>
                        <a:rPr kumimoji="1" lang="en-US" altLang="ja-JP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234</a:t>
                      </a: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床）</a:t>
                      </a:r>
                      <a:endParaRPr kumimoji="1" lang="en-US" altLang="ja-JP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8986" marR="48986" marT="24493" marB="24493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◎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ECMO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対応可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床）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8986" marR="48986" marT="24493" marB="24493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一部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機関受入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8986" marR="48986" marT="24493" marB="24493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82142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中等症・重症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一体型病院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機関</a:t>
                      </a:r>
                      <a:r>
                        <a:rPr kumimoji="1" lang="ja-JP" altLang="en-US" sz="13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計</a:t>
                      </a:r>
                      <a:r>
                        <a:rPr kumimoji="1" lang="en-US" altLang="ja-JP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913</a:t>
                      </a: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床）</a:t>
                      </a:r>
                      <a:endParaRPr kumimoji="1" lang="en-US" altLang="ja-JP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8986" marR="48986" marT="24493" marB="24493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241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床）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8986" marR="48986" marT="24493" marB="24493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主に中等症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672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8986" marR="48986" marT="24493" marB="24493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60576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中等症・重症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一体型病院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</a:t>
                      </a: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機関</a:t>
                      </a:r>
                      <a:r>
                        <a:rPr kumimoji="1" lang="ja-JP" altLang="en-US" sz="13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計</a:t>
                      </a:r>
                      <a:r>
                        <a:rPr kumimoji="1" lang="en-US" altLang="ja-JP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1,128</a:t>
                      </a: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床）</a:t>
                      </a:r>
                      <a:endParaRPr kumimoji="1" lang="en-US" altLang="ja-JP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院内重症化患者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147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床）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8986" marR="48986" marT="24493" marB="24493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主に中等症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981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8986" marR="48986" marT="24493" marB="24493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57682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軽症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中等症病院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(133</a:t>
                      </a: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機関</a:t>
                      </a:r>
                      <a:r>
                        <a:rPr kumimoji="1" lang="ja-JP" altLang="en-US" sz="13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計</a:t>
                      </a:r>
                      <a:r>
                        <a:rPr kumimoji="1" lang="en-US" altLang="ja-JP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1,722</a:t>
                      </a: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r>
                        <a:rPr kumimoji="1" lang="en-US" altLang="ja-JP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en-US" altLang="ja-JP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1600" b="1" baseline="30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8986" marR="48986" marT="24493" marB="24493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◎</a:t>
                      </a:r>
                      <a:endParaRPr kumimoji="1" lang="en-US" altLang="ja-JP" sz="2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1,722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8986" marR="48986" marT="24493" marB="24493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518126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217166" y="6315145"/>
            <a:ext cx="10941994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ja-JP" sz="1200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次のい</a:t>
            </a:r>
            <a:r>
              <a:rPr kumimoji="1" lang="ja-JP" altLang="en-US" sz="1200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ずれかに該当する</a:t>
            </a:r>
            <a:r>
              <a:rPr kumimoji="1" lang="ja-JP" altLang="en-US" sz="1200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患者（人工</a:t>
            </a:r>
            <a:r>
              <a:rPr kumimoji="1" lang="ja-JP" altLang="en-US" sz="1200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呼吸管理をしている</a:t>
            </a:r>
            <a:r>
              <a:rPr kumimoji="1" lang="ja-JP" altLang="en-US" sz="1200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患者、ＥＣＭＯ</a:t>
            </a:r>
            <a:r>
              <a:rPr kumimoji="1" lang="ja-JP" altLang="en-US" sz="1200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を使用している</a:t>
            </a:r>
            <a:r>
              <a:rPr kumimoji="1" lang="ja-JP" altLang="en-US" sz="1200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患者、重症</a:t>
            </a:r>
            <a:r>
              <a:rPr kumimoji="1" lang="ja-JP" altLang="en-US" sz="1200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病床における集中治療室（ＩＣＵ）</a:t>
            </a:r>
            <a:r>
              <a:rPr kumimoji="1" lang="ja-JP" altLang="en-US" sz="1200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に入室</a:t>
            </a:r>
            <a:r>
              <a:rPr kumimoji="1" lang="ja-JP" altLang="en-US" sz="1200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している</a:t>
            </a:r>
            <a:r>
              <a:rPr kumimoji="1" lang="ja-JP" altLang="en-US" sz="1200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患者）</a:t>
            </a:r>
            <a:endParaRPr kumimoji="1" lang="en-US" altLang="ja-JP" sz="1200" dirty="0" smtClean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1200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　重症患者に加え、ひっ迫時には中等症患者を受け入れていただく、可変的な病床とすることを検討</a:t>
            </a:r>
            <a:endParaRPr kumimoji="1" lang="en-US" altLang="ja-JP" sz="1200" dirty="0" smtClean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E2DC1B71-58BB-41C9-B25F-3E434C72D9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200885"/>
              </p:ext>
            </p:extLst>
          </p:nvPr>
        </p:nvGraphicFramePr>
        <p:xfrm>
          <a:off x="6543165" y="3165965"/>
          <a:ext cx="5400000" cy="313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000">
                  <a:extLst>
                    <a:ext uri="{9D8B030D-6E8A-4147-A177-3AD203B41FA5}">
                      <a16:colId xmlns:a16="http://schemas.microsoft.com/office/drawing/2014/main" val="6203489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2088028067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285600501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医療機関分類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8986" marR="48986" marT="24493" marB="24493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重症</a:t>
                      </a:r>
                      <a:r>
                        <a:rPr kumimoji="1" lang="en-US" altLang="ja-JP" sz="1600" b="0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600" b="0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endParaRPr kumimoji="1" lang="en-US" altLang="ja-JP" sz="1600" b="0" baseline="30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8986" marR="48986" marT="24493" marB="24493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軽症中等症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8986" marR="48986" marT="24493" marB="24493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2198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重症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拠点病院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8986" marR="48986" marT="24493" marB="24493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◎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ECMO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対応可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8986" marR="48986" marT="24493" marB="24493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一部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機関受入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8986" marR="48986" marT="24493" marB="24493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821426"/>
                  </a:ext>
                </a:extLst>
              </a:tr>
              <a:tr h="122400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中等症・</a:t>
                      </a:r>
                      <a:r>
                        <a:rPr kumimoji="1" lang="ja-JP" altLang="en-US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重症</a:t>
                      </a:r>
                      <a:endParaRPr kumimoji="1" lang="en-US" altLang="ja-JP" sz="1600" b="1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</a:t>
                      </a:r>
                      <a:endParaRPr kumimoji="1" lang="en-US" altLang="ja-JP" sz="16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8986" marR="48986" marT="24493" marB="24493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r>
                        <a:rPr kumimoji="1" lang="en-US" altLang="ja-JP" sz="1600" b="0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600" b="0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endParaRPr kumimoji="1" lang="en-US" altLang="ja-JP" sz="1100" b="0" baseline="30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8986" marR="48986" marT="24493" marB="24493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主に中等症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8986" marR="48986" marT="24493" marB="24493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605766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軽症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中等症病院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8986" marR="48986" marT="24493" marB="24493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1600" b="1" baseline="30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8986" marR="48986" marT="24493" marB="24493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◎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8986" marR="48986" marT="24493" marB="24493" anchor="ctr">
                    <a:lnL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171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518126"/>
                  </a:ext>
                </a:extLst>
              </a:tr>
            </a:tbl>
          </a:graphicData>
        </a:graphic>
      </p:graphicFrame>
      <p:sp>
        <p:nvSpPr>
          <p:cNvPr id="5" name="右矢印 4"/>
          <p:cNvSpPr/>
          <p:nvPr/>
        </p:nvSpPr>
        <p:spPr>
          <a:xfrm rot="19623420">
            <a:off x="5847191" y="4972320"/>
            <a:ext cx="593418" cy="418056"/>
          </a:xfrm>
          <a:prstGeom prst="rightArrow">
            <a:avLst>
              <a:gd name="adj1" fmla="val 50000"/>
              <a:gd name="adj2" fmla="val 84205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1235630" y="2697906"/>
            <a:ext cx="3600000" cy="360000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54000"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　　在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7443165" y="2703604"/>
            <a:ext cx="3600000" cy="360000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54000"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見直し案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ストライプ矢印 11"/>
          <p:cNvSpPr/>
          <p:nvPr/>
        </p:nvSpPr>
        <p:spPr>
          <a:xfrm rot="2600948">
            <a:off x="5904259" y="5574380"/>
            <a:ext cx="462562" cy="331049"/>
          </a:xfrm>
          <a:prstGeom prst="stripedRightArrow">
            <a:avLst>
              <a:gd name="adj1" fmla="val 50000"/>
              <a:gd name="adj2" fmla="val 60774"/>
            </a:avLst>
          </a:prstGeom>
          <a:pattFill prst="pct5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>
            <a:solidFill>
              <a:schemeClr val="accent1">
                <a:shade val="50000"/>
                <a:alpha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ストライプ矢印 12"/>
          <p:cNvSpPr/>
          <p:nvPr/>
        </p:nvSpPr>
        <p:spPr>
          <a:xfrm>
            <a:off x="5878818" y="4499935"/>
            <a:ext cx="530165" cy="360000"/>
          </a:xfrm>
          <a:prstGeom prst="stripedRightArrow">
            <a:avLst>
              <a:gd name="adj1" fmla="val 50000"/>
              <a:gd name="adj2" fmla="val 70545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268182" y="6400326"/>
            <a:ext cx="2743200" cy="365125"/>
          </a:xfrm>
        </p:spPr>
        <p:txBody>
          <a:bodyPr/>
          <a:lstStyle/>
          <a:p>
            <a:fld id="{A9848611-8FAA-4BFC-BAAD-33CAF1A3E273}" type="slidenum">
              <a:rPr kumimoji="1" lang="ja-JP" altLang="en-US" sz="2000" smtClean="0">
                <a:solidFill>
                  <a:schemeClr val="tx1"/>
                </a:solidFill>
              </a:rPr>
              <a:t>3</a:t>
            </a:fld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758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5FB4827-DA8A-4A0F-9E70-A01BE2FF6CF5}"/>
              </a:ext>
            </a:extLst>
          </p:cNvPr>
          <p:cNvSpPr txBox="1"/>
          <p:nvPr/>
        </p:nvSpPr>
        <p:spPr>
          <a:xfrm>
            <a:off x="0" y="-47657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＜参考資料＞ 第五波</a:t>
            </a:r>
            <a:r>
              <a:rPr lang="ja-JP" altLang="en-US" sz="20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と</a:t>
            </a:r>
            <a:r>
              <a:rPr lang="ja-JP" altLang="en-US" sz="20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第六波</a:t>
            </a:r>
            <a:r>
              <a:rPr lang="ja-JP" altLang="en-US" sz="20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における軽症入院患者の</a:t>
            </a:r>
            <a:r>
              <a:rPr lang="ja-JP" altLang="en-US" sz="20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比較</a:t>
            </a:r>
            <a:endParaRPr lang="ja-JP" altLang="en-US" sz="20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C024533-669C-48B1-82E7-C27042384F7F}"/>
              </a:ext>
            </a:extLst>
          </p:cNvPr>
          <p:cNvSpPr/>
          <p:nvPr/>
        </p:nvSpPr>
        <p:spPr>
          <a:xfrm>
            <a:off x="0" y="417970"/>
            <a:ext cx="12192000" cy="12286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8" indent="-179388"/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　軽症者の入院患者を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第</a:t>
            </a: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五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波</a:t>
            </a: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と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第</a:t>
            </a: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六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波</a:t>
            </a: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で比較すると、消化器科、循環器科、脳神経外科、産婦人科等、呼吸器科以外の診療科の疾患により、コロナ以外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の緊急治療</a:t>
            </a: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が優先される患者の割合は、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第</a:t>
            </a: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五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波</a:t>
            </a: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</a:t>
            </a:r>
            <a:r>
              <a:rPr lang="en-US" altLang="ja-JP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7%</a:t>
            </a:r>
            <a:r>
              <a:rPr lang="ja-JP" altLang="en-US" b="1" dirty="0" err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第</a:t>
            </a: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六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波</a:t>
            </a: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は</a:t>
            </a:r>
            <a:r>
              <a:rPr lang="en-US" altLang="ja-JP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19%</a:t>
            </a: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と増加した。</a:t>
            </a:r>
          </a:p>
          <a:p>
            <a:pPr marL="179388" indent="-179388"/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　コロナ陽性者でも、他疾患の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緊急治療が</a:t>
            </a: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必要な場合、コロナ確保病床やコロナ受入医療機関に限らず、全ての医療機関や診療科で対応が可能な医療体制が求められる。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E71F5D7-4F36-4261-943F-CEFD73EF1004}"/>
              </a:ext>
            </a:extLst>
          </p:cNvPr>
          <p:cNvSpPr/>
          <p:nvPr/>
        </p:nvSpPr>
        <p:spPr>
          <a:xfrm>
            <a:off x="220798" y="1680500"/>
            <a:ext cx="67913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chemeClr val="accent1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軽症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で新規入院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した患者の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内訳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元々基礎疾患で入院中の患者を除く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)</a:t>
            </a:r>
            <a:endParaRPr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68569" y="6383844"/>
            <a:ext cx="11160188" cy="260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入院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FC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で調整した軽症入院患者のうち、自宅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高齢者施設を含む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・宿泊療養施設からの入院を集計。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五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波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日～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計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259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5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六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波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日～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計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222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5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/>
          </p:nvPr>
        </p:nvGraphicFramePr>
        <p:xfrm>
          <a:off x="609599" y="2123370"/>
          <a:ext cx="11155681" cy="41636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41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1614">
                  <a:extLst>
                    <a:ext uri="{9D8B030D-6E8A-4147-A177-3AD203B41FA5}">
                      <a16:colId xmlns:a16="http://schemas.microsoft.com/office/drawing/2014/main" val="498829798"/>
                    </a:ext>
                  </a:extLst>
                </a:gridCol>
                <a:gridCol w="1261614">
                  <a:extLst>
                    <a:ext uri="{9D8B030D-6E8A-4147-A177-3AD203B41FA5}">
                      <a16:colId xmlns:a16="http://schemas.microsoft.com/office/drawing/2014/main" val="3450329451"/>
                    </a:ext>
                  </a:extLst>
                </a:gridCol>
                <a:gridCol w="2090737">
                  <a:extLst>
                    <a:ext uri="{9D8B030D-6E8A-4147-A177-3AD203B41FA5}">
                      <a16:colId xmlns:a16="http://schemas.microsoft.com/office/drawing/2014/main" val="2431047561"/>
                    </a:ext>
                  </a:extLst>
                </a:gridCol>
              </a:tblGrid>
              <a:tr h="152795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900" dirty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kumimoji="1" lang="ja-JP" altLang="en-US" sz="1900" b="1" u="sng" dirty="0">
                          <a:solidFill>
                            <a:schemeClr val="tx1"/>
                          </a:solidFill>
                        </a:rPr>
                        <a:t>他疾患</a:t>
                      </a:r>
                      <a:r>
                        <a:rPr kumimoji="1" lang="ja-JP" altLang="en-US" sz="1900" b="1" u="sng" dirty="0" smtClean="0">
                          <a:solidFill>
                            <a:schemeClr val="tx1"/>
                          </a:solidFill>
                        </a:rPr>
                        <a:t>の緊急治療</a:t>
                      </a:r>
                      <a:r>
                        <a:rPr kumimoji="1" lang="ja-JP" altLang="en-US" sz="1900" b="1" u="sng" dirty="0">
                          <a:solidFill>
                            <a:schemeClr val="tx1"/>
                          </a:solidFill>
                        </a:rPr>
                        <a:t>が優先され入院対象となった患者</a:t>
                      </a:r>
                    </a:p>
                    <a:p>
                      <a:pPr algn="l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　・救急対応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　　　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脳梗塞、心不全、吐下血、急性腹症、骨折、脱水 等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　・他疾患等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　　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en-US" altLang="ja-JP" sz="1600" baseline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</a:rPr>
                        <a:t>陣痛発来、脊髄損傷悪化 等</a:t>
                      </a:r>
                      <a:r>
                        <a:rPr kumimoji="1" lang="en-US" altLang="ja-JP" sz="16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60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kumimoji="1" lang="en-US" altLang="ja-JP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08000" marR="108000" marT="108000" marB="108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7</a:t>
                      </a:r>
                      <a:r>
                        <a:rPr kumimoji="1" lang="ja-JP" altLang="en-US" sz="2400" b="1" dirty="0"/>
                        <a:t>％</a:t>
                      </a:r>
                      <a:endParaRPr kumimoji="1" lang="ja-JP" altLang="en-US" sz="2000" b="1" dirty="0"/>
                    </a:p>
                    <a:p>
                      <a:pPr algn="ctr"/>
                      <a:r>
                        <a:rPr kumimoji="1" lang="en-US" altLang="ja-JP" sz="1600" dirty="0"/>
                        <a:t>(18</a:t>
                      </a:r>
                      <a:r>
                        <a:rPr kumimoji="1" lang="ja-JP" altLang="en-US" sz="1600" dirty="0"/>
                        <a:t>人</a:t>
                      </a:r>
                      <a:r>
                        <a:rPr kumimoji="1" lang="en-US" altLang="ja-JP" sz="1600" dirty="0"/>
                        <a:t>)</a:t>
                      </a:r>
                      <a:endParaRPr kumimoji="1" lang="ja-JP" altLang="en-US" sz="2000" dirty="0"/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19</a:t>
                      </a:r>
                      <a:r>
                        <a:rPr kumimoji="1" lang="ja-JP" altLang="en-US" sz="2400" b="1" dirty="0"/>
                        <a:t>％</a:t>
                      </a:r>
                      <a:endParaRPr kumimoji="1" lang="ja-JP" altLang="en-US" sz="2000" b="1" dirty="0"/>
                    </a:p>
                    <a:p>
                      <a:pPr algn="ctr"/>
                      <a:r>
                        <a:rPr kumimoji="1" lang="en-US" altLang="ja-JP" sz="1600" dirty="0"/>
                        <a:t>(43</a:t>
                      </a:r>
                      <a:r>
                        <a:rPr kumimoji="1" lang="ja-JP" altLang="en-US" sz="1600" dirty="0"/>
                        <a:t>人</a:t>
                      </a:r>
                      <a:r>
                        <a:rPr kumimoji="1" lang="en-US" altLang="ja-JP" sz="1600" dirty="0"/>
                        <a:t>)</a:t>
                      </a:r>
                      <a:endParaRPr kumimoji="1" lang="ja-JP" altLang="en-US" sz="2000" dirty="0"/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dirty="0">
                          <a:solidFill>
                            <a:schemeClr val="tx1"/>
                          </a:solidFill>
                        </a:rPr>
                        <a:t>原疾患の</a:t>
                      </a:r>
                    </a:p>
                    <a:p>
                      <a:pPr algn="ctr"/>
                      <a:r>
                        <a:rPr kumimoji="1" lang="ja-JP" altLang="en-US" sz="1900" dirty="0">
                          <a:solidFill>
                            <a:schemeClr val="tx1"/>
                          </a:solidFill>
                        </a:rPr>
                        <a:t>診療科で</a:t>
                      </a:r>
                      <a:r>
                        <a:rPr kumimoji="1" lang="ja-JP" altLang="en-US" sz="1900" dirty="0" smtClean="0">
                          <a:solidFill>
                            <a:schemeClr val="tx1"/>
                          </a:solidFill>
                        </a:rPr>
                        <a:t>対応要</a:t>
                      </a:r>
                      <a:endParaRPr kumimoji="1" lang="ja-JP" altLang="en-US" sz="19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コロナの症状が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悪化した場合は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コロナ確保病床へ</a:t>
                      </a:r>
                    </a:p>
                  </a:txBody>
                  <a:tcPr marL="108000" marR="108000" marT="108000" marB="1080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76116437"/>
                  </a:ext>
                </a:extLst>
              </a:tr>
              <a:tr h="108182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900" b="1" dirty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kumimoji="1" lang="ja-JP" altLang="en-US" sz="1900" b="1" u="sng" dirty="0">
                          <a:solidFill>
                            <a:schemeClr val="tx1"/>
                          </a:solidFill>
                        </a:rPr>
                        <a:t>コロナの治療のため入院療養となった患者</a:t>
                      </a:r>
                    </a:p>
                    <a:p>
                      <a:pPr algn="l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　・呼吸苦、高熱持続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　・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第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波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抗体カクテル療法目的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108000" marR="108000" marT="108000" marB="108000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41</a:t>
                      </a:r>
                      <a:r>
                        <a:rPr kumimoji="1" lang="ja-JP" altLang="en-US" sz="2400" dirty="0"/>
                        <a:t>％</a:t>
                      </a:r>
                      <a:endParaRPr kumimoji="1" lang="ja-JP" altLang="en-US" sz="2000" dirty="0"/>
                    </a:p>
                    <a:p>
                      <a:pPr algn="ctr"/>
                      <a:r>
                        <a:rPr kumimoji="1" lang="en-US" altLang="ja-JP" sz="1600" dirty="0"/>
                        <a:t>(106</a:t>
                      </a:r>
                      <a:r>
                        <a:rPr kumimoji="1" lang="ja-JP" altLang="en-US" sz="1600" dirty="0"/>
                        <a:t>人</a:t>
                      </a:r>
                      <a:r>
                        <a:rPr kumimoji="1" lang="en-US" altLang="ja-JP" sz="1600" dirty="0"/>
                        <a:t>)</a:t>
                      </a:r>
                      <a:endParaRPr kumimoji="1" lang="ja-JP" altLang="en-US" sz="2000" dirty="0"/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6</a:t>
                      </a:r>
                      <a:r>
                        <a:rPr kumimoji="1" lang="ja-JP" altLang="en-US" sz="2400" dirty="0"/>
                        <a:t>％</a:t>
                      </a:r>
                      <a:endParaRPr kumimoji="1" lang="ja-JP" altLang="en-US" sz="2000" dirty="0"/>
                    </a:p>
                    <a:p>
                      <a:pPr algn="ctr"/>
                      <a:r>
                        <a:rPr kumimoji="1" lang="en-US" altLang="ja-JP" sz="1600" dirty="0"/>
                        <a:t>(13</a:t>
                      </a:r>
                      <a:r>
                        <a:rPr kumimoji="1" lang="ja-JP" altLang="en-US" sz="1600" dirty="0"/>
                        <a:t>人</a:t>
                      </a:r>
                      <a:r>
                        <a:rPr kumimoji="1" lang="en-US" altLang="ja-JP" sz="1600" dirty="0"/>
                        <a:t>)</a:t>
                      </a:r>
                      <a:endParaRPr kumimoji="1" lang="ja-JP" altLang="en-US" sz="2000" dirty="0"/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900" dirty="0">
                          <a:solidFill>
                            <a:schemeClr val="tx1"/>
                          </a:solidFill>
                        </a:rPr>
                        <a:t>コロナ</a:t>
                      </a:r>
                      <a:endParaRPr kumimoji="1" lang="en-US" altLang="ja-JP" sz="19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900" dirty="0">
                          <a:solidFill>
                            <a:schemeClr val="tx1"/>
                          </a:solidFill>
                        </a:rPr>
                        <a:t>確保病床へ</a:t>
                      </a:r>
                    </a:p>
                  </a:txBody>
                  <a:tcPr marL="108000" marR="108000" marT="108000" marB="108000" anchor="ctr"/>
                </a:tc>
                <a:extLst>
                  <a:ext uri="{0D108BD9-81ED-4DB2-BD59-A6C34878D82A}">
                    <a16:rowId xmlns:a16="http://schemas.microsoft.com/office/drawing/2014/main" val="604932236"/>
                  </a:ext>
                </a:extLst>
              </a:tr>
              <a:tr h="13999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900" dirty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kumimoji="1" lang="ja-JP" altLang="en-US" sz="1900" b="1" u="sng" dirty="0">
                          <a:solidFill>
                            <a:schemeClr val="tx1"/>
                          </a:solidFill>
                        </a:rPr>
                        <a:t>基礎疾患のリスク等を踏まえて入院となった患者</a:t>
                      </a:r>
                    </a:p>
                    <a:p>
                      <a:pPr algn="l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　・透析、妊婦、悪性疾患、精神疾患</a:t>
                      </a:r>
                    </a:p>
                    <a:p>
                      <a:pPr algn="l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　・高血圧、糖尿病 等</a:t>
                      </a:r>
                    </a:p>
                    <a:p>
                      <a:pPr algn="l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　・小児科 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等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08000" marR="108000" marT="108000" marB="108000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52</a:t>
                      </a:r>
                      <a:r>
                        <a:rPr kumimoji="1" lang="ja-JP" altLang="en-US" sz="2400" dirty="0"/>
                        <a:t>％</a:t>
                      </a:r>
                      <a:endParaRPr kumimoji="1" lang="ja-JP" altLang="en-US" sz="2000" dirty="0"/>
                    </a:p>
                    <a:p>
                      <a:pPr algn="ctr"/>
                      <a:r>
                        <a:rPr kumimoji="1" lang="en-US" altLang="ja-JP" sz="1600" dirty="0"/>
                        <a:t>(135</a:t>
                      </a:r>
                      <a:r>
                        <a:rPr kumimoji="1" lang="ja-JP" altLang="en-US" sz="1600" dirty="0"/>
                        <a:t>人</a:t>
                      </a:r>
                      <a:r>
                        <a:rPr kumimoji="1" lang="en-US" altLang="ja-JP" sz="1600" dirty="0"/>
                        <a:t>)</a:t>
                      </a:r>
                      <a:endParaRPr kumimoji="1" lang="ja-JP" altLang="en-US" sz="2000" dirty="0"/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75</a:t>
                      </a:r>
                      <a:r>
                        <a:rPr kumimoji="1" lang="ja-JP" altLang="en-US" sz="2400" dirty="0"/>
                        <a:t>％</a:t>
                      </a:r>
                      <a:endParaRPr kumimoji="1" lang="ja-JP" altLang="en-US" sz="2000" dirty="0"/>
                    </a:p>
                    <a:p>
                      <a:pPr algn="ctr"/>
                      <a:r>
                        <a:rPr kumimoji="1" lang="en-US" altLang="ja-JP" sz="1600" dirty="0"/>
                        <a:t>(166</a:t>
                      </a:r>
                      <a:r>
                        <a:rPr kumimoji="1" lang="ja-JP" altLang="en-US" sz="1600" dirty="0"/>
                        <a:t>人</a:t>
                      </a:r>
                      <a:r>
                        <a:rPr kumimoji="1" lang="en-US" altLang="ja-JP" sz="1600" dirty="0"/>
                        <a:t>)</a:t>
                      </a:r>
                      <a:endParaRPr kumimoji="1" lang="ja-JP" altLang="en-US" sz="2000" dirty="0"/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3458621067"/>
                  </a:ext>
                </a:extLst>
              </a:tr>
            </a:tbl>
          </a:graphicData>
        </a:graphic>
      </p:graphicFrame>
      <p:sp>
        <p:nvSpPr>
          <p:cNvPr id="21" name="角丸四角形 20"/>
          <p:cNvSpPr/>
          <p:nvPr/>
        </p:nvSpPr>
        <p:spPr>
          <a:xfrm>
            <a:off x="10029667" y="1688358"/>
            <a:ext cx="1224085" cy="346234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0" bIns="0" rtlCol="0" anchor="ctr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方向性</a:t>
            </a:r>
            <a:endParaRPr kumimoji="1" lang="ja-JP" altLang="en-US" sz="16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" name="大かっこ 6"/>
          <p:cNvSpPr/>
          <p:nvPr/>
        </p:nvSpPr>
        <p:spPr>
          <a:xfrm>
            <a:off x="9983264" y="3007658"/>
            <a:ext cx="1469292" cy="575427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8505667" y="1697824"/>
            <a:ext cx="1080293" cy="346234"/>
          </a:xfrm>
          <a:prstGeom prst="roundRect">
            <a:avLst>
              <a:gd name="adj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0" bIns="0" rtlCol="0" anchor="ctr">
            <a:spAutoFit/>
          </a:bodyPr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第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六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波</a:t>
            </a:r>
            <a:endParaRPr kumimoji="1" lang="ja-JP" altLang="en-US" sz="16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7208520" y="1684686"/>
            <a:ext cx="1044813" cy="346234"/>
          </a:xfrm>
          <a:prstGeom prst="roundRect">
            <a:avLst>
              <a:gd name="adj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0" bIns="0" rtlCol="0" anchor="ctr">
            <a:spAutoFit/>
          </a:bodyPr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第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五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波</a:t>
            </a:r>
            <a:endParaRPr kumimoji="1" lang="ja-JP" altLang="en-US" sz="16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46310" y="6375792"/>
            <a:ext cx="2743200" cy="365125"/>
          </a:xfrm>
        </p:spPr>
        <p:txBody>
          <a:bodyPr/>
          <a:lstStyle/>
          <a:p>
            <a:fld id="{FE1BD58B-2CDE-485A-8E10-5E6FB430C5D3}" type="slidenum">
              <a:rPr kumimoji="1" lang="ja-JP" altLang="en-US" sz="2000" smtClean="0">
                <a:solidFill>
                  <a:schemeClr val="tx1"/>
                </a:solidFill>
              </a:rPr>
              <a:t>4</a:t>
            </a:fld>
            <a:endParaRPr kumimoji="1" lang="ja-JP" alt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777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A657376-7A05-4F5D-940D-21EF3C7FE20A}"/>
              </a:ext>
            </a:extLst>
          </p:cNvPr>
          <p:cNvSpPr txBox="1"/>
          <p:nvPr/>
        </p:nvSpPr>
        <p:spPr>
          <a:xfrm>
            <a:off x="0" y="0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&lt;</a:t>
            </a:r>
            <a:r>
              <a:rPr lang="ja-JP" altLang="en-US" sz="20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参考資料＞ 受入医療機関・確保病床等に関する他の都道府県の状況</a:t>
            </a:r>
            <a:endParaRPr lang="ja-JP" altLang="en-US" sz="20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148437"/>
              </p:ext>
            </p:extLst>
          </p:nvPr>
        </p:nvGraphicFramePr>
        <p:xfrm>
          <a:off x="888127" y="862446"/>
          <a:ext cx="10404000" cy="370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000">
                  <a:extLst>
                    <a:ext uri="{9D8B030D-6E8A-4147-A177-3AD203B41FA5}">
                      <a16:colId xmlns:a16="http://schemas.microsoft.com/office/drawing/2014/main" val="1477098563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3923768343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4014577514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186733783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4288858073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4058671426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3067894643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3585379997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1906058952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都道府県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受入医療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機関数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(a)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全病院数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(b)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受入医療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機関割合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(a/b)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確保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病床数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(c)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全病床数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(d)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確保病床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割合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(c/d)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第六波中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(12/17-5/11)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21600" marB="216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107266"/>
                  </a:ext>
                </a:extLst>
              </a:tr>
              <a:tr h="57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日別最多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陽性者数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(e)</a:t>
                      </a:r>
                      <a:endParaRPr kumimoji="1" lang="ja-JP" altLang="en-US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陽性者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(c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e)</a:t>
                      </a:r>
                      <a:endParaRPr kumimoji="1" lang="ja-JP" altLang="en-US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24029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北海道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159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538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29.6%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2,147 </a:t>
                      </a:r>
                    </a:p>
                  </a:txBody>
                  <a:tcPr marL="54000" marR="54000" marT="54000" marB="5400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91,035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2.4%</a:t>
                      </a: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4,097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0.52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18010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埼玉県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112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343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32.7%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1,827 </a:t>
                      </a:r>
                    </a:p>
                  </a:txBody>
                  <a:tcPr marL="54000" marR="54000" marT="54000" marB="5400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62,914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2.9%</a:t>
                      </a: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7,353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0.25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0678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東京都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198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632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31.3%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7,229 </a:t>
                      </a:r>
                    </a:p>
                  </a:txBody>
                  <a:tcPr marL="54000" marR="54000" marT="54000" marB="5400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125,396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5.8%</a:t>
                      </a: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21,562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0.34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12638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神奈川県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104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337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30.9%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2,100 </a:t>
                      </a:r>
                    </a:p>
                  </a:txBody>
                  <a:tcPr marL="54000" marR="54000" marT="54000" marB="5400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73,800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2.8%</a:t>
                      </a: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9,096</a:t>
                      </a:r>
                    </a:p>
                  </a:txBody>
                  <a:tcPr marL="54000" marR="54000" marT="54000" marB="5400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0.23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40694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愛知県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84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318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26.4%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1,707 </a:t>
                      </a:r>
                    </a:p>
                  </a:txBody>
                  <a:tcPr marL="54000" marR="54000" marT="54000" marB="5400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66,004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2.6%</a:t>
                      </a: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6,661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0.26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47390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福岡県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116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453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25.6%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1,304 </a:t>
                      </a:r>
                    </a:p>
                  </a:txBody>
                  <a:tcPr marL="54000" marR="54000" marT="54000" marB="5400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81,917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1.6%</a:t>
                      </a: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5,600</a:t>
                      </a:r>
                    </a:p>
                  </a:txBody>
                  <a:tcPr marL="54000" marR="54000" marT="54000" marB="5400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0.23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45479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210</a:t>
                      </a:r>
                      <a:r>
                        <a:rPr kumimoji="1" lang="en-US" altLang="ja-JP" sz="1400" baseline="30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</a:p>
                  </a:txBody>
                  <a:tcPr marL="54000" marR="54000" marT="54000" marB="5400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511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41.1%</a:t>
                      </a: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3,997</a:t>
                      </a:r>
                      <a:r>
                        <a:rPr lang="en-US" altLang="ja-JP" sz="1400" b="0" i="0" u="none" strike="noStrike" baseline="300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endParaRPr lang="en-US" altLang="ja-JP" sz="1400" b="0" i="0" u="none" strike="noStrike" baseline="300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104,152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3.8%</a:t>
                      </a: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15,617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0.26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4000" marR="54000" marT="54000" marB="54000" anchor="ctr">
                    <a:lnL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406520"/>
                  </a:ext>
                </a:extLst>
              </a:tr>
            </a:tbl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2990335" y="4873950"/>
            <a:ext cx="8301793" cy="1267358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 lIns="72000" tIns="72000" rIns="72000" bIns="72000" anchor="ctr">
            <a:noAutofit/>
          </a:bodyPr>
          <a:lstStyle/>
          <a:p>
            <a:pPr lvl="0" defTabSz="914423">
              <a:defRPr/>
            </a:pP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［出典・時点］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28600" indent="-228600" defTabSz="914423">
              <a:buFontTx/>
              <a:buAutoNum type="alphaLcParenBoth"/>
              <a:defRPr/>
            </a:pP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受入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医療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機関数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厚生労働省 新型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コロナウイルス感染症対策に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係る各医療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機関内の病床の確保状況・使用率等の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報告　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R4.4.20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時点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23">
              <a:defRPr/>
            </a:pP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(b) 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全病院数　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厚生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労働省 医療施設動態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調査（令和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４年２月末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概数）　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R4.2.28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時点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23">
              <a:defRPr/>
            </a:pP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(c) 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確保病床数　　　　新型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コロナウイルス感染症患者の療養状況等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及び入院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患者受入病床数等に関する調査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結果　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R4.5.4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時点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defTabSz="914423">
              <a:defRPr/>
            </a:pP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(d) 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全病床数　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厚生労働省 医療施設動態調査（令和４年２月末概数）　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R4.2.28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時点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23">
              <a:defRPr/>
            </a:pP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(e) 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日別最多陽性者数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NHK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「特設サイト新型コロナウイルス」　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R4.5.12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閲覧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defTabSz="914423">
              <a:defRPr/>
            </a:pP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大阪府の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(a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及び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(c)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み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R4.5.12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時点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18939" y="6444812"/>
            <a:ext cx="2743200" cy="365125"/>
          </a:xfrm>
        </p:spPr>
        <p:txBody>
          <a:bodyPr/>
          <a:lstStyle/>
          <a:p>
            <a:fld id="{A9848611-8FAA-4BFC-BAAD-33CAF1A3E273}" type="slidenum">
              <a:rPr kumimoji="1" lang="ja-JP" altLang="en-US" sz="2000" smtClean="0">
                <a:solidFill>
                  <a:schemeClr val="tx1"/>
                </a:solidFill>
              </a:rPr>
              <a:t>5</a:t>
            </a:fld>
            <a:endParaRPr kumimoji="1" lang="ja-JP" alt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731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11017</TotalTime>
  <Words>2333</Words>
  <Application>Microsoft Office PowerPoint</Application>
  <PresentationFormat>ワイド画面</PresentationFormat>
  <Paragraphs>317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7" baseType="lpstr">
      <vt:lpstr>HGPｺﾞｼｯｸE</vt:lpstr>
      <vt:lpstr>Meiryo UI</vt:lpstr>
      <vt:lpstr>ＭＳ Ｐゴシック</vt:lpstr>
      <vt:lpstr>UD デジタル 教科書体 NK-B</vt:lpstr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野崎　健二</dc:creator>
  <cp:lastModifiedBy>國本　由衣</cp:lastModifiedBy>
  <cp:revision>1063</cp:revision>
  <cp:lastPrinted>2022-05-13T10:04:31Z</cp:lastPrinted>
  <dcterms:created xsi:type="dcterms:W3CDTF">2019-04-25T08:31:09Z</dcterms:created>
  <dcterms:modified xsi:type="dcterms:W3CDTF">2022-05-17T12:35:01Z</dcterms:modified>
</cp:coreProperties>
</file>