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48" r:id="rId2"/>
    <p:sldId id="353"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9FF"/>
    <a:srgbClr val="CCECFF"/>
    <a:srgbClr val="FFCC99"/>
    <a:srgbClr val="FFF2CC"/>
    <a:srgbClr val="000099"/>
    <a:srgbClr val="FFFF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3874" autoAdjust="0"/>
  </p:normalViewPr>
  <p:slideViewPr>
    <p:cSldViewPr snapToGrid="0">
      <p:cViewPr varScale="1">
        <p:scale>
          <a:sx n="74" d="100"/>
          <a:sy n="74" d="100"/>
        </p:scale>
        <p:origin x="57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8281FBC-FA2A-4A39-B7BD-17BA18050241}" type="datetimeFigureOut">
              <a:rPr kumimoji="1" lang="ja-JP" altLang="en-US" smtClean="0"/>
              <a:t>2022/5/17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F69EDD4-B9C2-4FB2-A4F2-2A9C2014780A}" type="slidenum">
              <a:rPr kumimoji="1" lang="ja-JP" altLang="en-US" smtClean="0"/>
              <a:t>‹#›</a:t>
            </a:fld>
            <a:endParaRPr kumimoji="1" lang="ja-JP" altLang="en-US"/>
          </a:p>
        </p:txBody>
      </p:sp>
    </p:spTree>
    <p:extLst>
      <p:ext uri="{BB962C8B-B14F-4D97-AF65-F5344CB8AC3E}">
        <p14:creationId xmlns:p14="http://schemas.microsoft.com/office/powerpoint/2010/main" val="5552880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400" dirty="0"/>
          </a:p>
        </p:txBody>
      </p:sp>
      <p:sp>
        <p:nvSpPr>
          <p:cNvPr id="4" name="スライド番号プレースホルダー 3"/>
          <p:cNvSpPr>
            <a:spLocks noGrp="1"/>
          </p:cNvSpPr>
          <p:nvPr>
            <p:ph type="sldNum" sz="quarter" idx="10"/>
          </p:nvPr>
        </p:nvSpPr>
        <p:spPr/>
        <p:txBody>
          <a:bodyPr/>
          <a:lstStyle/>
          <a:p>
            <a:fld id="{2F0EEB81-DB16-4A68-B055-8A38956DB515}" type="slidenum">
              <a:rPr kumimoji="1" lang="ja-JP" altLang="en-US" smtClean="0"/>
              <a:t>1</a:t>
            </a:fld>
            <a:endParaRPr kumimoji="1" lang="ja-JP" altLang="en-US" dirty="0"/>
          </a:p>
        </p:txBody>
      </p:sp>
    </p:spTree>
    <p:extLst>
      <p:ext uri="{BB962C8B-B14F-4D97-AF65-F5344CB8AC3E}">
        <p14:creationId xmlns:p14="http://schemas.microsoft.com/office/powerpoint/2010/main" val="67684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400" dirty="0"/>
          </a:p>
        </p:txBody>
      </p:sp>
      <p:sp>
        <p:nvSpPr>
          <p:cNvPr id="4" name="スライド番号プレースホルダー 3"/>
          <p:cNvSpPr>
            <a:spLocks noGrp="1"/>
          </p:cNvSpPr>
          <p:nvPr>
            <p:ph type="sldNum" sz="quarter" idx="10"/>
          </p:nvPr>
        </p:nvSpPr>
        <p:spPr/>
        <p:txBody>
          <a:bodyPr/>
          <a:lstStyle/>
          <a:p>
            <a:fld id="{2F0EEB81-DB16-4A68-B055-8A38956DB515}" type="slidenum">
              <a:rPr kumimoji="1" lang="ja-JP" altLang="en-US" smtClean="0"/>
              <a:t>2</a:t>
            </a:fld>
            <a:endParaRPr kumimoji="1" lang="ja-JP" altLang="en-US" dirty="0"/>
          </a:p>
        </p:txBody>
      </p:sp>
    </p:spTree>
    <p:extLst>
      <p:ext uri="{BB962C8B-B14F-4D97-AF65-F5344CB8AC3E}">
        <p14:creationId xmlns:p14="http://schemas.microsoft.com/office/powerpoint/2010/main" val="714482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D07F2C5-459E-4E94-BDCD-31B6033E50CC}"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697476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C90158-ABBC-4744-A9E1-75250878A072}"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710705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9FD848A-460B-4ECE-8C0C-03503C8B0ECF}"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3872748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95EE5EC-B836-4B1E-A31E-5831B272FFBA}"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1155169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B70B817-6EFC-409D-9AF4-6C5F7EC3A107}"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397083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D0A2DAE-A8F4-4168-B1A0-511E27309385}" type="datetime1">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271506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E743613-71E4-49C7-BB84-0B98E331A42C}" type="datetime1">
              <a:rPr kumimoji="1" lang="ja-JP" altLang="en-US" smtClean="0"/>
              <a:t>2022/5/17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197916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45300B6-F014-49E4-9083-8E3D59DBE131}" type="datetime1">
              <a:rPr kumimoji="1" lang="ja-JP" altLang="en-US" smtClean="0"/>
              <a:t>2022/5/17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199270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A55F5C-3213-44F9-865A-70C95A78F97F}" type="datetime1">
              <a:rPr kumimoji="1" lang="ja-JP" altLang="en-US" smtClean="0"/>
              <a:t>2022/5/17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212243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846A480-6ED7-4812-A730-F9BAC7814C34}" type="datetime1">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251714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C2D1B05-989A-4F51-83C4-CE2F72BD73D1}" type="datetime1">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1206193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42904-5CD4-4FF9-A0D0-10A04EBA80C7}" type="datetime1">
              <a:rPr kumimoji="1" lang="ja-JP" altLang="en-US" smtClean="0"/>
              <a:t>2022/5/17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3945115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12192000" cy="46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smtClean="0">
                <a:solidFill>
                  <a:schemeClr val="bg1"/>
                </a:solidFill>
                <a:latin typeface="UD デジタル 教科書体 NK-B" panose="02020700000000000000" pitchFamily="18" charset="-128"/>
                <a:ea typeface="UD デジタル 教科書体 NK-B" panose="02020700000000000000" pitchFamily="18" charset="-128"/>
              </a:rPr>
              <a:t>今後</a:t>
            </a: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の感染拡大に備えた医療</a:t>
            </a:r>
            <a:r>
              <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rPr>
              <a:t>・療養体制の考え方について</a:t>
            </a:r>
            <a:endParaRPr kumimoji="1" lang="ja-JP" altLang="en-US" sz="20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9" name="正方形/長方形 48"/>
          <p:cNvSpPr/>
          <p:nvPr/>
        </p:nvSpPr>
        <p:spPr>
          <a:xfrm>
            <a:off x="99245" y="756273"/>
            <a:ext cx="11995580" cy="2227139"/>
          </a:xfrm>
          <a:prstGeom prst="rect">
            <a:avLst/>
          </a:prstGeom>
          <a:solidFill>
            <a:schemeClr val="bg1"/>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marL="330209" indent="-330209"/>
            <a:r>
              <a:rPr lang="ja-JP" altLang="en-US" sz="1400" dirty="0" smtClean="0">
                <a:solidFill>
                  <a:schemeClr val="tx1"/>
                </a:solidFill>
                <a:latin typeface="Meiryo UI" panose="020B0604030504040204" pitchFamily="50" charset="-128"/>
                <a:ea typeface="Meiryo UI" panose="020B0604030504040204" pitchFamily="50" charset="-128"/>
              </a:rPr>
              <a:t> ○新規陽性者数１万人</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日超過する大規模</a:t>
            </a:r>
            <a:r>
              <a:rPr lang="ja-JP" altLang="en-US" sz="1400" dirty="0">
                <a:solidFill>
                  <a:schemeClr val="tx1"/>
                </a:solidFill>
                <a:latin typeface="Meiryo UI" panose="020B0604030504040204" pitchFamily="50" charset="-128"/>
                <a:ea typeface="Meiryo UI" panose="020B0604030504040204" pitchFamily="50" charset="-128"/>
              </a:rPr>
              <a:t>な</a:t>
            </a:r>
            <a:r>
              <a:rPr lang="ja-JP" altLang="en-US" sz="1400" dirty="0" smtClean="0">
                <a:solidFill>
                  <a:schemeClr val="tx1"/>
                </a:solidFill>
                <a:latin typeface="Meiryo UI" panose="020B0604030504040204" pitchFamily="50" charset="-128"/>
                <a:ea typeface="Meiryo UI" panose="020B0604030504040204" pitchFamily="50" charset="-128"/>
              </a:rPr>
              <a:t>感染が約１か月継続。　</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330209" indent="-330209"/>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高齢者</a:t>
            </a:r>
            <a:r>
              <a:rPr lang="ja-JP" altLang="en-US" sz="1400" b="1" dirty="0">
                <a:solidFill>
                  <a:schemeClr val="tx1"/>
                </a:solidFill>
                <a:latin typeface="Meiryo UI" panose="020B0604030504040204" pitchFamily="50" charset="-128"/>
                <a:ea typeface="Meiryo UI" panose="020B0604030504040204" pitchFamily="50" charset="-128"/>
              </a:rPr>
              <a:t>の入院患者が急増</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70</a:t>
            </a:r>
            <a:r>
              <a:rPr lang="ja-JP" altLang="en-US" sz="1400" dirty="0">
                <a:solidFill>
                  <a:schemeClr val="tx1"/>
                </a:solidFill>
                <a:latin typeface="Meiryo UI" panose="020B0604030504040204" pitchFamily="50" charset="-128"/>
                <a:ea typeface="Meiryo UI" panose="020B0604030504040204" pitchFamily="50" charset="-128"/>
              </a:rPr>
              <a:t>代以上が入院患者数に占める割合 第五波 １割強→第六波 </a:t>
            </a:r>
            <a:r>
              <a:rPr lang="en-US" altLang="ja-JP" sz="1400" dirty="0">
                <a:solidFill>
                  <a:schemeClr val="tx1"/>
                </a:solidFill>
                <a:latin typeface="Meiryo UI" panose="020B0604030504040204" pitchFamily="50" charset="-128"/>
                <a:ea typeface="Meiryo UI" panose="020B0604030504040204" pitchFamily="50" charset="-128"/>
              </a:rPr>
              <a:t>7</a:t>
            </a:r>
            <a:r>
              <a:rPr lang="ja-JP" altLang="en-US" sz="1400" dirty="0">
                <a:solidFill>
                  <a:schemeClr val="tx1"/>
                </a:solidFill>
                <a:latin typeface="Meiryo UI" panose="020B0604030504040204" pitchFamily="50" charset="-128"/>
                <a:ea typeface="Meiryo UI" panose="020B0604030504040204" pitchFamily="50" charset="-128"/>
              </a:rPr>
              <a:t>割弱</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err="1"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○新型</a:t>
            </a:r>
            <a:r>
              <a:rPr lang="ja-JP" altLang="en-US" sz="1400" dirty="0">
                <a:solidFill>
                  <a:schemeClr val="tx1"/>
                </a:solidFill>
                <a:latin typeface="Meiryo UI" panose="020B0604030504040204" pitchFamily="50" charset="-128"/>
                <a:ea typeface="Meiryo UI" panose="020B0604030504040204" pitchFamily="50" charset="-128"/>
              </a:rPr>
              <a:t>コロナ以外の</a:t>
            </a:r>
            <a:r>
              <a:rPr lang="ja-JP" altLang="en-US" sz="1400" b="1" dirty="0">
                <a:solidFill>
                  <a:schemeClr val="tx1"/>
                </a:solidFill>
                <a:latin typeface="Meiryo UI" panose="020B0604030504040204" pitchFamily="50" charset="-128"/>
                <a:ea typeface="Meiryo UI" panose="020B0604030504040204" pitchFamily="50" charset="-128"/>
              </a:rPr>
              <a:t>原疾患を有する</a:t>
            </a:r>
            <a:r>
              <a:rPr lang="ja-JP" altLang="en-US" sz="1400" b="1" dirty="0" smtClean="0">
                <a:solidFill>
                  <a:schemeClr val="tx1"/>
                </a:solidFill>
                <a:latin typeface="Meiryo UI" panose="020B0604030504040204" pitchFamily="50" charset="-128"/>
                <a:ea typeface="Meiryo UI" panose="020B0604030504040204" pitchFamily="50" charset="-128"/>
              </a:rPr>
              <a:t>患者も</a:t>
            </a:r>
            <a:r>
              <a:rPr lang="ja-JP" altLang="en-US" sz="1400" b="1" dirty="0">
                <a:solidFill>
                  <a:schemeClr val="tx1"/>
                </a:solidFill>
                <a:latin typeface="Meiryo UI" panose="020B0604030504040204" pitchFamily="50" charset="-128"/>
                <a:ea typeface="Meiryo UI" panose="020B0604030504040204" pitchFamily="50" charset="-128"/>
              </a:rPr>
              <a:t>多数発生</a:t>
            </a:r>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医療</a:t>
            </a:r>
            <a:r>
              <a:rPr lang="ja-JP" altLang="en-US" sz="1400" b="1" dirty="0">
                <a:solidFill>
                  <a:schemeClr val="tx1"/>
                </a:solidFill>
                <a:latin typeface="Meiryo UI" panose="020B0604030504040204" pitchFamily="50" charset="-128"/>
                <a:ea typeface="Meiryo UI" panose="020B0604030504040204" pitchFamily="50" charset="-128"/>
              </a:rPr>
              <a:t>機関・高齢者施設クラスターが多数発生</a:t>
            </a:r>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smtClean="0">
                <a:solidFill>
                  <a:schemeClr val="tx1"/>
                </a:solidFill>
                <a:latin typeface="Meiryo UI" panose="020B0604030504040204" pitchFamily="50" charset="-128"/>
                <a:ea typeface="Meiryo UI" panose="020B0604030504040204" pitchFamily="50" charset="-128"/>
              </a:rPr>
              <a:t> 　 医療</a:t>
            </a:r>
            <a:r>
              <a:rPr lang="ja-JP" altLang="en-US" sz="1400" dirty="0">
                <a:solidFill>
                  <a:schemeClr val="tx1"/>
                </a:solidFill>
                <a:latin typeface="Meiryo UI" panose="020B0604030504040204" pitchFamily="50" charset="-128"/>
                <a:ea typeface="Meiryo UI" panose="020B0604030504040204" pitchFamily="50" charset="-128"/>
              </a:rPr>
              <a:t>機関クラスターの発生数は、</a:t>
            </a:r>
            <a:r>
              <a:rPr lang="ja-JP" altLang="en-US" sz="1400" b="1" dirty="0">
                <a:solidFill>
                  <a:schemeClr val="tx1"/>
                </a:solidFill>
                <a:latin typeface="Meiryo UI" panose="020B0604030504040204" pitchFamily="50" charset="-128"/>
                <a:ea typeface="Meiryo UI" panose="020B0604030504040204" pitchFamily="50" charset="-128"/>
              </a:rPr>
              <a:t>新型コロナ患者受入医療機関と非受入病院で各半数</a:t>
            </a:r>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高齢者</a:t>
            </a:r>
            <a:r>
              <a:rPr lang="ja-JP" altLang="en-US" sz="1400" dirty="0">
                <a:solidFill>
                  <a:schemeClr val="tx1"/>
                </a:solidFill>
                <a:latin typeface="Meiryo UI" panose="020B0604030504040204" pitchFamily="50" charset="-128"/>
                <a:ea typeface="Meiryo UI" panose="020B0604030504040204" pitchFamily="50" charset="-128"/>
              </a:rPr>
              <a:t>施設入所者の陽性者のうち、</a:t>
            </a:r>
            <a:r>
              <a:rPr lang="ja-JP" altLang="en-US" sz="1400" b="1" dirty="0">
                <a:solidFill>
                  <a:schemeClr val="tx1"/>
                </a:solidFill>
                <a:latin typeface="Meiryo UI" panose="020B0604030504040204" pitchFamily="50" charset="-128"/>
                <a:ea typeface="Meiryo UI" panose="020B0604030504040204" pitchFamily="50" charset="-128"/>
              </a:rPr>
              <a:t> 約</a:t>
            </a:r>
            <a:r>
              <a:rPr lang="en-US" altLang="ja-JP" sz="1400" b="1" dirty="0">
                <a:solidFill>
                  <a:schemeClr val="tx1"/>
                </a:solidFill>
                <a:latin typeface="Meiryo UI" panose="020B0604030504040204" pitchFamily="50" charset="-128"/>
                <a:ea typeface="Meiryo UI" panose="020B0604030504040204" pitchFamily="50" charset="-128"/>
              </a:rPr>
              <a:t>9</a:t>
            </a:r>
            <a:r>
              <a:rPr lang="ja-JP" altLang="en-US" sz="1400" b="1" dirty="0">
                <a:solidFill>
                  <a:schemeClr val="tx1"/>
                </a:solidFill>
                <a:latin typeface="Meiryo UI" panose="020B0604030504040204" pitchFamily="50" charset="-128"/>
                <a:ea typeface="Meiryo UI" panose="020B0604030504040204" pitchFamily="50" charset="-128"/>
              </a:rPr>
              <a:t>割が施設内療養</a:t>
            </a:r>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軽症</a:t>
            </a:r>
            <a:r>
              <a:rPr lang="ja-JP" altLang="en-US" sz="1400" dirty="0">
                <a:solidFill>
                  <a:schemeClr val="tx1"/>
                </a:solidFill>
                <a:latin typeface="Meiryo UI" panose="020B0604030504040204" pitchFamily="50" charset="-128"/>
                <a:ea typeface="Meiryo UI" panose="020B0604030504040204" pitchFamily="50" charset="-128"/>
              </a:rPr>
              <a:t>中等症病床における</a:t>
            </a:r>
            <a:r>
              <a:rPr lang="en-US" altLang="ja-JP" sz="1400" dirty="0">
                <a:solidFill>
                  <a:schemeClr val="tx1"/>
                </a:solidFill>
                <a:latin typeface="Meiryo UI" panose="020B0604030504040204" pitchFamily="50" charset="-128"/>
                <a:ea typeface="Meiryo UI" panose="020B0604030504040204" pitchFamily="50" charset="-128"/>
              </a:rPr>
              <a:t>70</a:t>
            </a:r>
            <a:r>
              <a:rPr lang="ja-JP" altLang="en-US" sz="1400" dirty="0">
                <a:solidFill>
                  <a:schemeClr val="tx1"/>
                </a:solidFill>
                <a:latin typeface="Meiryo UI" panose="020B0604030504040204" pitchFamily="50" charset="-128"/>
                <a:ea typeface="Meiryo UI" panose="020B0604030504040204" pitchFamily="50" charset="-128"/>
              </a:rPr>
              <a:t>代以上の</a:t>
            </a:r>
            <a:r>
              <a:rPr lang="ja-JP" altLang="en-US" sz="1400" b="1" dirty="0">
                <a:solidFill>
                  <a:schemeClr val="tx1"/>
                </a:solidFill>
                <a:latin typeface="Meiryo UI" panose="020B0604030504040204" pitchFamily="50" charset="-128"/>
                <a:ea typeface="Meiryo UI" panose="020B0604030504040204" pitchFamily="50" charset="-128"/>
              </a:rPr>
              <a:t>入院患者の平均入院日数が第五波</a:t>
            </a:r>
            <a:r>
              <a:rPr lang="ja-JP" altLang="en-US" sz="1400" b="1" dirty="0" smtClean="0">
                <a:solidFill>
                  <a:schemeClr val="tx1"/>
                </a:solidFill>
                <a:latin typeface="Meiryo UI" panose="020B0604030504040204" pitchFamily="50" charset="-128"/>
                <a:ea typeface="Meiryo UI" panose="020B0604030504040204" pitchFamily="50" charset="-128"/>
              </a:rPr>
              <a:t>より長い。　</a:t>
            </a:r>
            <a:endParaRPr lang="ja-JP" altLang="en-US"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長期入院患者のうち、</a:t>
            </a:r>
            <a:r>
              <a:rPr lang="ja-JP" altLang="en-US" sz="1400" b="1" dirty="0">
                <a:solidFill>
                  <a:schemeClr val="tx1"/>
                </a:solidFill>
                <a:latin typeface="Meiryo UI" panose="020B0604030504040204" pitchFamily="50" charset="-128"/>
                <a:ea typeface="Meiryo UI" panose="020B0604030504040204" pitchFamily="50" charset="-128"/>
              </a:rPr>
              <a:t>ＡＤＬの低下や認知症が見られる患者が多く</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退院等調整中の割合が約５割</a:t>
            </a:r>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330209" indent="-330209"/>
            <a:r>
              <a:rPr lang="en-US" altLang="ja-JP"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軽症</a:t>
            </a:r>
            <a:r>
              <a:rPr lang="ja-JP" altLang="en-US" sz="1400" b="1" dirty="0">
                <a:solidFill>
                  <a:schemeClr val="tx1"/>
                </a:solidFill>
                <a:latin typeface="Meiryo UI" panose="020B0604030504040204" pitchFamily="50" charset="-128"/>
                <a:ea typeface="Meiryo UI" panose="020B0604030504040204" pitchFamily="50" charset="-128"/>
              </a:rPr>
              <a:t>中等症病床が</a:t>
            </a:r>
            <a:r>
              <a:rPr lang="ja-JP" altLang="en-US" sz="1400" b="1" dirty="0" smtClean="0">
                <a:solidFill>
                  <a:schemeClr val="tx1"/>
                </a:solidFill>
                <a:latin typeface="Meiryo UI" panose="020B0604030504040204" pitchFamily="50" charset="-128"/>
                <a:ea typeface="Meiryo UI" panose="020B0604030504040204" pitchFamily="50" charset="-128"/>
              </a:rPr>
              <a:t>ひっ迫。　</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marL="330209" indent="-330209"/>
            <a:r>
              <a:rPr lang="ja-JP" altLang="en-US" sz="1400" b="1" dirty="0" smtClean="0">
                <a:solidFill>
                  <a:schemeClr val="tx1"/>
                </a:solidFill>
                <a:latin typeface="Meiryo UI" panose="020B0604030504040204" pitchFamily="50" charset="-128"/>
                <a:ea typeface="Meiryo UI" panose="020B0604030504040204" pitchFamily="50" charset="-128"/>
              </a:rPr>
              <a:t> ○死亡例</a:t>
            </a:r>
            <a:r>
              <a:rPr lang="ja-JP" altLang="en-US" sz="1400" b="1" dirty="0">
                <a:solidFill>
                  <a:schemeClr val="tx1"/>
                </a:solidFill>
                <a:latin typeface="Meiryo UI" panose="020B0604030504040204" pitchFamily="50" charset="-128"/>
                <a:ea typeface="Meiryo UI" panose="020B0604030504040204" pitchFamily="50" charset="-128"/>
              </a:rPr>
              <a:t>の９割以上が</a:t>
            </a:r>
            <a:r>
              <a:rPr lang="en-US" altLang="ja-JP" sz="1400" b="1" dirty="0">
                <a:solidFill>
                  <a:schemeClr val="tx1"/>
                </a:solidFill>
                <a:latin typeface="Meiryo UI" panose="020B0604030504040204" pitchFamily="50" charset="-128"/>
                <a:ea typeface="Meiryo UI" panose="020B0604030504040204" pitchFamily="50" charset="-128"/>
              </a:rPr>
              <a:t>70</a:t>
            </a:r>
            <a:r>
              <a:rPr lang="ja-JP" altLang="en-US" sz="1400" b="1" dirty="0">
                <a:solidFill>
                  <a:schemeClr val="tx1"/>
                </a:solidFill>
                <a:latin typeface="Meiryo UI" panose="020B0604030504040204" pitchFamily="50" charset="-128"/>
                <a:ea typeface="Meiryo UI" panose="020B0604030504040204" pitchFamily="50" charset="-128"/>
              </a:rPr>
              <a:t>代以上</a:t>
            </a:r>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7A1BFB9-549C-4916-A438-B8C5ECCC203D}"/>
              </a:ext>
            </a:extLst>
          </p:cNvPr>
          <p:cNvSpPr txBox="1"/>
          <p:nvPr/>
        </p:nvSpPr>
        <p:spPr>
          <a:xfrm>
            <a:off x="10684587" y="75010"/>
            <a:ext cx="1362635" cy="307777"/>
          </a:xfrm>
          <a:prstGeom prst="rect">
            <a:avLst/>
          </a:prstGeom>
          <a:solidFill>
            <a:schemeClr val="bg1"/>
          </a:solidFill>
        </p:spPr>
        <p:txBody>
          <a:bodyPr wrap="square" rtlCol="0">
            <a:spAutoFit/>
          </a:bodyPr>
          <a:lstStyle/>
          <a:p>
            <a:pPr algn="ctr"/>
            <a:r>
              <a:rPr kumimoji="1" lang="ja-JP" altLang="en-US" sz="1400" smtClean="0">
                <a:latin typeface="Meiryo UI" panose="020B0604030504040204" pitchFamily="50" charset="-128"/>
                <a:ea typeface="Meiryo UI" panose="020B0604030504040204" pitchFamily="50" charset="-128"/>
              </a:rPr>
              <a:t>資料４－１</a:t>
            </a:r>
            <a:endParaRPr kumimoji="1" lang="ja-JP" altLang="en-US" sz="14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7F4567C2-B324-4758-820C-3B6A3BC1B6E5}"/>
              </a:ext>
            </a:extLst>
          </p:cNvPr>
          <p:cNvSpPr txBox="1"/>
          <p:nvPr/>
        </p:nvSpPr>
        <p:spPr>
          <a:xfrm>
            <a:off x="25760" y="488992"/>
            <a:ext cx="3103806" cy="338554"/>
          </a:xfrm>
          <a:prstGeom prst="rect">
            <a:avLst/>
          </a:prstGeom>
          <a:noFill/>
          <a:ln w="19050">
            <a:noFill/>
          </a:ln>
        </p:spPr>
        <p:txBody>
          <a:bodyPr wrap="square" rtlCol="0">
            <a:spAutoFit/>
          </a:bodyPr>
          <a:lstStyle/>
          <a:p>
            <a:pPr>
              <a:buClr>
                <a:schemeClr val="tx1"/>
              </a:buClr>
            </a:pPr>
            <a:r>
              <a:rPr lang="ja-JP" altLang="en-US" sz="1600" b="1" dirty="0">
                <a:solidFill>
                  <a:schemeClr val="accent5"/>
                </a:solidFill>
                <a:latin typeface="Meiryo UI" panose="020B0604030504040204" pitchFamily="50" charset="-128"/>
                <a:ea typeface="Meiryo UI" panose="020B0604030504040204" pitchFamily="50" charset="-128"/>
              </a:rPr>
              <a:t>＜第六波の感染・療養</a:t>
            </a:r>
            <a:r>
              <a:rPr lang="ja-JP" altLang="en-US" sz="1600" b="1" dirty="0" smtClean="0">
                <a:solidFill>
                  <a:schemeClr val="accent5"/>
                </a:solidFill>
                <a:latin typeface="Meiryo UI" panose="020B0604030504040204" pitchFamily="50" charset="-128"/>
                <a:ea typeface="Meiryo UI" panose="020B0604030504040204" pitchFamily="50" charset="-128"/>
              </a:rPr>
              <a:t>状況＞　</a:t>
            </a:r>
            <a:endParaRPr lang="en-US" altLang="ja-JP" sz="1600" dirty="0" smtClean="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7F4567C2-B324-4758-820C-3B6A3BC1B6E5}"/>
              </a:ext>
            </a:extLst>
          </p:cNvPr>
          <p:cNvSpPr txBox="1"/>
          <p:nvPr/>
        </p:nvSpPr>
        <p:spPr>
          <a:xfrm>
            <a:off x="25760" y="3057434"/>
            <a:ext cx="3309868" cy="338554"/>
          </a:xfrm>
          <a:prstGeom prst="rect">
            <a:avLst/>
          </a:prstGeom>
          <a:noFill/>
          <a:ln w="19050">
            <a:noFill/>
          </a:ln>
        </p:spPr>
        <p:txBody>
          <a:bodyPr wrap="square" rtlCol="0">
            <a:spAutoFit/>
          </a:bodyPr>
          <a:lstStyle/>
          <a:p>
            <a:pPr>
              <a:buClr>
                <a:schemeClr val="tx1"/>
              </a:buClr>
            </a:pPr>
            <a:r>
              <a:rPr lang="ja-JP" altLang="en-US" sz="1600" b="1" dirty="0" smtClean="0">
                <a:solidFill>
                  <a:schemeClr val="accent5"/>
                </a:solidFill>
                <a:latin typeface="Meiryo UI" panose="020B0604030504040204" pitchFamily="50" charset="-128"/>
                <a:ea typeface="Meiryo UI" panose="020B0604030504040204" pitchFamily="50" charset="-128"/>
              </a:rPr>
              <a:t>＜感染</a:t>
            </a:r>
            <a:r>
              <a:rPr lang="ja-JP" altLang="en-US" sz="1600" b="1" dirty="0">
                <a:solidFill>
                  <a:schemeClr val="accent5"/>
                </a:solidFill>
                <a:latin typeface="Meiryo UI" panose="020B0604030504040204" pitchFamily="50" charset="-128"/>
                <a:ea typeface="Meiryo UI" panose="020B0604030504040204" pitchFamily="50" charset="-128"/>
              </a:rPr>
              <a:t>・療養</a:t>
            </a:r>
            <a:r>
              <a:rPr lang="ja-JP" altLang="en-US" sz="1600" b="1" dirty="0" smtClean="0">
                <a:solidFill>
                  <a:schemeClr val="accent5"/>
                </a:solidFill>
                <a:latin typeface="Meiryo UI" panose="020B0604030504040204" pitchFamily="50" charset="-128"/>
                <a:ea typeface="Meiryo UI" panose="020B0604030504040204" pitchFamily="50" charset="-128"/>
              </a:rPr>
              <a:t>状況を踏まえた対応＞　</a:t>
            </a:r>
            <a:endParaRPr lang="en-US" altLang="ja-JP" sz="1600" dirty="0" smtClean="0">
              <a:latin typeface="Meiryo UI" panose="020B0604030504040204" pitchFamily="50" charset="-128"/>
              <a:ea typeface="Meiryo UI" panose="020B0604030504040204" pitchFamily="50" charset="-128"/>
            </a:endParaRPr>
          </a:p>
        </p:txBody>
      </p:sp>
      <p:sp>
        <p:nvSpPr>
          <p:cNvPr id="2" name="角丸四角形 1"/>
          <p:cNvSpPr/>
          <p:nvPr/>
        </p:nvSpPr>
        <p:spPr>
          <a:xfrm>
            <a:off x="99245" y="3361837"/>
            <a:ext cx="11995580" cy="3490584"/>
          </a:xfrm>
          <a:prstGeom prst="roundRect">
            <a:avLst>
              <a:gd name="adj" fmla="val 2007"/>
            </a:avLst>
          </a:prstGeom>
          <a:solidFill>
            <a:srgbClr val="EFF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0209" indent="-330209"/>
            <a:r>
              <a:rPr lang="ja-JP" altLang="en-US" sz="1600" dirty="0">
                <a:solidFill>
                  <a:schemeClr val="tx1"/>
                </a:solidFill>
                <a:latin typeface="Meiryo UI" panose="020B0604030504040204" pitchFamily="50" charset="-128"/>
                <a:ea typeface="Meiryo UI" panose="020B0604030504040204" pitchFamily="50" charset="-128"/>
              </a:rPr>
              <a:t>■令和４年３月</a:t>
            </a:r>
            <a:r>
              <a:rPr lang="en-US" altLang="ja-JP" sz="1600" dirty="0">
                <a:solidFill>
                  <a:schemeClr val="tx1"/>
                </a:solidFill>
                <a:latin typeface="Meiryo UI" panose="020B0604030504040204" pitchFamily="50" charset="-128"/>
                <a:ea typeface="Meiryo UI" panose="020B0604030504040204" pitchFamily="50" charset="-128"/>
              </a:rPr>
              <a:t>22</a:t>
            </a:r>
            <a:r>
              <a:rPr lang="ja-JP" altLang="en-US" sz="1600" dirty="0">
                <a:solidFill>
                  <a:schemeClr val="tx1"/>
                </a:solidFill>
                <a:latin typeface="Meiryo UI" panose="020B0604030504040204" pitchFamily="50" charset="-128"/>
                <a:ea typeface="Meiryo UI" panose="020B0604030504040204" pitchFamily="50" charset="-128"/>
              </a:rPr>
              <a:t>日に「第七波に向けた保健所業務の重点化・医療療養体制の強化方針と取組」を策定。</a:t>
            </a:r>
            <a:endParaRPr lang="en-US" altLang="ja-JP" sz="16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以下</a:t>
            </a:r>
            <a:r>
              <a:rPr lang="ja-JP" altLang="en-US" sz="1600" dirty="0">
                <a:solidFill>
                  <a:schemeClr val="tx1"/>
                </a:solidFill>
                <a:latin typeface="Meiryo UI" panose="020B0604030504040204" pitchFamily="50" charset="-128"/>
                <a:ea typeface="Meiryo UI" panose="020B0604030504040204" pitchFamily="50" charset="-128"/>
              </a:rPr>
              <a:t>方針に基づき、取組み</a:t>
            </a:r>
            <a:r>
              <a:rPr lang="ja-JP" altLang="en-US" sz="1600">
                <a:solidFill>
                  <a:schemeClr val="tx1"/>
                </a:solidFill>
                <a:latin typeface="Meiryo UI" panose="020B0604030504040204" pitchFamily="50" charset="-128"/>
                <a:ea typeface="Meiryo UI" panose="020B0604030504040204" pitchFamily="50" charset="-128"/>
              </a:rPr>
              <a:t>を</a:t>
            </a:r>
            <a:r>
              <a:rPr lang="ja-JP" altLang="en-US" sz="1600" smtClean="0">
                <a:solidFill>
                  <a:schemeClr val="tx1"/>
                </a:solidFill>
                <a:latin typeface="Meiryo UI" panose="020B0604030504040204" pitchFamily="50" charset="-128"/>
                <a:ea typeface="Meiryo UI" panose="020B0604030504040204" pitchFamily="50" charset="-128"/>
              </a:rPr>
              <a:t>推進。</a:t>
            </a:r>
            <a:endParaRPr lang="en-US" altLang="ja-JP" sz="16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≪強化方針≫</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方針</a:t>
            </a:r>
            <a:r>
              <a:rPr lang="ja-JP" altLang="en-US" sz="1600" dirty="0">
                <a:solidFill>
                  <a:schemeClr val="tx1"/>
                </a:solidFill>
                <a:latin typeface="Meiryo UI" panose="020B0604030504040204" pitchFamily="50" charset="-128"/>
                <a:ea typeface="Meiryo UI" panose="020B0604030504040204" pitchFamily="50" charset="-128"/>
              </a:rPr>
              <a:t>１ 陽性者に対する、保健所を介さない健康観察・初期治療体制の確保と、保健所業務のさらなる効率化</a:t>
            </a:r>
            <a:endParaRPr lang="en-US" altLang="ja-JP" sz="16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600" dirty="0">
                <a:solidFill>
                  <a:schemeClr val="tx1"/>
                </a:solidFill>
                <a:latin typeface="Meiryo UI" panose="020B0604030504040204" pitchFamily="50" charset="-128"/>
                <a:ea typeface="Meiryo UI" panose="020B0604030504040204" pitchFamily="50" charset="-128"/>
              </a:rPr>
              <a:t>　　　　方針２ 高齢者施設に対する往診・支援体制の確保と、高齢者の療養フロー（かかりつけ医⇒入院⇒転退院）の確立・徹底</a:t>
            </a:r>
          </a:p>
          <a:p>
            <a:pPr marL="330209" indent="-330209"/>
            <a:r>
              <a:rPr lang="ja-JP" altLang="en-US" sz="1600" dirty="0">
                <a:solidFill>
                  <a:schemeClr val="tx1"/>
                </a:solidFill>
                <a:latin typeface="Meiryo UI" panose="020B0604030504040204" pitchFamily="50" charset="-128"/>
                <a:ea typeface="Meiryo UI" panose="020B0604030504040204" pitchFamily="50" charset="-128"/>
              </a:rPr>
              <a:t>　　　　方針３　確保病床を有しない病院も含めた“オール医療”の体制構築</a:t>
            </a:r>
          </a:p>
          <a:p>
            <a:pPr marL="330209" indent="-330209"/>
            <a:r>
              <a:rPr lang="ja-JP" altLang="en-US" sz="1600" dirty="0">
                <a:solidFill>
                  <a:schemeClr val="tx1"/>
                </a:solidFill>
                <a:latin typeface="Meiryo UI" panose="020B0604030504040204" pitchFamily="50" charset="-128"/>
                <a:ea typeface="Meiryo UI" panose="020B0604030504040204" pitchFamily="50" charset="-128"/>
              </a:rPr>
              <a:t>　　　　方針４　圏域単位・</a:t>
            </a:r>
            <a:r>
              <a:rPr lang="ja-JP" altLang="en-US" sz="1600" dirty="0" err="1">
                <a:solidFill>
                  <a:schemeClr val="tx1"/>
                </a:solidFill>
                <a:latin typeface="Meiryo UI" panose="020B0604030504040204" pitchFamily="50" charset="-128"/>
                <a:ea typeface="Meiryo UI" panose="020B0604030504040204" pitchFamily="50" charset="-128"/>
              </a:rPr>
              <a:t>病病</a:t>
            </a:r>
            <a:r>
              <a:rPr lang="ja-JP" altLang="en-US" sz="1600" dirty="0">
                <a:solidFill>
                  <a:schemeClr val="tx1"/>
                </a:solidFill>
                <a:latin typeface="Meiryo UI" panose="020B0604030504040204" pitchFamily="50" charset="-128"/>
                <a:ea typeface="Meiryo UI" panose="020B0604030504040204" pitchFamily="50" charset="-128"/>
              </a:rPr>
              <a:t>連携・病診連携に軸足を置いた入院調整</a:t>
            </a:r>
          </a:p>
          <a:p>
            <a:pPr marL="330209" indent="-330209"/>
            <a:r>
              <a:rPr lang="ja-JP" altLang="en-US" sz="1600" dirty="0">
                <a:solidFill>
                  <a:schemeClr val="tx1"/>
                </a:solidFill>
                <a:latin typeface="Meiryo UI" panose="020B0604030504040204" pitchFamily="50" charset="-128"/>
                <a:ea typeface="Meiryo UI" panose="020B0604030504040204" pitchFamily="50" charset="-128"/>
              </a:rPr>
              <a:t>　　　　方針５　転退院の促進</a:t>
            </a:r>
            <a:endParaRPr lang="en-US" altLang="ja-JP" sz="1600" dirty="0">
              <a:solidFill>
                <a:schemeClr val="tx1"/>
              </a:solidFill>
              <a:latin typeface="Meiryo UI" panose="020B0604030504040204" pitchFamily="50" charset="-128"/>
              <a:ea typeface="Meiryo UI" panose="020B0604030504040204" pitchFamily="50" charset="-128"/>
            </a:endParaRPr>
          </a:p>
          <a:p>
            <a:pPr marL="330209" indent="-330209"/>
            <a:endParaRPr lang="en-US" altLang="ja-JP" sz="10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上記に加え、今後、第六波を上回る感染拡大に対応できるよう、以下の観点を踏まえ、医療療養体制を強化。　　</a:t>
            </a:r>
            <a:endParaRPr lang="en-US" altLang="ja-JP" sz="16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取組み①　診療</a:t>
            </a:r>
            <a:r>
              <a:rPr lang="ja-JP" altLang="en-US" sz="1600" dirty="0">
                <a:solidFill>
                  <a:schemeClr val="tx1"/>
                </a:solidFill>
                <a:latin typeface="Meiryo UI" panose="020B0604030504040204" pitchFamily="50" charset="-128"/>
                <a:ea typeface="Meiryo UI" panose="020B0604030504040204" pitchFamily="50" charset="-128"/>
              </a:rPr>
              <a:t>・検査医療機関の</a:t>
            </a:r>
            <a:r>
              <a:rPr lang="ja-JP" altLang="en-US" sz="1600" dirty="0" smtClean="0">
                <a:solidFill>
                  <a:schemeClr val="tx1"/>
                </a:solidFill>
                <a:latin typeface="Meiryo UI" panose="020B0604030504040204" pitchFamily="50" charset="-128"/>
                <a:ea typeface="Meiryo UI" panose="020B0604030504040204" pitchFamily="50" charset="-128"/>
              </a:rPr>
              <a:t>充実</a:t>
            </a:r>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取組み②　急増</a:t>
            </a:r>
            <a:r>
              <a:rPr lang="ja-JP" altLang="en-US" sz="1600" dirty="0">
                <a:solidFill>
                  <a:schemeClr val="tx1"/>
                </a:solidFill>
                <a:latin typeface="Meiryo UI" panose="020B0604030504040204" pitchFamily="50" charset="-128"/>
                <a:ea typeface="Meiryo UI" panose="020B0604030504040204" pitchFamily="50" charset="-128"/>
              </a:rPr>
              <a:t>が見込まれる自宅療養者への治療体制の充実　　　　</a:t>
            </a:r>
            <a:endParaRPr lang="en-US" altLang="ja-JP" sz="16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取組み③　病床</a:t>
            </a:r>
            <a:r>
              <a:rPr lang="ja-JP" altLang="en-US" sz="1600" dirty="0">
                <a:solidFill>
                  <a:schemeClr val="tx1"/>
                </a:solidFill>
                <a:latin typeface="Meiryo UI" panose="020B0604030504040204" pitchFamily="50" charset="-128"/>
                <a:ea typeface="Meiryo UI" panose="020B0604030504040204" pitchFamily="50" charset="-128"/>
              </a:rPr>
              <a:t>確保等医療提供体制の</a:t>
            </a:r>
            <a:r>
              <a:rPr lang="ja-JP" altLang="en-US" sz="1600" dirty="0" smtClean="0">
                <a:solidFill>
                  <a:schemeClr val="tx1"/>
                </a:solidFill>
                <a:latin typeface="Meiryo UI" panose="020B0604030504040204" pitchFamily="50" charset="-128"/>
                <a:ea typeface="Meiryo UI" panose="020B0604030504040204" pitchFamily="50" charset="-128"/>
              </a:rPr>
              <a:t>整備</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取組み④　要介護</a:t>
            </a:r>
            <a:r>
              <a:rPr lang="ja-JP" altLang="en-US" sz="1600" dirty="0">
                <a:solidFill>
                  <a:schemeClr val="tx1"/>
                </a:solidFill>
                <a:latin typeface="Meiryo UI" panose="020B0604030504040204" pitchFamily="50" charset="-128"/>
                <a:ea typeface="Meiryo UI" panose="020B0604030504040204" pitchFamily="50" charset="-128"/>
              </a:rPr>
              <a:t>高齢者の入院・療養体制の更なる整備</a:t>
            </a:r>
            <a:r>
              <a:rPr lang="ja-JP" altLang="en-US" sz="1200" dirty="0">
                <a:solidFill>
                  <a:schemeClr val="tx1"/>
                </a:solidFill>
                <a:latin typeface="Meiryo UI" panose="020B0604030504040204" pitchFamily="50" charset="-128"/>
                <a:ea typeface="Meiryo UI" panose="020B0604030504040204" pitchFamily="50" charset="-128"/>
              </a:rPr>
              <a:t>（ケア提供体制の充実に向けた支援等）</a:t>
            </a:r>
            <a:r>
              <a:rPr lang="ja-JP" altLang="en-US" sz="1600" dirty="0">
                <a:solidFill>
                  <a:schemeClr val="tx1"/>
                </a:solidFill>
                <a:latin typeface="Meiryo UI" panose="020B0604030504040204" pitchFamily="50" charset="-128"/>
                <a:ea typeface="Meiryo UI" panose="020B0604030504040204" pitchFamily="50" charset="-128"/>
              </a:rPr>
              <a:t>や、高齢者施設等における医療支援の更なる</a:t>
            </a:r>
            <a:r>
              <a:rPr lang="ja-JP" altLang="en-US" sz="1600" dirty="0" smtClean="0">
                <a:solidFill>
                  <a:schemeClr val="tx1"/>
                </a:solidFill>
                <a:latin typeface="Meiryo UI" panose="020B0604030504040204" pitchFamily="50" charset="-128"/>
                <a:ea typeface="Meiryo UI" panose="020B0604030504040204" pitchFamily="50" charset="-128"/>
              </a:rPr>
              <a:t>強化</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1" name="スライド番号プレースホルダー 4"/>
          <p:cNvSpPr>
            <a:spLocks noGrp="1"/>
          </p:cNvSpPr>
          <p:nvPr>
            <p:ph type="sldNum" sz="quarter" idx="12"/>
          </p:nvPr>
        </p:nvSpPr>
        <p:spPr>
          <a:xfrm>
            <a:off x="9448800" y="6492875"/>
            <a:ext cx="2743200" cy="365125"/>
          </a:xfrm>
        </p:spPr>
        <p:txBody>
          <a:bodyPr/>
          <a:lstStyle/>
          <a:p>
            <a:fld id="{F216AE56-EAD3-4706-B860-3EC2C2952B40}" type="slidenum">
              <a:rPr kumimoji="1" lang="ja-JP" altLang="en-US" sz="2000" smtClean="0">
                <a:solidFill>
                  <a:schemeClr val="tx1"/>
                </a:solidFill>
              </a:rPr>
              <a:t>1</a:t>
            </a:fld>
            <a:endParaRPr kumimoji="1" lang="ja-JP" altLang="en-US" sz="2000" dirty="0">
              <a:solidFill>
                <a:schemeClr val="tx1"/>
              </a:solidFill>
            </a:endParaRPr>
          </a:p>
        </p:txBody>
      </p:sp>
    </p:spTree>
    <p:extLst>
      <p:ext uri="{BB962C8B-B14F-4D97-AF65-F5344CB8AC3E}">
        <p14:creationId xmlns:p14="http://schemas.microsoft.com/office/powerpoint/2010/main" val="1457467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12192000" cy="46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rPr>
              <a:t>新型コロナウイルス感染症患者に対する今後の医療・療養体制の考え方について</a:t>
            </a:r>
            <a:endParaRPr kumimoji="1" lang="ja-JP" altLang="en-US" sz="20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4" name="角丸四角形 43"/>
          <p:cNvSpPr/>
          <p:nvPr/>
        </p:nvSpPr>
        <p:spPr>
          <a:xfrm>
            <a:off x="101599" y="1510793"/>
            <a:ext cx="4753735" cy="363814"/>
          </a:xfrm>
          <a:prstGeom prst="roundRect">
            <a:avLst>
              <a:gd name="adj" fmla="val 50000"/>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54000" rtlCol="0" anchor="ctr"/>
          <a:lstStyle/>
          <a:p>
            <a:pPr algn="ctr"/>
            <a:r>
              <a:rPr lang="ja-JP" altLang="en-US" b="1" dirty="0">
                <a:solidFill>
                  <a:schemeClr val="tx1"/>
                </a:solidFill>
                <a:latin typeface="Meiryo UI" panose="020B0604030504040204" pitchFamily="50" charset="-128"/>
                <a:ea typeface="Meiryo UI" panose="020B0604030504040204" pitchFamily="50" charset="-128"/>
              </a:rPr>
              <a:t>「オール医療」の体制構築に</a:t>
            </a:r>
            <a:r>
              <a:rPr lang="ja-JP" altLang="en-US" b="1" dirty="0" smtClean="0">
                <a:solidFill>
                  <a:schemeClr val="tx1"/>
                </a:solidFill>
                <a:latin typeface="Meiryo UI" panose="020B0604030504040204" pitchFamily="50" charset="-128"/>
                <a:ea typeface="Meiryo UI" panose="020B0604030504040204" pitchFamily="50" charset="-128"/>
              </a:rPr>
              <a:t>向けた取組み</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24DD7BD6-5BEE-4BEC-BEDC-0DD9B22CBF21}"/>
              </a:ext>
            </a:extLst>
          </p:cNvPr>
          <p:cNvSpPr txBox="1"/>
          <p:nvPr/>
        </p:nvSpPr>
        <p:spPr>
          <a:xfrm>
            <a:off x="4820990" y="1582908"/>
            <a:ext cx="7371010" cy="246221"/>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この他、「第七波に向けた保健所業務の重点化・医療療養体制の強化の方針と取組」</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R4.3.22</a:t>
            </a:r>
            <a:r>
              <a:rPr kumimoji="1" lang="ja-JP" altLang="en-US" sz="8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に基づき、取組みを</a:t>
            </a:r>
            <a:r>
              <a:rPr kumimoji="1" lang="ja-JP" altLang="en-US" sz="1000" dirty="0" smtClean="0">
                <a:latin typeface="Meiryo UI" panose="020B0604030504040204" pitchFamily="50" charset="-128"/>
                <a:ea typeface="Meiryo UI" panose="020B0604030504040204" pitchFamily="50" charset="-128"/>
              </a:rPr>
              <a:t>推進</a:t>
            </a:r>
            <a:endParaRPr kumimoji="1" lang="ja-JP" altLang="en-US" sz="1050" dirty="0">
              <a:latin typeface="Meiryo UI" panose="020B0604030504040204" pitchFamily="50" charset="-128"/>
              <a:ea typeface="Meiryo UI" panose="020B0604030504040204" pitchFamily="50" charset="-128"/>
            </a:endParaRPr>
          </a:p>
        </p:txBody>
      </p:sp>
      <p:sp>
        <p:nvSpPr>
          <p:cNvPr id="6" name="正方形/長方形 5"/>
          <p:cNvSpPr/>
          <p:nvPr/>
        </p:nvSpPr>
        <p:spPr>
          <a:xfrm>
            <a:off x="197476" y="2203960"/>
            <a:ext cx="7967730" cy="56792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①診療・検査医療機関の</a:t>
            </a:r>
            <a:r>
              <a:rPr lang="ja-JP" altLang="en-US" sz="1400" dirty="0" smtClean="0">
                <a:solidFill>
                  <a:schemeClr val="tx1"/>
                </a:solidFill>
                <a:latin typeface="Meiryo UI" panose="020B0604030504040204" pitchFamily="50" charset="-128"/>
                <a:ea typeface="Meiryo UI" panose="020B0604030504040204" pitchFamily="50" charset="-128"/>
              </a:rPr>
              <a:t>指定増（</a:t>
            </a:r>
            <a:r>
              <a:rPr lang="ja-JP" altLang="en-US" sz="1400" dirty="0">
                <a:solidFill>
                  <a:schemeClr val="tx1"/>
                </a:solidFill>
                <a:latin typeface="Meiryo UI" panose="020B0604030504040204" pitchFamily="50" charset="-128"/>
                <a:ea typeface="Meiryo UI" panose="020B0604030504040204" pitchFamily="50" charset="-128"/>
              </a:rPr>
              <a:t>目標：現指定施設含め約</a:t>
            </a:r>
            <a:r>
              <a:rPr lang="en-US" altLang="ja-JP" sz="1400" dirty="0">
                <a:solidFill>
                  <a:schemeClr val="tx1"/>
                </a:solidFill>
                <a:latin typeface="Meiryo UI" panose="020B0604030504040204" pitchFamily="50" charset="-128"/>
                <a:ea typeface="Meiryo UI" panose="020B0604030504040204" pitchFamily="50" charset="-128"/>
              </a:rPr>
              <a:t>3,100</a:t>
            </a:r>
            <a:r>
              <a:rPr lang="ja-JP" altLang="en-US" sz="1400" dirty="0">
                <a:solidFill>
                  <a:schemeClr val="tx1"/>
                </a:solidFill>
                <a:latin typeface="Meiryo UI" panose="020B0604030504040204" pitchFamily="50" charset="-128"/>
                <a:ea typeface="Meiryo UI" panose="020B0604030504040204" pitchFamily="50" charset="-128"/>
              </a:rPr>
              <a:t>施設・約</a:t>
            </a:r>
            <a:r>
              <a:rPr lang="en-US" altLang="ja-JP" sz="1400" dirty="0">
                <a:solidFill>
                  <a:schemeClr val="tx1"/>
                </a:solidFill>
                <a:latin typeface="Meiryo UI" panose="020B0604030504040204" pitchFamily="50" charset="-128"/>
                <a:ea typeface="Meiryo UI" panose="020B0604030504040204" pitchFamily="50" charset="-128"/>
              </a:rPr>
              <a:t>10,000</a:t>
            </a:r>
            <a:r>
              <a:rPr lang="ja-JP" altLang="en-US" sz="1400" dirty="0">
                <a:solidFill>
                  <a:schemeClr val="tx1"/>
                </a:solidFill>
                <a:latin typeface="Meiryo UI" panose="020B0604030504040204" pitchFamily="50" charset="-128"/>
                <a:ea typeface="Meiryo UI" panose="020B0604030504040204" pitchFamily="50" charset="-128"/>
              </a:rPr>
              <a:t>件の能力増）</a:t>
            </a:r>
          </a:p>
          <a:p>
            <a:r>
              <a:rPr lang="ja-JP" altLang="en-US" sz="1400" dirty="0" smtClean="0">
                <a:solidFill>
                  <a:schemeClr val="tx1"/>
                </a:solidFill>
                <a:latin typeface="Meiryo UI" panose="020B0604030504040204" pitchFamily="50" charset="-128"/>
                <a:ea typeface="Meiryo UI" panose="020B0604030504040204" pitchFamily="50" charset="-128"/>
              </a:rPr>
              <a:t>②</a:t>
            </a:r>
            <a:r>
              <a:rPr lang="ja-JP" altLang="en-US" sz="1400" dirty="0">
                <a:solidFill>
                  <a:schemeClr val="tx1"/>
                </a:solidFill>
                <a:latin typeface="Meiryo UI" panose="020B0604030504040204" pitchFamily="50" charset="-128"/>
                <a:ea typeface="Meiryo UI" panose="020B0604030504040204" pitchFamily="50" charset="-128"/>
              </a:rPr>
              <a:t>日祝体制の強化</a:t>
            </a:r>
          </a:p>
        </p:txBody>
      </p:sp>
      <p:sp>
        <p:nvSpPr>
          <p:cNvPr id="14" name="正方形/長方形 13"/>
          <p:cNvSpPr/>
          <p:nvPr/>
        </p:nvSpPr>
        <p:spPr>
          <a:xfrm>
            <a:off x="248991" y="519938"/>
            <a:ext cx="11694017" cy="872922"/>
          </a:xfrm>
          <a:prstGeom prst="rect">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marL="330209" indent="-330209" algn="ctr"/>
            <a:r>
              <a:rPr lang="ja-JP" altLang="en-US" sz="2000" b="1" u="sng" dirty="0">
                <a:solidFill>
                  <a:schemeClr val="tx1"/>
                </a:solidFill>
                <a:latin typeface="Meiryo UI" panose="020B0604030504040204" pitchFamily="50" charset="-128"/>
                <a:ea typeface="Meiryo UI" panose="020B0604030504040204" pitchFamily="50" charset="-128"/>
              </a:rPr>
              <a:t>第六波を上回る感染</a:t>
            </a:r>
            <a:r>
              <a:rPr lang="ja-JP" altLang="en-US" sz="2000" b="1" u="sng" dirty="0" smtClean="0">
                <a:solidFill>
                  <a:schemeClr val="tx1"/>
                </a:solidFill>
                <a:latin typeface="Meiryo UI" panose="020B0604030504040204" pitchFamily="50" charset="-128"/>
                <a:ea typeface="Meiryo UI" panose="020B0604030504040204" pitchFamily="50" charset="-128"/>
              </a:rPr>
              <a:t>拡大</a:t>
            </a:r>
            <a:r>
              <a:rPr lang="ja-JP" altLang="en-US" sz="2000" b="1" u="sng" dirty="0">
                <a:solidFill>
                  <a:schemeClr val="tx1"/>
                </a:solidFill>
                <a:latin typeface="Meiryo UI" panose="020B0604030504040204" pitchFamily="50" charset="-128"/>
                <a:ea typeface="Meiryo UI" panose="020B0604030504040204" pitchFamily="50" charset="-128"/>
              </a:rPr>
              <a:t>を</a:t>
            </a:r>
            <a:r>
              <a:rPr lang="ja-JP" altLang="en-US" sz="2000" b="1" u="sng" dirty="0" smtClean="0">
                <a:solidFill>
                  <a:schemeClr val="tx1"/>
                </a:solidFill>
                <a:latin typeface="Meiryo UI" panose="020B0604030504040204" pitchFamily="50" charset="-128"/>
                <a:ea typeface="Meiryo UI" panose="020B0604030504040204" pitchFamily="50" charset="-128"/>
              </a:rPr>
              <a:t>見据え、オミクロン株の特性を踏まえた「</a:t>
            </a:r>
            <a:r>
              <a:rPr lang="ja-JP" altLang="en-US" sz="2000" b="1" u="sng" dirty="0">
                <a:solidFill>
                  <a:schemeClr val="tx1"/>
                </a:solidFill>
                <a:latin typeface="Meiryo UI" panose="020B0604030504040204" pitchFamily="50" charset="-128"/>
                <a:ea typeface="Meiryo UI" panose="020B0604030504040204" pitchFamily="50" charset="-128"/>
              </a:rPr>
              <a:t>オール医療」の体制</a:t>
            </a:r>
            <a:r>
              <a:rPr lang="ja-JP" altLang="en-US" sz="2000" b="1" u="sng" dirty="0" smtClean="0">
                <a:solidFill>
                  <a:schemeClr val="tx1"/>
                </a:solidFill>
                <a:latin typeface="Meiryo UI" panose="020B0604030504040204" pitchFamily="50" charset="-128"/>
                <a:ea typeface="Meiryo UI" panose="020B0604030504040204" pitchFamily="50" charset="-128"/>
              </a:rPr>
              <a:t>構築をすすめる。</a:t>
            </a:r>
            <a:endParaRPr lang="en-US" altLang="ja-JP" sz="2000" b="1" u="sng" dirty="0" smtClean="0">
              <a:solidFill>
                <a:schemeClr val="tx1"/>
              </a:solidFill>
              <a:latin typeface="Meiryo UI" panose="020B0604030504040204" pitchFamily="50" charset="-128"/>
              <a:ea typeface="Meiryo UI" panose="020B0604030504040204" pitchFamily="50" charset="-128"/>
            </a:endParaRPr>
          </a:p>
          <a:p>
            <a:pPr marL="330209" indent="-330209" algn="ctr"/>
            <a:r>
              <a:rPr lang="ja-JP" altLang="en-US" sz="1000" b="1" u="sng" dirty="0">
                <a:solidFill>
                  <a:schemeClr val="tx1"/>
                </a:solidFill>
                <a:latin typeface="Meiryo UI" panose="020B0604030504040204" pitchFamily="50" charset="-128"/>
                <a:ea typeface="Meiryo UI" panose="020B0604030504040204" pitchFamily="50" charset="-128"/>
              </a:rPr>
              <a:t>　</a:t>
            </a:r>
            <a:endParaRPr lang="en-US" altLang="ja-JP" sz="1000" b="1" u="sng" dirty="0">
              <a:solidFill>
                <a:schemeClr val="tx1"/>
              </a:solidFill>
              <a:latin typeface="Meiryo UI" panose="020B0604030504040204" pitchFamily="50" charset="-128"/>
              <a:ea typeface="Meiryo UI" panose="020B0604030504040204" pitchFamily="50" charset="-128"/>
            </a:endParaRPr>
          </a:p>
          <a:p>
            <a:pPr marL="330209" indent="-330209" algn="ctr"/>
            <a:r>
              <a:rPr lang="ja-JP" altLang="en-US" sz="2000" b="1" dirty="0">
                <a:solidFill>
                  <a:schemeClr val="tx1"/>
                </a:solidFill>
                <a:latin typeface="Meiryo UI" panose="020B0604030504040204" pitchFamily="50" charset="-128"/>
                <a:ea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5" name="片側の 2 つの角を丸めた四角形 51">
            <a:extLst>
              <a:ext uri="{FF2B5EF4-FFF2-40B4-BE49-F238E27FC236}">
                <a16:creationId xmlns:a16="http://schemas.microsoft.com/office/drawing/2014/main" id="{362A1F4C-B5CF-41DE-83A0-0823FB1E646B}"/>
              </a:ext>
            </a:extLst>
          </p:cNvPr>
          <p:cNvSpPr/>
          <p:nvPr/>
        </p:nvSpPr>
        <p:spPr>
          <a:xfrm>
            <a:off x="197474" y="1958703"/>
            <a:ext cx="3112395" cy="226483"/>
          </a:xfrm>
          <a:prstGeom prst="round2SameRect">
            <a:avLst>
              <a:gd name="adj1" fmla="val 0"/>
              <a:gd name="adj2"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36000" rIns="72000" bIns="36000" rtlCol="0" anchor="ctr"/>
          <a:lstStyle/>
          <a:p>
            <a:r>
              <a:rPr lang="ja-JP" altLang="en-US" sz="1400" dirty="0" smtClean="0">
                <a:latin typeface="Meiryo UI" panose="020B0604030504040204" pitchFamily="50" charset="-128"/>
                <a:ea typeface="Meiryo UI" panose="020B0604030504040204" pitchFamily="50" charset="-128"/>
              </a:rPr>
              <a:t>取組み①　診療</a:t>
            </a:r>
            <a:r>
              <a:rPr lang="ja-JP" altLang="en-US" sz="1400" dirty="0">
                <a:latin typeface="Meiryo UI" panose="020B0604030504040204" pitchFamily="50" charset="-128"/>
                <a:ea typeface="Meiryo UI" panose="020B0604030504040204" pitchFamily="50" charset="-128"/>
              </a:rPr>
              <a:t>・検査医療機関の充実</a:t>
            </a:r>
            <a:endParaRPr lang="en-US" altLang="ja-JP" sz="1400" dirty="0">
              <a:latin typeface="Meiryo UI" panose="020B0604030504040204" pitchFamily="50" charset="-128"/>
              <a:ea typeface="Meiryo UI" panose="020B0604030504040204" pitchFamily="50" charset="-128"/>
            </a:endParaRPr>
          </a:p>
        </p:txBody>
      </p:sp>
      <p:sp>
        <p:nvSpPr>
          <p:cNvPr id="16" name="正方形/長方形 15"/>
          <p:cNvSpPr/>
          <p:nvPr/>
        </p:nvSpPr>
        <p:spPr>
          <a:xfrm>
            <a:off x="197476" y="3133074"/>
            <a:ext cx="7967730" cy="79727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①健康観察・初期治療を行う診療・検査医療機関の</a:t>
            </a:r>
            <a:r>
              <a:rPr lang="ja-JP" altLang="en-US" sz="1400" dirty="0" smtClean="0">
                <a:solidFill>
                  <a:schemeClr val="tx1"/>
                </a:solidFill>
                <a:latin typeface="Meiryo UI" panose="020B0604030504040204" pitchFamily="50" charset="-128"/>
                <a:ea typeface="Meiryo UI" panose="020B0604030504040204" pitchFamily="50" charset="-128"/>
              </a:rPr>
              <a:t>拡充、</a:t>
            </a:r>
            <a:r>
              <a:rPr lang="en-US" altLang="ja-JP" sz="1400" dirty="0" smtClean="0">
                <a:solidFill>
                  <a:schemeClr val="tx1"/>
                </a:solidFill>
                <a:latin typeface="Meiryo UI" panose="020B0604030504040204" pitchFamily="50" charset="-128"/>
                <a:ea typeface="Meiryo UI" panose="020B0604030504040204" pitchFamily="50" charset="-128"/>
              </a:rPr>
              <a:t>HER-SYS</a:t>
            </a:r>
            <a:r>
              <a:rPr lang="ja-JP" altLang="en-US" sz="1400" dirty="0">
                <a:solidFill>
                  <a:schemeClr val="tx1"/>
                </a:solidFill>
                <a:latin typeface="Meiryo UI" panose="020B0604030504040204" pitchFamily="50" charset="-128"/>
                <a:ea typeface="Meiryo UI" panose="020B0604030504040204" pitchFamily="50" charset="-128"/>
              </a:rPr>
              <a:t>入力の推進</a:t>
            </a:r>
          </a:p>
          <a:p>
            <a:r>
              <a:rPr lang="ja-JP" altLang="en-US" sz="1400" dirty="0" smtClean="0">
                <a:solidFill>
                  <a:schemeClr val="tx1"/>
                </a:solidFill>
                <a:latin typeface="Meiryo UI" panose="020B0604030504040204" pitchFamily="50" charset="-128"/>
                <a:ea typeface="Meiryo UI" panose="020B0604030504040204" pitchFamily="50" charset="-128"/>
              </a:rPr>
              <a:t>②</a:t>
            </a:r>
            <a:r>
              <a:rPr lang="ja-JP" altLang="en-US" sz="1400" dirty="0">
                <a:solidFill>
                  <a:schemeClr val="tx1"/>
                </a:solidFill>
                <a:latin typeface="Meiryo UI" panose="020B0604030504040204" pitchFamily="50" charset="-128"/>
                <a:ea typeface="Meiryo UI" panose="020B0604030504040204" pitchFamily="50" charset="-128"/>
              </a:rPr>
              <a:t>かかりつけ医（外来）、往診医（在宅医療）による初期治療や訪問</a:t>
            </a:r>
            <a:r>
              <a:rPr lang="ja-JP" altLang="en-US" sz="1400" dirty="0" smtClean="0">
                <a:solidFill>
                  <a:schemeClr val="tx1"/>
                </a:solidFill>
                <a:latin typeface="Meiryo UI" panose="020B0604030504040204" pitchFamily="50" charset="-128"/>
                <a:ea typeface="Meiryo UI" panose="020B0604030504040204" pitchFamily="50" charset="-128"/>
              </a:rPr>
              <a:t>看護師</a:t>
            </a:r>
            <a:r>
              <a:rPr lang="ja-JP" altLang="en-US" sz="1400" dirty="0">
                <a:solidFill>
                  <a:schemeClr val="tx1"/>
                </a:solidFill>
                <a:latin typeface="Meiryo UI" panose="020B0604030504040204" pitchFamily="50" charset="-128"/>
                <a:ea typeface="Meiryo UI" panose="020B0604030504040204" pitchFamily="50" charset="-128"/>
              </a:rPr>
              <a:t>による健康観察の実施</a:t>
            </a:r>
          </a:p>
          <a:p>
            <a:r>
              <a:rPr lang="ja-JP" altLang="en-US" sz="1400" dirty="0" smtClean="0">
                <a:solidFill>
                  <a:schemeClr val="tx1"/>
                </a:solidFill>
                <a:latin typeface="Meiryo UI" panose="020B0604030504040204" pitchFamily="50" charset="-128"/>
                <a:ea typeface="Meiryo UI" panose="020B0604030504040204" pitchFamily="50" charset="-128"/>
              </a:rPr>
              <a:t>③</a:t>
            </a:r>
            <a:r>
              <a:rPr lang="ja-JP" altLang="en-US" sz="1400" dirty="0">
                <a:solidFill>
                  <a:schemeClr val="tx1"/>
                </a:solidFill>
                <a:latin typeface="Meiryo UI" panose="020B0604030504040204" pitchFamily="50" charset="-128"/>
                <a:ea typeface="Meiryo UI" panose="020B0604030504040204" pitchFamily="50" charset="-128"/>
              </a:rPr>
              <a:t>自宅療養者がアクセスできる医療機関（外来診療病院、往診医療機関、</a:t>
            </a:r>
            <a:r>
              <a:rPr lang="ja-JP" altLang="en-US" sz="1400" dirty="0" smtClean="0">
                <a:solidFill>
                  <a:schemeClr val="tx1"/>
                </a:solidFill>
                <a:latin typeface="Meiryo UI" panose="020B0604030504040204" pitchFamily="50" charset="-128"/>
                <a:ea typeface="Meiryo UI" panose="020B0604030504040204" pitchFamily="50" charset="-128"/>
              </a:rPr>
              <a:t>オンライン</a:t>
            </a:r>
            <a:r>
              <a:rPr lang="ja-JP" altLang="en-US" sz="1400" dirty="0">
                <a:solidFill>
                  <a:schemeClr val="tx1"/>
                </a:solidFill>
                <a:latin typeface="Meiryo UI" panose="020B0604030504040204" pitchFamily="50" charset="-128"/>
                <a:ea typeface="Meiryo UI" panose="020B0604030504040204" pitchFamily="50" charset="-128"/>
              </a:rPr>
              <a:t>診療など）の充実</a:t>
            </a:r>
          </a:p>
        </p:txBody>
      </p:sp>
      <p:sp>
        <p:nvSpPr>
          <p:cNvPr id="17" name="片側の 2 つの角を丸めた四角形 51">
            <a:extLst>
              <a:ext uri="{FF2B5EF4-FFF2-40B4-BE49-F238E27FC236}">
                <a16:creationId xmlns:a16="http://schemas.microsoft.com/office/drawing/2014/main" id="{362A1F4C-B5CF-41DE-83A0-0823FB1E646B}"/>
              </a:ext>
            </a:extLst>
          </p:cNvPr>
          <p:cNvSpPr/>
          <p:nvPr/>
        </p:nvSpPr>
        <p:spPr>
          <a:xfrm>
            <a:off x="197475" y="2890521"/>
            <a:ext cx="3420000" cy="256194"/>
          </a:xfrm>
          <a:prstGeom prst="round2SameRect">
            <a:avLst>
              <a:gd name="adj1" fmla="val 0"/>
              <a:gd name="adj2"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36000" rIns="72000" bIns="36000" rtlCol="0" anchor="ctr"/>
          <a:lstStyle/>
          <a:p>
            <a:r>
              <a:rPr lang="ja-JP" altLang="en-US" sz="1400" dirty="0" smtClean="0">
                <a:latin typeface="Meiryo UI" panose="020B0604030504040204" pitchFamily="50" charset="-128"/>
                <a:ea typeface="Meiryo UI" panose="020B0604030504040204" pitchFamily="50" charset="-128"/>
              </a:rPr>
              <a:t>取組み②　自宅療養者へ</a:t>
            </a:r>
            <a:r>
              <a:rPr lang="ja-JP" altLang="en-US" sz="1400" dirty="0">
                <a:latin typeface="Meiryo UI" panose="020B0604030504040204" pitchFamily="50" charset="-128"/>
                <a:ea typeface="Meiryo UI" panose="020B0604030504040204" pitchFamily="50" charset="-128"/>
              </a:rPr>
              <a:t>の治療体制の充実</a:t>
            </a:r>
            <a:endParaRPr lang="en-US" altLang="ja-JP" sz="1400" dirty="0">
              <a:latin typeface="Meiryo UI" panose="020B0604030504040204" pitchFamily="50" charset="-128"/>
              <a:ea typeface="Meiryo UI" panose="020B0604030504040204" pitchFamily="50" charset="-128"/>
            </a:endParaRPr>
          </a:p>
        </p:txBody>
      </p:sp>
      <p:sp>
        <p:nvSpPr>
          <p:cNvPr id="18" name="正方形/長方形 17"/>
          <p:cNvSpPr/>
          <p:nvPr/>
        </p:nvSpPr>
        <p:spPr>
          <a:xfrm>
            <a:off x="8281116" y="2206072"/>
            <a:ext cx="3837902" cy="56792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80160">
              <a:lnSpc>
                <a:spcPts val="1600"/>
              </a:lnSpc>
              <a:defRPr/>
            </a:pPr>
            <a:r>
              <a:rPr lang="ja-JP" altLang="en-US" sz="1200" dirty="0">
                <a:solidFill>
                  <a:schemeClr val="tx1"/>
                </a:solidFill>
                <a:latin typeface="Meiryo UI" panose="020B0604030504040204" pitchFamily="50" charset="-128"/>
                <a:ea typeface="Meiryo UI" panose="020B0604030504040204" pitchFamily="50" charset="-128"/>
              </a:rPr>
              <a:t>①</a:t>
            </a:r>
            <a:r>
              <a:rPr lang="en-US" altLang="ja-JP" sz="1200" dirty="0">
                <a:solidFill>
                  <a:schemeClr val="tx1"/>
                </a:solidFill>
                <a:latin typeface="Meiryo UI" panose="020B0604030504040204" pitchFamily="50" charset="-128"/>
                <a:ea typeface="Meiryo UI" panose="020B0604030504040204" pitchFamily="50" charset="-128"/>
              </a:rPr>
              <a:t>2,439</a:t>
            </a:r>
            <a:r>
              <a:rPr lang="ja-JP" altLang="en-US" sz="1200" dirty="0">
                <a:solidFill>
                  <a:schemeClr val="tx1"/>
                </a:solidFill>
                <a:latin typeface="Meiryo UI" panose="020B0604030504040204" pitchFamily="50" charset="-128"/>
                <a:ea typeface="Meiryo UI" panose="020B0604030504040204" pitchFamily="50" charset="-128"/>
              </a:rPr>
              <a:t>医療機関・診療所</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a:solidFill>
                  <a:schemeClr val="tx1"/>
                </a:solidFill>
                <a:latin typeface="Meiryo UI" panose="020B0604030504040204" pitchFamily="50" charset="-128"/>
                <a:ea typeface="Meiryo UI" panose="020B0604030504040204" pitchFamily="50" charset="-128"/>
              </a:rPr>
              <a:t>5/10</a:t>
            </a:r>
            <a:r>
              <a:rPr lang="ja-JP" altLang="en-US" sz="800" dirty="0">
                <a:solidFill>
                  <a:schemeClr val="tx1"/>
                </a:solidFill>
                <a:latin typeface="Meiryo UI" panose="020B0604030504040204" pitchFamily="50" charset="-128"/>
                <a:ea typeface="Meiryo UI" panose="020B0604030504040204" pitchFamily="50" charset="-128"/>
              </a:rPr>
              <a:t>時点</a:t>
            </a:r>
            <a:r>
              <a:rPr lang="ja-JP" altLang="en-US" sz="800" dirty="0" smtClean="0">
                <a:solidFill>
                  <a:schemeClr val="tx1"/>
                </a:solidFill>
                <a:latin typeface="Meiryo UI" panose="020B0604030504040204" pitchFamily="50" charset="-128"/>
                <a:ea typeface="Meiryo UI" panose="020B0604030504040204" pitchFamily="50" charset="-128"/>
              </a:rPr>
              <a:t>）</a:t>
            </a:r>
            <a:endParaRPr lang="en-US" altLang="ja-JP" sz="800" dirty="0" smtClean="0">
              <a:solidFill>
                <a:schemeClr val="tx1"/>
              </a:solidFill>
              <a:latin typeface="Meiryo UI" panose="020B0604030504040204" pitchFamily="50" charset="-128"/>
              <a:ea typeface="Meiryo UI" panose="020B0604030504040204" pitchFamily="50" charset="-128"/>
            </a:endParaRPr>
          </a:p>
          <a:p>
            <a:pPr lvl="0" defTabSz="1280160">
              <a:lnSpc>
                <a:spcPts val="1600"/>
              </a:lnSpc>
              <a:defRPr/>
            </a:pP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全医療機関に占める割合：府</a:t>
            </a:r>
            <a:r>
              <a:rPr lang="en-US" altLang="ja-JP" sz="1000" dirty="0">
                <a:solidFill>
                  <a:schemeClr val="tx1"/>
                </a:solidFill>
                <a:latin typeface="Meiryo UI" panose="020B0604030504040204" pitchFamily="50" charset="-128"/>
                <a:ea typeface="Meiryo UI" panose="020B0604030504040204" pitchFamily="50" charset="-128"/>
              </a:rPr>
              <a:t>26%</a:t>
            </a:r>
            <a:r>
              <a:rPr lang="ja-JP" altLang="en-US" sz="1000" dirty="0" err="1">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全国</a:t>
            </a:r>
            <a:r>
              <a:rPr lang="en-US" altLang="ja-JP" sz="1000" dirty="0">
                <a:solidFill>
                  <a:schemeClr val="tx1"/>
                </a:solidFill>
                <a:latin typeface="Meiryo UI" panose="020B0604030504040204" pitchFamily="50" charset="-128"/>
                <a:ea typeface="Meiryo UI" panose="020B0604030504040204" pitchFamily="50" charset="-128"/>
              </a:rPr>
              <a:t>34%</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a:solidFill>
                  <a:schemeClr val="tx1"/>
                </a:solidFill>
                <a:latin typeface="Meiryo UI" panose="020B0604030504040204" pitchFamily="50" charset="-128"/>
                <a:ea typeface="Meiryo UI" panose="020B0604030504040204" pitchFamily="50" charset="-128"/>
              </a:rPr>
              <a:t>4/24</a:t>
            </a:r>
            <a:r>
              <a:rPr lang="ja-JP" altLang="en-US" sz="800" dirty="0">
                <a:solidFill>
                  <a:schemeClr val="tx1"/>
                </a:solidFill>
                <a:latin typeface="Meiryo UI" panose="020B0604030504040204" pitchFamily="50" charset="-128"/>
                <a:ea typeface="Meiryo UI" panose="020B0604030504040204" pitchFamily="50" charset="-128"/>
              </a:rPr>
              <a:t>時点</a:t>
            </a:r>
            <a:r>
              <a:rPr lang="ja-JP" altLang="en-US" sz="800" dirty="0" smtClean="0">
                <a:solidFill>
                  <a:schemeClr val="tx1"/>
                </a:solidFill>
                <a:latin typeface="Meiryo UI" panose="020B0604030504040204" pitchFamily="50" charset="-128"/>
                <a:ea typeface="Meiryo UI" panose="020B0604030504040204" pitchFamily="50" charset="-128"/>
              </a:rPr>
              <a:t>）</a:t>
            </a:r>
            <a:endParaRPr lang="ja-JP" altLang="en-US" sz="800" dirty="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8255358" y="3133075"/>
            <a:ext cx="3837903" cy="119412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1280160">
              <a:lnSpc>
                <a:spcPts val="1600"/>
              </a:lnSpc>
              <a:defRPr/>
            </a:pPr>
            <a:r>
              <a:rPr lang="ja-JP" altLang="en-US" sz="1200" dirty="0" smtClean="0">
                <a:solidFill>
                  <a:schemeClr val="tx1"/>
                </a:solidFill>
                <a:latin typeface="Meiryo UI" panose="020B0604030504040204" pitchFamily="50" charset="-128"/>
                <a:ea typeface="Meiryo UI" panose="020B0604030504040204" pitchFamily="50" charset="-128"/>
              </a:rPr>
              <a:t>①</a:t>
            </a:r>
            <a:r>
              <a:rPr lang="en-US" altLang="ja-JP" sz="1200" dirty="0" smtClean="0">
                <a:solidFill>
                  <a:schemeClr val="tx1"/>
                </a:solidFill>
                <a:latin typeface="Meiryo UI" panose="020B0604030504040204" pitchFamily="50" charset="-128"/>
                <a:ea typeface="Meiryo UI" panose="020B0604030504040204" pitchFamily="50" charset="-128"/>
              </a:rPr>
              <a:t>1,151</a:t>
            </a:r>
            <a:r>
              <a:rPr lang="ja-JP" altLang="en-US" sz="1200" dirty="0">
                <a:solidFill>
                  <a:schemeClr val="tx1"/>
                </a:solidFill>
                <a:latin typeface="Meiryo UI" panose="020B0604030504040204" pitchFamily="50" charset="-128"/>
                <a:ea typeface="Meiryo UI" panose="020B0604030504040204" pitchFamily="50" charset="-128"/>
              </a:rPr>
              <a:t>医療機関・診療所</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smtClean="0">
                <a:solidFill>
                  <a:schemeClr val="tx1"/>
                </a:solidFill>
                <a:latin typeface="Meiryo UI" panose="020B0604030504040204" pitchFamily="50" charset="-128"/>
                <a:ea typeface="Meiryo UI" panose="020B0604030504040204" pitchFamily="50" charset="-128"/>
              </a:rPr>
              <a:t>5/13</a:t>
            </a:r>
            <a:r>
              <a:rPr lang="ja-JP" altLang="en-US" sz="800" dirty="0" smtClean="0">
                <a:solidFill>
                  <a:schemeClr val="tx1"/>
                </a:solidFill>
                <a:latin typeface="Meiryo UI" panose="020B0604030504040204" pitchFamily="50" charset="-128"/>
                <a:ea typeface="Meiryo UI" panose="020B0604030504040204" pitchFamily="50" charset="-128"/>
              </a:rPr>
              <a:t>時点）</a:t>
            </a:r>
            <a:endParaRPr lang="ja-JP" altLang="en-US" sz="800" b="1" dirty="0">
              <a:solidFill>
                <a:schemeClr val="tx1"/>
              </a:solidFill>
              <a:latin typeface="Meiryo UI" panose="020B0604030504040204" pitchFamily="50" charset="-128"/>
              <a:ea typeface="Meiryo UI" panose="020B0604030504040204" pitchFamily="50" charset="-128"/>
            </a:endParaRPr>
          </a:p>
          <a:p>
            <a:pPr lvl="0" defTabSz="1280160">
              <a:lnSpc>
                <a:spcPts val="1600"/>
              </a:lnSpc>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HER-SYS</a:t>
            </a:r>
            <a:r>
              <a:rPr lang="ja-JP" altLang="en-US" sz="1200" dirty="0" smtClean="0">
                <a:solidFill>
                  <a:schemeClr val="tx1"/>
                </a:solidFill>
                <a:latin typeface="Meiryo UI" panose="020B0604030504040204" pitchFamily="50" charset="-128"/>
                <a:ea typeface="Meiryo UI" panose="020B0604030504040204" pitchFamily="50" charset="-128"/>
              </a:rPr>
              <a:t>入力率</a:t>
            </a:r>
            <a:r>
              <a:rPr lang="en-US" altLang="ja-JP" sz="1200" dirty="0" smtClean="0">
                <a:solidFill>
                  <a:schemeClr val="tx1"/>
                </a:solidFill>
                <a:latin typeface="Meiryo UI" panose="020B0604030504040204" pitchFamily="50" charset="-128"/>
                <a:ea typeface="Meiryo UI" panose="020B0604030504040204" pitchFamily="50" charset="-128"/>
              </a:rPr>
              <a:t>71.4</a:t>
            </a:r>
            <a:r>
              <a:rPr lang="ja-JP" altLang="en-US" sz="12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a:solidFill>
                  <a:schemeClr val="tx1"/>
                </a:solidFill>
                <a:latin typeface="Meiryo UI" panose="020B0604030504040204" pitchFamily="50" charset="-128"/>
                <a:ea typeface="Meiryo UI" panose="020B0604030504040204" pitchFamily="50" charset="-128"/>
              </a:rPr>
              <a:t>5/8</a:t>
            </a:r>
            <a:r>
              <a:rPr lang="ja-JP" altLang="en-US" sz="800" dirty="0">
                <a:solidFill>
                  <a:schemeClr val="tx1"/>
                </a:solidFill>
                <a:latin typeface="Meiryo UI" panose="020B0604030504040204" pitchFamily="50" charset="-128"/>
                <a:ea typeface="Meiryo UI" panose="020B0604030504040204" pitchFamily="50" charset="-128"/>
              </a:rPr>
              <a:t>時点</a:t>
            </a:r>
            <a:r>
              <a:rPr lang="ja-JP" altLang="en-US" sz="800" dirty="0" smtClean="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　</a:t>
            </a:r>
          </a:p>
          <a:p>
            <a:pPr lvl="0" defTabSz="1280160">
              <a:lnSpc>
                <a:spcPts val="1600"/>
              </a:lnSpc>
              <a:defRPr/>
            </a:pPr>
            <a:r>
              <a:rPr lang="ja-JP" altLang="en-US" sz="1200" dirty="0" smtClean="0">
                <a:solidFill>
                  <a:schemeClr val="tx1"/>
                </a:solidFill>
                <a:latin typeface="Meiryo UI" panose="020B0604030504040204" pitchFamily="50" charset="-128"/>
                <a:ea typeface="Meiryo UI" panose="020B0604030504040204" pitchFamily="50" charset="-128"/>
              </a:rPr>
              <a:t>②</a:t>
            </a:r>
            <a:r>
              <a:rPr lang="ja-JP" altLang="en-US" sz="1200" dirty="0">
                <a:solidFill>
                  <a:schemeClr val="tx1"/>
                </a:solidFill>
                <a:latin typeface="Meiryo UI" panose="020B0604030504040204" pitchFamily="50" charset="-128"/>
                <a:ea typeface="Meiryo UI" panose="020B0604030504040204" pitchFamily="50" charset="-128"/>
              </a:rPr>
              <a:t>③　診療・検査医療機関のうち、自宅療養者</a:t>
            </a:r>
            <a:r>
              <a:rPr lang="ja-JP" altLang="en-US" sz="1200" dirty="0" smtClean="0">
                <a:solidFill>
                  <a:schemeClr val="tx1"/>
                </a:solidFill>
                <a:latin typeface="Meiryo UI" panose="020B0604030504040204" pitchFamily="50" charset="-128"/>
                <a:ea typeface="Meiryo UI" panose="020B0604030504040204" pitchFamily="50" charset="-128"/>
              </a:rPr>
              <a:t>等</a:t>
            </a:r>
            <a:endParaRPr lang="en-US" altLang="ja-JP" sz="1200" dirty="0" smtClean="0">
              <a:solidFill>
                <a:schemeClr val="tx1"/>
              </a:solidFill>
              <a:latin typeface="Meiryo UI" panose="020B0604030504040204" pitchFamily="50" charset="-128"/>
              <a:ea typeface="Meiryo UI" panose="020B0604030504040204" pitchFamily="50" charset="-128"/>
            </a:endParaRPr>
          </a:p>
          <a:p>
            <a:pPr defTabSz="1280160">
              <a:lnSpc>
                <a:spcPts val="1600"/>
              </a:lnSpc>
              <a:defRPr/>
            </a:pP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err="1" smtClean="0">
                <a:solidFill>
                  <a:schemeClr val="tx1"/>
                </a:solidFill>
                <a:latin typeface="Meiryo UI" panose="020B0604030504040204" pitchFamily="50" charset="-128"/>
                <a:ea typeface="Meiryo UI" panose="020B0604030504040204" pitchFamily="50" charset="-128"/>
              </a:rPr>
              <a:t>へ</a:t>
            </a:r>
            <a:r>
              <a:rPr lang="ja-JP" altLang="en-US" sz="1200" dirty="0" err="1">
                <a:solidFill>
                  <a:schemeClr val="tx1"/>
                </a:solidFill>
                <a:latin typeface="Meiryo UI" panose="020B0604030504040204" pitchFamily="50" charset="-128"/>
                <a:ea typeface="Meiryo UI" panose="020B0604030504040204" pitchFamily="50" charset="-128"/>
              </a:rPr>
              <a:t>の</a:t>
            </a:r>
            <a:r>
              <a:rPr lang="ja-JP" altLang="en-US" sz="1200" dirty="0">
                <a:solidFill>
                  <a:schemeClr val="tx1"/>
                </a:solidFill>
                <a:latin typeface="Meiryo UI" panose="020B0604030504040204" pitchFamily="50" charset="-128"/>
                <a:ea typeface="Meiryo UI" panose="020B0604030504040204" pitchFamily="50" charset="-128"/>
              </a:rPr>
              <a:t>診療</a:t>
            </a:r>
            <a:r>
              <a:rPr lang="ja-JP" altLang="en-US" sz="1200" dirty="0" smtClean="0">
                <a:solidFill>
                  <a:schemeClr val="tx1"/>
                </a:solidFill>
                <a:latin typeface="Meiryo UI" panose="020B0604030504040204" pitchFamily="50" charset="-128"/>
                <a:ea typeface="Meiryo UI" panose="020B0604030504040204" pitchFamily="50" charset="-128"/>
              </a:rPr>
              <a:t>を行う</a:t>
            </a:r>
            <a:r>
              <a:rPr lang="ja-JP" altLang="en-US" sz="1200" dirty="0">
                <a:solidFill>
                  <a:schemeClr val="tx1"/>
                </a:solidFill>
                <a:latin typeface="Meiryo UI" panose="020B0604030504040204" pitchFamily="50" charset="-128"/>
                <a:ea typeface="Meiryo UI" panose="020B0604030504040204" pitchFamily="50" charset="-128"/>
              </a:rPr>
              <a:t>医療</a:t>
            </a:r>
            <a:r>
              <a:rPr lang="ja-JP" altLang="en-US" sz="1200" dirty="0" smtClean="0">
                <a:solidFill>
                  <a:schemeClr val="tx1"/>
                </a:solidFill>
                <a:latin typeface="Meiryo UI" panose="020B0604030504040204" pitchFamily="50" charset="-128"/>
                <a:ea typeface="Meiryo UI" panose="020B0604030504040204" pitchFamily="50" charset="-128"/>
              </a:rPr>
              <a:t>機関</a:t>
            </a:r>
            <a:r>
              <a:rPr lang="ja-JP" altLang="en-US" sz="800" dirty="0" smtClean="0">
                <a:solidFill>
                  <a:schemeClr val="tx1"/>
                </a:solidFill>
                <a:latin typeface="Meiryo UI" panose="020B0604030504040204" pitchFamily="50" charset="-128"/>
                <a:ea typeface="Meiryo UI" panose="020B0604030504040204" pitchFamily="50" charset="-128"/>
              </a:rPr>
              <a:t>（</a:t>
            </a:r>
            <a:r>
              <a:rPr lang="en-US" altLang="ja-JP" sz="800" dirty="0" smtClean="0">
                <a:solidFill>
                  <a:schemeClr val="tx1"/>
                </a:solidFill>
                <a:latin typeface="Meiryo UI" panose="020B0604030504040204" pitchFamily="50" charset="-128"/>
                <a:ea typeface="Meiryo UI" panose="020B0604030504040204" pitchFamily="50" charset="-128"/>
              </a:rPr>
              <a:t>5/13</a:t>
            </a:r>
            <a:r>
              <a:rPr lang="ja-JP" altLang="en-US" sz="800" dirty="0" smtClean="0">
                <a:solidFill>
                  <a:schemeClr val="tx1"/>
                </a:solidFill>
                <a:latin typeface="Meiryo UI" panose="020B0604030504040204" pitchFamily="50" charset="-128"/>
                <a:ea typeface="Meiryo UI" panose="020B0604030504040204" pitchFamily="50" charset="-128"/>
              </a:rPr>
              <a:t>時点）</a:t>
            </a:r>
            <a:endParaRPr lang="en-US" altLang="ja-JP" sz="800" dirty="0">
              <a:solidFill>
                <a:schemeClr val="tx1"/>
              </a:solidFill>
              <a:latin typeface="Meiryo UI" panose="020B0604030504040204" pitchFamily="50" charset="-128"/>
              <a:ea typeface="Meiryo UI" panose="020B0604030504040204" pitchFamily="50" charset="-128"/>
            </a:endParaRPr>
          </a:p>
          <a:p>
            <a:pPr lvl="0" defTabSz="1280160">
              <a:lnSpc>
                <a:spcPts val="1600"/>
              </a:lnSpc>
              <a:defRPr/>
            </a:pP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コロナ診療 </a:t>
            </a:r>
            <a:r>
              <a:rPr lang="en-US" altLang="ja-JP" sz="1200" dirty="0" smtClean="0">
                <a:solidFill>
                  <a:schemeClr val="tx1"/>
                </a:solidFill>
                <a:latin typeface="Meiryo UI" panose="020B0604030504040204" pitchFamily="50" charset="-128"/>
                <a:ea typeface="Meiryo UI" panose="020B0604030504040204" pitchFamily="50" charset="-128"/>
              </a:rPr>
              <a:t>641</a:t>
            </a:r>
            <a:r>
              <a:rPr lang="ja-JP" altLang="en-US" sz="1200" dirty="0" err="1"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外来抗体治療 </a:t>
            </a:r>
            <a:r>
              <a:rPr lang="en-US" altLang="ja-JP" sz="1200" dirty="0" smtClean="0">
                <a:solidFill>
                  <a:schemeClr val="tx1"/>
                </a:solidFill>
                <a:latin typeface="Meiryo UI" panose="020B0604030504040204" pitchFamily="50" charset="-128"/>
                <a:ea typeface="Meiryo UI" panose="020B0604030504040204" pitchFamily="50" charset="-128"/>
              </a:rPr>
              <a:t>193</a:t>
            </a:r>
            <a:r>
              <a:rPr lang="ja-JP" altLang="en-US" sz="1200" dirty="0" smtClean="0">
                <a:solidFill>
                  <a:schemeClr val="tx1"/>
                </a:solidFill>
                <a:latin typeface="Meiryo UI" panose="020B0604030504040204" pitchFamily="50" charset="-128"/>
                <a:ea typeface="Meiryo UI" panose="020B0604030504040204" pitchFamily="50" charset="-128"/>
              </a:rPr>
              <a:t>　等</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197475" y="4421184"/>
            <a:ext cx="7967731" cy="106748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①感染急拡大時に備えたさらなる病床確保を受入医療機関に要請</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②</a:t>
            </a:r>
            <a:r>
              <a:rPr lang="ja-JP" altLang="en-US" sz="1400" dirty="0">
                <a:solidFill>
                  <a:schemeClr val="tx1"/>
                </a:solidFill>
                <a:latin typeface="Meiryo UI" panose="020B0604030504040204" pitchFamily="50" charset="-128"/>
                <a:ea typeface="Meiryo UI" panose="020B0604030504040204" pitchFamily="50" charset="-128"/>
              </a:rPr>
              <a:t>全病院に対し、自院患者が陽性となった場合の治療継続を要請し、その</a:t>
            </a:r>
            <a:r>
              <a:rPr lang="ja-JP" altLang="en-US" sz="1400" dirty="0" smtClean="0">
                <a:solidFill>
                  <a:schemeClr val="tx1"/>
                </a:solidFill>
                <a:latin typeface="Meiryo UI" panose="020B0604030504040204" pitchFamily="50" charset="-128"/>
                <a:ea typeface="Meiryo UI" panose="020B0604030504040204" pitchFamily="50" charset="-128"/>
              </a:rPr>
              <a:t>ための</a:t>
            </a:r>
            <a:r>
              <a:rPr lang="ja-JP" altLang="en-US" sz="1400" dirty="0">
                <a:solidFill>
                  <a:schemeClr val="tx1"/>
                </a:solidFill>
                <a:latin typeface="Meiryo UI" panose="020B0604030504040204" pitchFamily="50" charset="-128"/>
                <a:ea typeface="Meiryo UI" panose="020B0604030504040204" pitchFamily="50" charset="-128"/>
              </a:rPr>
              <a:t>感染管理病床の備えを</a:t>
            </a:r>
            <a:r>
              <a:rPr lang="ja-JP" altLang="en-US" sz="1400" dirty="0" smtClean="0">
                <a:solidFill>
                  <a:schemeClr val="tx1"/>
                </a:solidFill>
                <a:latin typeface="Meiryo UI" panose="020B0604030504040204" pitchFamily="50" charset="-128"/>
                <a:ea typeface="Meiryo UI" panose="020B0604030504040204" pitchFamily="50" charset="-128"/>
              </a:rPr>
              <a:t>依頼</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③確保</a:t>
            </a:r>
            <a:r>
              <a:rPr lang="ja-JP" altLang="en-US" sz="1400" dirty="0">
                <a:solidFill>
                  <a:schemeClr val="tx1"/>
                </a:solidFill>
                <a:latin typeface="Meiryo UI" panose="020B0604030504040204" pitchFamily="50" charset="-128"/>
                <a:ea typeface="Meiryo UI" panose="020B0604030504040204" pitchFamily="50" charset="-128"/>
              </a:rPr>
              <a:t>病床</a:t>
            </a:r>
            <a:r>
              <a:rPr lang="ja-JP" altLang="en-US" sz="1400" dirty="0" smtClean="0">
                <a:solidFill>
                  <a:schemeClr val="tx1"/>
                </a:solidFill>
                <a:latin typeface="Meiryo UI" panose="020B0604030504040204" pitchFamily="50" charset="-128"/>
                <a:ea typeface="Meiryo UI" panose="020B0604030504040204" pitchFamily="50" charset="-128"/>
              </a:rPr>
              <a:t>を有しない病院に</a:t>
            </a:r>
            <a:r>
              <a:rPr lang="ja-JP" altLang="en-US" sz="1400" dirty="0">
                <a:solidFill>
                  <a:schemeClr val="tx1"/>
                </a:solidFill>
                <a:latin typeface="Meiryo UI" panose="020B0604030504040204" pitchFamily="50" charset="-128"/>
                <a:ea typeface="Meiryo UI" panose="020B0604030504040204" pitchFamily="50" charset="-128"/>
              </a:rPr>
              <a:t>対しては、感染対策や治療にかかる支援体制を</a:t>
            </a:r>
            <a:r>
              <a:rPr lang="ja-JP" altLang="en-US" sz="1400" dirty="0" smtClean="0">
                <a:solidFill>
                  <a:schemeClr val="tx1"/>
                </a:solidFill>
                <a:latin typeface="Meiryo UI" panose="020B0604030504040204" pitchFamily="50" charset="-128"/>
                <a:ea typeface="Meiryo UI" panose="020B0604030504040204" pitchFamily="50" charset="-128"/>
              </a:rPr>
              <a:t>構築</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1" name="片側の 2 つの角を丸めた四角形 51">
            <a:extLst>
              <a:ext uri="{FF2B5EF4-FFF2-40B4-BE49-F238E27FC236}">
                <a16:creationId xmlns:a16="http://schemas.microsoft.com/office/drawing/2014/main" id="{362A1F4C-B5CF-41DE-83A0-0823FB1E646B}"/>
              </a:ext>
            </a:extLst>
          </p:cNvPr>
          <p:cNvSpPr/>
          <p:nvPr/>
        </p:nvSpPr>
        <p:spPr>
          <a:xfrm>
            <a:off x="197474" y="4190528"/>
            <a:ext cx="3794975" cy="242361"/>
          </a:xfrm>
          <a:prstGeom prst="round2SameRect">
            <a:avLst>
              <a:gd name="adj1" fmla="val 0"/>
              <a:gd name="adj2"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36000" rIns="72000" bIns="36000" rtlCol="0" anchor="ctr"/>
          <a:lstStyle/>
          <a:p>
            <a:r>
              <a:rPr lang="ja-JP" altLang="en-US" sz="1400" dirty="0" smtClean="0">
                <a:latin typeface="Meiryo UI" panose="020B0604030504040204" pitchFamily="50" charset="-128"/>
                <a:ea typeface="Meiryo UI" panose="020B0604030504040204" pitchFamily="50" charset="-128"/>
              </a:rPr>
              <a:t>取組み③　病床</a:t>
            </a:r>
            <a:r>
              <a:rPr lang="ja-JP" altLang="en-US" sz="1400" dirty="0">
                <a:latin typeface="Meiryo UI" panose="020B0604030504040204" pitchFamily="50" charset="-128"/>
                <a:ea typeface="Meiryo UI" panose="020B0604030504040204" pitchFamily="50" charset="-128"/>
              </a:rPr>
              <a:t>確保・医療機関での備えの充実</a:t>
            </a:r>
            <a:endParaRPr lang="en-US" altLang="ja-JP"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8255358" y="4413994"/>
            <a:ext cx="3837902" cy="139548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1280160">
              <a:lnSpc>
                <a:spcPts val="1600"/>
              </a:lnSpc>
              <a:defRPr/>
            </a:pPr>
            <a:r>
              <a:rPr lang="ja-JP" altLang="en-US" sz="1200" dirty="0" smtClean="0">
                <a:solidFill>
                  <a:schemeClr val="tx1"/>
                </a:solidFill>
                <a:latin typeface="Meiryo UI" panose="020B0604030504040204" pitchFamily="50" charset="-128"/>
                <a:ea typeface="Meiryo UI" panose="020B0604030504040204" pitchFamily="50" charset="-128"/>
              </a:rPr>
              <a:t>①今後</a:t>
            </a:r>
            <a:r>
              <a:rPr lang="ja-JP" altLang="en-US" sz="1200" dirty="0">
                <a:solidFill>
                  <a:schemeClr val="tx1"/>
                </a:solidFill>
                <a:latin typeface="Meiryo UI" panose="020B0604030504040204" pitchFamily="50" charset="-128"/>
                <a:ea typeface="Meiryo UI" panose="020B0604030504040204" pitchFamily="50" charset="-128"/>
              </a:rPr>
              <a:t>の</a:t>
            </a:r>
            <a:r>
              <a:rPr lang="ja-JP" altLang="en-US" sz="1200" dirty="0" smtClean="0">
                <a:solidFill>
                  <a:schemeClr val="tx1"/>
                </a:solidFill>
                <a:latin typeface="Meiryo UI" panose="020B0604030504040204" pitchFamily="50" charset="-128"/>
                <a:ea typeface="Meiryo UI" panose="020B0604030504040204" pitchFamily="50" charset="-128"/>
              </a:rPr>
              <a:t>取組み</a:t>
            </a:r>
            <a:r>
              <a:rPr lang="en-US" altLang="ja-JP" sz="800" b="1" dirty="0" smtClean="0">
                <a:solidFill>
                  <a:schemeClr val="tx1"/>
                </a:solidFill>
                <a:latin typeface="Meiryo UI" panose="020B0604030504040204" pitchFamily="50" charset="-128"/>
                <a:ea typeface="Meiryo UI" panose="020B0604030504040204" pitchFamily="50" charset="-128"/>
              </a:rPr>
              <a:t>【</a:t>
            </a:r>
            <a:r>
              <a:rPr lang="ja-JP" altLang="en-US" sz="800" b="1" dirty="0" smtClean="0">
                <a:solidFill>
                  <a:schemeClr val="tx1"/>
                </a:solidFill>
                <a:latin typeface="Meiryo UI" panose="020B0604030504040204" pitchFamily="50" charset="-128"/>
                <a:ea typeface="Meiryo UI" panose="020B0604030504040204" pitchFamily="50" charset="-128"/>
              </a:rPr>
              <a:t>資料</a:t>
            </a:r>
            <a:r>
              <a:rPr lang="en-US" altLang="ja-JP" sz="800" b="1" dirty="0" smtClean="0">
                <a:solidFill>
                  <a:schemeClr val="tx1"/>
                </a:solidFill>
                <a:latin typeface="Meiryo UI" panose="020B0604030504040204" pitchFamily="50" charset="-128"/>
                <a:ea typeface="Meiryo UI" panose="020B0604030504040204" pitchFamily="50" charset="-128"/>
              </a:rPr>
              <a:t>4</a:t>
            </a:r>
            <a:r>
              <a:rPr lang="ja-JP" altLang="en-US" sz="800" b="1" dirty="0" smtClean="0">
                <a:solidFill>
                  <a:schemeClr val="tx1"/>
                </a:solidFill>
                <a:latin typeface="Meiryo UI" panose="020B0604030504040204" pitchFamily="50" charset="-128"/>
                <a:ea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rPr>
              <a:t>2】</a:t>
            </a:r>
            <a:endParaRPr lang="ja-JP" altLang="en-US" sz="800" b="1" dirty="0">
              <a:solidFill>
                <a:schemeClr val="tx1"/>
              </a:solidFill>
              <a:latin typeface="Meiryo UI" panose="020B0604030504040204" pitchFamily="50" charset="-128"/>
              <a:ea typeface="Meiryo UI" panose="020B0604030504040204" pitchFamily="50" charset="-128"/>
            </a:endParaRPr>
          </a:p>
          <a:p>
            <a:pPr defTabSz="1280160">
              <a:lnSpc>
                <a:spcPts val="1600"/>
              </a:lnSpc>
              <a:defRPr/>
            </a:pPr>
            <a:r>
              <a:rPr lang="ja-JP" altLang="en-US" sz="1200" dirty="0">
                <a:solidFill>
                  <a:schemeClr val="tx1"/>
                </a:solidFill>
                <a:latin typeface="Meiryo UI" panose="020B0604030504040204" pitchFamily="50" charset="-128"/>
                <a:ea typeface="Meiryo UI" panose="020B0604030504040204" pitchFamily="50" charset="-128"/>
              </a:rPr>
              <a:t>②</a:t>
            </a:r>
            <a:r>
              <a:rPr lang="en-US" altLang="ja-JP" sz="1200" dirty="0" smtClean="0">
                <a:solidFill>
                  <a:schemeClr val="tx1"/>
                </a:solidFill>
                <a:latin typeface="Meiryo UI" panose="020B0604030504040204" pitchFamily="50" charset="-128"/>
                <a:ea typeface="Meiryo UI" panose="020B0604030504040204" pitchFamily="50" charset="-128"/>
              </a:rPr>
              <a:t>3/18</a:t>
            </a:r>
            <a:r>
              <a:rPr lang="ja-JP" altLang="en-US" sz="1200" dirty="0" smtClean="0">
                <a:solidFill>
                  <a:schemeClr val="tx1"/>
                </a:solidFill>
                <a:latin typeface="Meiryo UI" panose="020B0604030504040204" pitchFamily="50" charset="-128"/>
                <a:ea typeface="Meiryo UI" panose="020B0604030504040204" pitchFamily="50" charset="-128"/>
              </a:rPr>
              <a:t>要請済＋今後</a:t>
            </a:r>
            <a:r>
              <a:rPr lang="ja-JP" altLang="en-US" sz="1200" dirty="0">
                <a:solidFill>
                  <a:schemeClr val="tx1"/>
                </a:solidFill>
                <a:latin typeface="Meiryo UI" panose="020B0604030504040204" pitchFamily="50" charset="-128"/>
                <a:ea typeface="Meiryo UI" panose="020B0604030504040204" pitchFamily="50" charset="-128"/>
              </a:rPr>
              <a:t>の</a:t>
            </a:r>
            <a:r>
              <a:rPr lang="ja-JP" altLang="en-US" sz="1200" dirty="0" smtClean="0">
                <a:solidFill>
                  <a:schemeClr val="tx1"/>
                </a:solidFill>
                <a:latin typeface="Meiryo UI" panose="020B0604030504040204" pitchFamily="50" charset="-128"/>
                <a:ea typeface="Meiryo UI" panose="020B0604030504040204" pitchFamily="50" charset="-128"/>
              </a:rPr>
              <a:t>取組み</a:t>
            </a:r>
            <a:r>
              <a:rPr lang="en-US" altLang="ja-JP" sz="800" b="1" dirty="0" smtClean="0">
                <a:solidFill>
                  <a:schemeClr val="tx1"/>
                </a:solidFill>
                <a:latin typeface="Meiryo UI" panose="020B0604030504040204" pitchFamily="50" charset="-128"/>
                <a:ea typeface="Meiryo UI" panose="020B0604030504040204" pitchFamily="50" charset="-128"/>
              </a:rPr>
              <a:t>【</a:t>
            </a:r>
            <a:r>
              <a:rPr lang="ja-JP" altLang="en-US" sz="800" b="1" dirty="0" smtClean="0">
                <a:solidFill>
                  <a:schemeClr val="tx1"/>
                </a:solidFill>
                <a:latin typeface="Meiryo UI" panose="020B0604030504040204" pitchFamily="50" charset="-128"/>
                <a:ea typeface="Meiryo UI" panose="020B0604030504040204" pitchFamily="50" charset="-128"/>
              </a:rPr>
              <a:t>資料</a:t>
            </a:r>
            <a:r>
              <a:rPr lang="en-US" altLang="ja-JP" sz="800" b="1" dirty="0" smtClean="0">
                <a:solidFill>
                  <a:schemeClr val="tx1"/>
                </a:solidFill>
                <a:latin typeface="Meiryo UI" panose="020B0604030504040204" pitchFamily="50" charset="-128"/>
                <a:ea typeface="Meiryo UI" panose="020B0604030504040204" pitchFamily="50" charset="-128"/>
              </a:rPr>
              <a:t>4</a:t>
            </a:r>
            <a:r>
              <a:rPr lang="ja-JP" altLang="en-US" sz="800" b="1" dirty="0" smtClean="0">
                <a:solidFill>
                  <a:schemeClr val="tx1"/>
                </a:solidFill>
                <a:latin typeface="Meiryo UI" panose="020B0604030504040204" pitchFamily="50" charset="-128"/>
                <a:ea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rPr>
              <a:t>2】</a:t>
            </a:r>
            <a:endParaRPr lang="ja-JP" altLang="en-US" sz="800" b="1" dirty="0">
              <a:solidFill>
                <a:schemeClr val="tx1"/>
              </a:solidFill>
              <a:latin typeface="Meiryo UI" panose="020B0604030504040204" pitchFamily="50" charset="-128"/>
              <a:ea typeface="Meiryo UI" panose="020B0604030504040204" pitchFamily="50" charset="-128"/>
            </a:endParaRPr>
          </a:p>
          <a:p>
            <a:pPr lvl="0" defTabSz="1280160">
              <a:lnSpc>
                <a:spcPts val="1600"/>
              </a:lnSpc>
              <a:defRPr/>
            </a:pPr>
            <a:r>
              <a:rPr lang="ja-JP" altLang="en-US" sz="1200" dirty="0">
                <a:solidFill>
                  <a:schemeClr val="tx1"/>
                </a:solidFill>
                <a:latin typeface="Meiryo UI" panose="020B0604030504040204" pitchFamily="50" charset="-128"/>
                <a:ea typeface="Meiryo UI" panose="020B0604030504040204" pitchFamily="50" charset="-128"/>
              </a:rPr>
              <a:t>③新型コロナ患者非受入病院連絡会議</a:t>
            </a:r>
            <a:r>
              <a:rPr lang="ja-JP" altLang="en-US" sz="1200" dirty="0" smtClean="0">
                <a:solidFill>
                  <a:schemeClr val="tx1"/>
                </a:solidFill>
                <a:latin typeface="Meiryo UI" panose="020B0604030504040204" pitchFamily="50" charset="-128"/>
                <a:ea typeface="Meiryo UI" panose="020B0604030504040204" pitchFamily="50" charset="-128"/>
              </a:rPr>
              <a:t>開催</a:t>
            </a:r>
            <a:r>
              <a:rPr lang="en-US" altLang="ja-JP" sz="900" dirty="0" smtClean="0">
                <a:solidFill>
                  <a:schemeClr val="tx1"/>
                </a:solidFill>
                <a:latin typeface="Meiryo UI" panose="020B0604030504040204" pitchFamily="50" charset="-128"/>
                <a:ea typeface="Meiryo UI" panose="020B0604030504040204" pitchFamily="50" charset="-128"/>
              </a:rPr>
              <a:t>(4/5)</a:t>
            </a:r>
            <a:endParaRPr lang="en-US" altLang="ja-JP" sz="1000" dirty="0" smtClean="0">
              <a:solidFill>
                <a:schemeClr val="tx1"/>
              </a:solidFill>
              <a:latin typeface="Meiryo UI" panose="020B0604030504040204" pitchFamily="50" charset="-128"/>
              <a:ea typeface="Meiryo UI" panose="020B0604030504040204" pitchFamily="50" charset="-128"/>
            </a:endParaRPr>
          </a:p>
          <a:p>
            <a:pPr lvl="0" defTabSz="1280160">
              <a:lnSpc>
                <a:spcPts val="1600"/>
              </a:lnSpc>
              <a:defRPr/>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保健所圏域</a:t>
            </a:r>
            <a:r>
              <a:rPr lang="ja-JP" altLang="en-US" sz="1200" dirty="0">
                <a:solidFill>
                  <a:schemeClr val="tx1"/>
                </a:solidFill>
                <a:latin typeface="Meiryo UI" panose="020B0604030504040204" pitchFamily="50" charset="-128"/>
                <a:ea typeface="Meiryo UI" panose="020B0604030504040204" pitchFamily="50" charset="-128"/>
              </a:rPr>
              <a:t>ごとに感染対策支援体制構築に</a:t>
            </a:r>
            <a:r>
              <a:rPr lang="ja-JP" altLang="en-US" sz="1200" dirty="0" smtClean="0">
                <a:solidFill>
                  <a:schemeClr val="tx1"/>
                </a:solidFill>
                <a:latin typeface="Meiryo UI" panose="020B0604030504040204" pitchFamily="50" charset="-128"/>
                <a:ea typeface="Meiryo UI" panose="020B0604030504040204" pitchFamily="50" charset="-128"/>
              </a:rPr>
              <a:t>向け取り</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defTabSz="1280160">
              <a:lnSpc>
                <a:spcPts val="1600"/>
              </a:lnSpc>
              <a:defRPr/>
            </a:pPr>
            <a:r>
              <a:rPr lang="en-US" altLang="ja-JP" sz="1200" dirty="0">
                <a:solidFill>
                  <a:schemeClr val="tx1"/>
                </a:solidFill>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組み中</a:t>
            </a:r>
            <a:r>
              <a:rPr lang="ja-JP" altLang="en-US" sz="1200" dirty="0">
                <a:solidFill>
                  <a:schemeClr val="tx1"/>
                </a:solidFill>
                <a:latin typeface="Meiryo UI" panose="020B0604030504040204" pitchFamily="50" charset="-128"/>
                <a:ea typeface="Meiryo UI" panose="020B0604030504040204" pitchFamily="50" charset="-128"/>
              </a:rPr>
              <a:t>（研修会、個別支援等</a:t>
            </a:r>
            <a:r>
              <a:rPr lang="ja-JP" altLang="en-US" sz="1200" dirty="0" smtClean="0">
                <a:solidFill>
                  <a:schemeClr val="tx1"/>
                </a:solidFill>
                <a:latin typeface="Meiryo UI" panose="020B0604030504040204" pitchFamily="50" charset="-128"/>
                <a:ea typeface="Meiryo UI" panose="020B0604030504040204" pitchFamily="50" charset="-128"/>
              </a:rPr>
              <a:t>）</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232904" y="5890239"/>
            <a:ext cx="7967731" cy="7851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①要介護高齢者に対応する医療施設・病床の</a:t>
            </a:r>
            <a:r>
              <a:rPr lang="ja-JP" altLang="en-US" sz="1400" dirty="0" smtClean="0">
                <a:solidFill>
                  <a:schemeClr val="tx1"/>
                </a:solidFill>
                <a:latin typeface="Meiryo UI" panose="020B0604030504040204" pitchFamily="50" charset="-128"/>
                <a:ea typeface="Meiryo UI" panose="020B0604030504040204" pitchFamily="50" charset="-128"/>
              </a:rPr>
              <a:t>整備</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②治療体制の強化や往診医療機関による往診体制の強化</a:t>
            </a:r>
          </a:p>
          <a:p>
            <a:r>
              <a:rPr lang="ja-JP" altLang="en-US" sz="1400" dirty="0">
                <a:solidFill>
                  <a:schemeClr val="tx1"/>
                </a:solidFill>
                <a:latin typeface="Meiryo UI" panose="020B0604030504040204" pitchFamily="50" charset="-128"/>
                <a:ea typeface="Meiryo UI" panose="020B0604030504040204" pitchFamily="50" charset="-128"/>
              </a:rPr>
              <a:t>③</a:t>
            </a:r>
            <a:r>
              <a:rPr lang="ja-JP" altLang="en-US" sz="1400" dirty="0" smtClean="0">
                <a:solidFill>
                  <a:schemeClr val="tx1"/>
                </a:solidFill>
                <a:latin typeface="Meiryo UI" panose="020B0604030504040204" pitchFamily="50" charset="-128"/>
                <a:ea typeface="Meiryo UI" panose="020B0604030504040204" pitchFamily="50" charset="-128"/>
              </a:rPr>
              <a:t>高齢者</a:t>
            </a:r>
            <a:r>
              <a:rPr lang="ja-JP" altLang="en-US" sz="1400" dirty="0">
                <a:solidFill>
                  <a:schemeClr val="tx1"/>
                </a:solidFill>
                <a:latin typeface="Meiryo UI" panose="020B0604030504040204" pitchFamily="50" charset="-128"/>
                <a:ea typeface="Meiryo UI" panose="020B0604030504040204" pitchFamily="50" charset="-128"/>
              </a:rPr>
              <a:t>施設でのコロナ治療に対応できる協力医療機関の</a:t>
            </a:r>
            <a:r>
              <a:rPr lang="ja-JP" altLang="en-US" sz="1400" dirty="0" smtClean="0">
                <a:solidFill>
                  <a:schemeClr val="tx1"/>
                </a:solidFill>
                <a:latin typeface="Meiryo UI" panose="020B0604030504040204" pitchFamily="50" charset="-128"/>
                <a:ea typeface="Meiryo UI" panose="020B0604030504040204" pitchFamily="50" charset="-128"/>
              </a:rPr>
              <a:t>拡充</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片側の 2 つの角を丸めた四角形 51">
            <a:extLst>
              <a:ext uri="{FF2B5EF4-FFF2-40B4-BE49-F238E27FC236}">
                <a16:creationId xmlns:a16="http://schemas.microsoft.com/office/drawing/2014/main" id="{362A1F4C-B5CF-41DE-83A0-0823FB1E646B}"/>
              </a:ext>
            </a:extLst>
          </p:cNvPr>
          <p:cNvSpPr/>
          <p:nvPr/>
        </p:nvSpPr>
        <p:spPr>
          <a:xfrm>
            <a:off x="248991" y="5642991"/>
            <a:ext cx="2970728" cy="257220"/>
          </a:xfrm>
          <a:prstGeom prst="round2SameRect">
            <a:avLst>
              <a:gd name="adj1" fmla="val 0"/>
              <a:gd name="adj2"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36000" rIns="72000" bIns="36000" rtlCol="0" anchor="ctr"/>
          <a:lstStyle/>
          <a:p>
            <a:r>
              <a:rPr lang="ja-JP" altLang="en-US" sz="1400" dirty="0" smtClean="0">
                <a:latin typeface="Meiryo UI" panose="020B0604030504040204" pitchFamily="50" charset="-128"/>
                <a:ea typeface="Meiryo UI" panose="020B0604030504040204" pitchFamily="50" charset="-128"/>
              </a:rPr>
              <a:t>取組み④　高齢者</a:t>
            </a:r>
            <a:r>
              <a:rPr lang="ja-JP" altLang="en-US" sz="1400" dirty="0">
                <a:latin typeface="Meiryo UI" panose="020B0604030504040204" pitchFamily="50" charset="-128"/>
                <a:ea typeface="Meiryo UI" panose="020B0604030504040204" pitchFamily="50" charset="-128"/>
              </a:rPr>
              <a:t>の療養体制の充実</a:t>
            </a:r>
            <a:endParaRPr lang="en-US" altLang="ja-JP" sz="1400" dirty="0">
              <a:latin typeface="Meiryo UI" panose="020B0604030504040204" pitchFamily="50" charset="-128"/>
              <a:ea typeface="Meiryo UI" panose="020B0604030504040204" pitchFamily="50" charset="-128"/>
            </a:endParaRPr>
          </a:p>
        </p:txBody>
      </p:sp>
      <p:sp>
        <p:nvSpPr>
          <p:cNvPr id="25" name="正方形/長方形 24"/>
          <p:cNvSpPr/>
          <p:nvPr/>
        </p:nvSpPr>
        <p:spPr>
          <a:xfrm>
            <a:off x="8277367" y="5899102"/>
            <a:ext cx="3837901" cy="88273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1280160">
              <a:lnSpc>
                <a:spcPts val="1600"/>
              </a:lnSpc>
              <a:defRPr/>
            </a:pPr>
            <a:r>
              <a:rPr lang="ja-JP" altLang="en-US" sz="1200" dirty="0" smtClean="0">
                <a:solidFill>
                  <a:schemeClr val="tx1"/>
                </a:solidFill>
                <a:latin typeface="Meiryo UI" panose="020B0604030504040204" pitchFamily="50" charset="-128"/>
                <a:ea typeface="Meiryo UI" panose="020B0604030504040204" pitchFamily="50" charset="-128"/>
              </a:rPr>
              <a:t>①今後</a:t>
            </a:r>
            <a:r>
              <a:rPr lang="ja-JP" altLang="en-US" sz="1200" dirty="0">
                <a:solidFill>
                  <a:schemeClr val="tx1"/>
                </a:solidFill>
                <a:latin typeface="Meiryo UI" panose="020B0604030504040204" pitchFamily="50" charset="-128"/>
                <a:ea typeface="Meiryo UI" panose="020B0604030504040204" pitchFamily="50" charset="-128"/>
              </a:rPr>
              <a:t>の</a:t>
            </a:r>
            <a:r>
              <a:rPr lang="ja-JP" altLang="en-US" sz="1200" dirty="0" smtClean="0">
                <a:solidFill>
                  <a:schemeClr val="tx1"/>
                </a:solidFill>
                <a:latin typeface="Meiryo UI" panose="020B0604030504040204" pitchFamily="50" charset="-128"/>
                <a:ea typeface="Meiryo UI" panose="020B0604030504040204" pitchFamily="50" charset="-128"/>
              </a:rPr>
              <a:t>取組み</a:t>
            </a:r>
            <a:r>
              <a:rPr lang="en-US" altLang="ja-JP" sz="800" b="1" dirty="0">
                <a:solidFill>
                  <a:schemeClr val="tx1"/>
                </a:solidFill>
                <a:latin typeface="Meiryo UI" panose="020B0604030504040204" pitchFamily="50" charset="-128"/>
                <a:ea typeface="Meiryo UI" panose="020B0604030504040204" pitchFamily="50" charset="-128"/>
              </a:rPr>
              <a:t>【</a:t>
            </a:r>
            <a:r>
              <a:rPr lang="ja-JP" altLang="en-US" sz="800" b="1" dirty="0" smtClean="0">
                <a:solidFill>
                  <a:schemeClr val="tx1"/>
                </a:solidFill>
                <a:latin typeface="Meiryo UI" panose="020B0604030504040204" pitchFamily="50" charset="-128"/>
                <a:ea typeface="Meiryo UI" panose="020B0604030504040204" pitchFamily="50" charset="-128"/>
              </a:rPr>
              <a:t>資料</a:t>
            </a:r>
            <a:r>
              <a:rPr lang="en-US" altLang="ja-JP" sz="800" b="1" dirty="0" smtClean="0">
                <a:solidFill>
                  <a:schemeClr val="tx1"/>
                </a:solidFill>
                <a:latin typeface="Meiryo UI" panose="020B0604030504040204" pitchFamily="50" charset="-128"/>
                <a:ea typeface="Meiryo UI" panose="020B0604030504040204" pitchFamily="50" charset="-128"/>
              </a:rPr>
              <a:t>4</a:t>
            </a:r>
            <a:r>
              <a:rPr lang="ja-JP" altLang="en-US" sz="800" b="1" dirty="0" smtClean="0">
                <a:solidFill>
                  <a:schemeClr val="tx1"/>
                </a:solidFill>
                <a:latin typeface="Meiryo UI" panose="020B0604030504040204" pitchFamily="50" charset="-128"/>
                <a:ea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rPr>
              <a:t>2】</a:t>
            </a:r>
            <a:endParaRPr lang="en-US" altLang="ja-JP" sz="800" b="1" dirty="0">
              <a:solidFill>
                <a:schemeClr val="tx1"/>
              </a:solidFill>
              <a:latin typeface="Meiryo UI" panose="020B0604030504040204" pitchFamily="50" charset="-128"/>
              <a:ea typeface="Meiryo UI" panose="020B0604030504040204" pitchFamily="50" charset="-128"/>
            </a:endParaRPr>
          </a:p>
          <a:p>
            <a:pPr defTabSz="1280160">
              <a:lnSpc>
                <a:spcPts val="1600"/>
              </a:lnSpc>
              <a:defRPr/>
            </a:pPr>
            <a:r>
              <a:rPr lang="ja-JP" altLang="en-US" sz="1200" dirty="0" smtClean="0">
                <a:solidFill>
                  <a:schemeClr val="tx1"/>
                </a:solidFill>
                <a:latin typeface="Meiryo UI" panose="020B0604030504040204" pitchFamily="50" charset="-128"/>
                <a:ea typeface="Meiryo UI" panose="020B0604030504040204" pitchFamily="50" charset="-128"/>
              </a:rPr>
              <a:t>②</a:t>
            </a:r>
            <a:r>
              <a:rPr lang="zh-TW" altLang="en-US" sz="1200" dirty="0">
                <a:solidFill>
                  <a:schemeClr val="tx1"/>
                </a:solidFill>
                <a:latin typeface="Meiryo UI" panose="020B0604030504040204" pitchFamily="50" charset="-128"/>
                <a:ea typeface="Meiryo UI" panose="020B0604030504040204" pitchFamily="50" charset="-128"/>
              </a:rPr>
              <a:t>往診協力医療機関 </a:t>
            </a:r>
            <a:r>
              <a:rPr lang="en-US" altLang="zh-TW" sz="1200" dirty="0">
                <a:solidFill>
                  <a:schemeClr val="tx1"/>
                </a:solidFill>
                <a:latin typeface="Meiryo UI" panose="020B0604030504040204" pitchFamily="50" charset="-128"/>
                <a:ea typeface="Meiryo UI" panose="020B0604030504040204" pitchFamily="50" charset="-128"/>
              </a:rPr>
              <a:t>119</a:t>
            </a:r>
            <a:r>
              <a:rPr lang="zh-TW" altLang="en-US" sz="1200" dirty="0" smtClean="0">
                <a:solidFill>
                  <a:schemeClr val="tx1"/>
                </a:solidFill>
                <a:latin typeface="Meiryo UI" panose="020B0604030504040204" pitchFamily="50" charset="-128"/>
                <a:ea typeface="Meiryo UI" panose="020B0604030504040204" pitchFamily="50" charset="-128"/>
              </a:rPr>
              <a:t>機関</a:t>
            </a:r>
            <a:endParaRPr lang="zh-CN" altLang="en-US" sz="800" dirty="0">
              <a:solidFill>
                <a:schemeClr val="tx1"/>
              </a:solidFill>
              <a:latin typeface="Meiryo UI" panose="020B0604030504040204" pitchFamily="50" charset="-128"/>
              <a:ea typeface="Meiryo UI" panose="020B0604030504040204" pitchFamily="50" charset="-128"/>
            </a:endParaRPr>
          </a:p>
          <a:p>
            <a:pPr defTabSz="1280160">
              <a:lnSpc>
                <a:spcPts val="1600"/>
              </a:lnSpc>
              <a:defRPr/>
            </a:pPr>
            <a:r>
              <a:rPr lang="ja-JP" altLang="en-US" sz="1200" dirty="0" smtClean="0">
                <a:solidFill>
                  <a:schemeClr val="tx1"/>
                </a:solidFill>
                <a:latin typeface="Meiryo UI" panose="020B0604030504040204" pitchFamily="50" charset="-128"/>
                <a:ea typeface="Meiryo UI" panose="020B0604030504040204" pitchFamily="50" charset="-128"/>
              </a:rPr>
              <a:t>③協力医療機関を確保している施設数　</a:t>
            </a:r>
            <a:r>
              <a:rPr lang="zh-TW" altLang="en-US" sz="1200" dirty="0" smtClean="0">
                <a:solidFill>
                  <a:schemeClr val="tx1"/>
                </a:solidFill>
                <a:latin typeface="Meiryo UI" panose="020B0604030504040204" pitchFamily="50" charset="-128"/>
                <a:ea typeface="Meiryo UI" panose="020B0604030504040204" pitchFamily="50" charset="-128"/>
              </a:rPr>
              <a:t>約</a:t>
            </a:r>
            <a:r>
              <a:rPr lang="en-US" altLang="zh-TW" sz="1200" dirty="0" smtClean="0">
                <a:solidFill>
                  <a:schemeClr val="tx1"/>
                </a:solidFill>
                <a:latin typeface="Meiryo UI" panose="020B0604030504040204" pitchFamily="50" charset="-128"/>
                <a:ea typeface="Meiryo UI" panose="020B0604030504040204" pitchFamily="50" charset="-128"/>
              </a:rPr>
              <a:t>3</a:t>
            </a:r>
            <a:r>
              <a:rPr lang="zh-TW" altLang="en-US" sz="1200" dirty="0" smtClean="0">
                <a:solidFill>
                  <a:schemeClr val="tx1"/>
                </a:solidFill>
                <a:latin typeface="Meiryo UI" panose="020B0604030504040204" pitchFamily="50" charset="-128"/>
                <a:ea typeface="Meiryo UI" panose="020B0604030504040204" pitchFamily="50" charset="-128"/>
              </a:rPr>
              <a:t>割</a:t>
            </a:r>
            <a:r>
              <a:rPr lang="en-US" altLang="zh-TW" sz="900" dirty="0" smtClean="0">
                <a:solidFill>
                  <a:schemeClr val="tx1"/>
                </a:solidFill>
                <a:latin typeface="Meiryo UI" panose="020B0604030504040204" pitchFamily="50" charset="-128"/>
                <a:ea typeface="Meiryo UI" panose="020B0604030504040204" pitchFamily="50" charset="-128"/>
              </a:rPr>
              <a:t>(4/1</a:t>
            </a:r>
            <a:r>
              <a:rPr lang="ja-JP" altLang="en-US" sz="900" dirty="0" smtClean="0">
                <a:solidFill>
                  <a:schemeClr val="tx1"/>
                </a:solidFill>
                <a:latin typeface="Meiryo UI" panose="020B0604030504040204" pitchFamily="50" charset="-128"/>
                <a:ea typeface="Meiryo UI" panose="020B0604030504040204" pitchFamily="50" charset="-128"/>
              </a:rPr>
              <a:t>時点）</a:t>
            </a:r>
            <a:endParaRPr lang="zh-TW" altLang="en-US" sz="1200" dirty="0">
              <a:solidFill>
                <a:schemeClr val="tx1"/>
              </a:solidFill>
              <a:latin typeface="Meiryo UI" panose="020B0604030504040204" pitchFamily="50" charset="-128"/>
              <a:ea typeface="Meiryo UI" panose="020B0604030504040204" pitchFamily="50" charset="-128"/>
            </a:endParaRPr>
          </a:p>
          <a:p>
            <a:pPr defTabSz="1280160">
              <a:lnSpc>
                <a:spcPts val="1600"/>
              </a:lnSpc>
              <a:defRPr/>
            </a:pPr>
            <a:r>
              <a:rPr lang="ja-JP" altLang="en-US" sz="1200" dirty="0" smtClean="0">
                <a:solidFill>
                  <a:schemeClr val="tx1"/>
                </a:solidFill>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52.2</a:t>
            </a:r>
            <a:r>
              <a:rPr lang="zh-TW" altLang="en-US" sz="12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5/16</a:t>
            </a:r>
            <a:r>
              <a:rPr lang="ja-JP" altLang="en-US" sz="900" dirty="0" smtClean="0">
                <a:solidFill>
                  <a:schemeClr val="tx1"/>
                </a:solidFill>
                <a:latin typeface="Meiryo UI" panose="020B0604030504040204" pitchFamily="50" charset="-128"/>
                <a:ea typeface="Meiryo UI" panose="020B0604030504040204" pitchFamily="50" charset="-128"/>
              </a:rPr>
              <a:t>時点</a:t>
            </a:r>
            <a:r>
              <a:rPr lang="ja-JP" altLang="en-US" sz="900" dirty="0" smtClean="0">
                <a:solidFill>
                  <a:schemeClr val="tx1"/>
                </a:solidFill>
                <a:latin typeface="Meiryo UI" panose="020B0604030504040204" pitchFamily="50" charset="-128"/>
                <a:ea typeface="Meiryo UI" panose="020B0604030504040204" pitchFamily="50" charset="-128"/>
              </a:rPr>
              <a:t>）</a:t>
            </a:r>
            <a:endParaRPr lang="zh-CN" altLang="en-US" sz="900" dirty="0">
              <a:solidFill>
                <a:schemeClr val="tx1"/>
              </a:solidFill>
              <a:latin typeface="Meiryo UI" panose="020B0604030504040204" pitchFamily="50" charset="-128"/>
              <a:ea typeface="Meiryo UI" panose="020B0604030504040204" pitchFamily="50" charset="-128"/>
            </a:endParaRPr>
          </a:p>
        </p:txBody>
      </p:sp>
      <p:sp>
        <p:nvSpPr>
          <p:cNvPr id="26" name="スライド番号プレースホルダー 4"/>
          <p:cNvSpPr txBox="1">
            <a:spLocks/>
          </p:cNvSpPr>
          <p:nvPr/>
        </p:nvSpPr>
        <p:spPr>
          <a:xfrm>
            <a:off x="9448800" y="6492875"/>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216AE56-EAD3-4706-B860-3EC2C2952B40}" type="slidenum">
              <a:rPr lang="ja-JP" altLang="en-US" sz="2000" smtClean="0">
                <a:solidFill>
                  <a:schemeClr val="tx1"/>
                </a:solidFill>
              </a:rPr>
              <a:pPr/>
              <a:t>2</a:t>
            </a:fld>
            <a:endParaRPr lang="ja-JP" altLang="en-US" sz="2000" dirty="0">
              <a:solidFill>
                <a:schemeClr val="tx1"/>
              </a:solidFill>
            </a:endParaRPr>
          </a:p>
        </p:txBody>
      </p:sp>
      <p:sp>
        <p:nvSpPr>
          <p:cNvPr id="28" name="片側の 2 つの角を丸めた四角形 51">
            <a:extLst>
              <a:ext uri="{FF2B5EF4-FFF2-40B4-BE49-F238E27FC236}">
                <a16:creationId xmlns:a16="http://schemas.microsoft.com/office/drawing/2014/main" id="{362A1F4C-B5CF-41DE-83A0-0823FB1E646B}"/>
              </a:ext>
            </a:extLst>
          </p:cNvPr>
          <p:cNvSpPr/>
          <p:nvPr/>
        </p:nvSpPr>
        <p:spPr>
          <a:xfrm>
            <a:off x="8758716" y="1905700"/>
            <a:ext cx="2882702" cy="257220"/>
          </a:xfrm>
          <a:prstGeom prst="round2SameRect">
            <a:avLst>
              <a:gd name="adj1" fmla="val 0"/>
              <a:gd name="adj2" fmla="val 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36000" rIns="72000" bIns="36000" rtlCol="0" anchor="ctr"/>
          <a:lstStyle/>
          <a:p>
            <a:pPr algn="ctr"/>
            <a:r>
              <a:rPr lang="ja-JP" altLang="en-US" sz="1400" dirty="0" smtClean="0">
                <a:latin typeface="Meiryo UI" panose="020B0604030504040204" pitchFamily="50" charset="-128"/>
                <a:ea typeface="Meiryo UI" panose="020B0604030504040204" pitchFamily="50" charset="-128"/>
              </a:rPr>
              <a:t>取組実績等</a:t>
            </a:r>
            <a:endParaRPr lang="en-US" altLang="ja-JP" sz="11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24DD7BD6-5BEE-4BEC-BEDC-0DD9B22CBF21}"/>
              </a:ext>
            </a:extLst>
          </p:cNvPr>
          <p:cNvSpPr txBox="1"/>
          <p:nvPr/>
        </p:nvSpPr>
        <p:spPr>
          <a:xfrm>
            <a:off x="3309869" y="1938919"/>
            <a:ext cx="6781800" cy="246221"/>
          </a:xfrm>
          <a:prstGeom prst="rect">
            <a:avLst/>
          </a:prstGeom>
          <a:noFill/>
        </p:spPr>
        <p:txBody>
          <a:bodyPr wrap="square" rtlCol="0">
            <a:spAutoFit/>
          </a:bodyPr>
          <a:lstStyle/>
          <a:p>
            <a:r>
              <a:rPr kumimoji="1" lang="ja-JP" altLang="en-US" sz="1000" b="1" dirty="0" smtClean="0">
                <a:latin typeface="Meiryo UI" panose="020B0604030504040204" pitchFamily="50" charset="-128"/>
                <a:ea typeface="Meiryo UI" panose="020B0604030504040204" pitchFamily="50" charset="-128"/>
              </a:rPr>
              <a:t>令和４年５月</a:t>
            </a:r>
            <a:r>
              <a:rPr kumimoji="1" lang="en-US" altLang="ja-JP" sz="1000" b="1" dirty="0" smtClean="0">
                <a:latin typeface="Meiryo UI" panose="020B0604030504040204" pitchFamily="50" charset="-128"/>
                <a:ea typeface="Meiryo UI" panose="020B0604030504040204" pitchFamily="50" charset="-128"/>
              </a:rPr>
              <a:t>10</a:t>
            </a:r>
            <a:r>
              <a:rPr lang="ja-JP" altLang="en-US" sz="1000" b="1" dirty="0">
                <a:latin typeface="Meiryo UI" panose="020B0604030504040204" pitchFamily="50" charset="-128"/>
                <a:ea typeface="Meiryo UI" panose="020B0604030504040204" pitchFamily="50" charset="-128"/>
              </a:rPr>
              <a:t>日「新型コロナウイルス</a:t>
            </a:r>
            <a:r>
              <a:rPr lang="ja-JP" altLang="en-US" sz="1000" b="1" dirty="0" smtClean="0">
                <a:latin typeface="Meiryo UI" panose="020B0604030504040204" pitchFamily="50" charset="-128"/>
                <a:ea typeface="Meiryo UI" panose="020B0604030504040204" pitchFamily="50" charset="-128"/>
              </a:rPr>
              <a:t>感染症大阪府</a:t>
            </a:r>
            <a:r>
              <a:rPr lang="ja-JP" altLang="en-US" sz="1000" b="1" dirty="0">
                <a:latin typeface="Meiryo UI" panose="020B0604030504040204" pitchFamily="50" charset="-128"/>
                <a:ea typeface="Meiryo UI" panose="020B0604030504040204" pitchFamily="50" charset="-128"/>
              </a:rPr>
              <a:t>検査体制整備</a:t>
            </a:r>
            <a:r>
              <a:rPr lang="ja-JP" altLang="en-US" sz="1000" b="1" dirty="0" smtClean="0">
                <a:latin typeface="Meiryo UI" panose="020B0604030504040204" pitchFamily="50" charset="-128"/>
                <a:ea typeface="Meiryo UI" panose="020B0604030504040204" pitchFamily="50" charset="-128"/>
              </a:rPr>
              <a:t>計画</a:t>
            </a:r>
            <a:r>
              <a:rPr lang="en-US" altLang="ja-JP"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改訂第</a:t>
            </a:r>
            <a:r>
              <a:rPr lang="en-US" altLang="ja-JP" sz="1000" b="1" dirty="0">
                <a:latin typeface="Meiryo UI" panose="020B0604030504040204" pitchFamily="50" charset="-128"/>
                <a:ea typeface="Meiryo UI" panose="020B0604030504040204" pitchFamily="50" charset="-128"/>
              </a:rPr>
              <a:t>3</a:t>
            </a:r>
            <a:r>
              <a:rPr lang="ja-JP" altLang="en-US" sz="1000" b="1" dirty="0">
                <a:latin typeface="Meiryo UI" panose="020B0604030504040204" pitchFamily="50" charset="-128"/>
                <a:ea typeface="Meiryo UI" panose="020B0604030504040204" pitchFamily="50" charset="-128"/>
              </a:rPr>
              <a:t>版</a:t>
            </a:r>
            <a:r>
              <a:rPr lang="en-US" altLang="ja-JP" sz="1000" b="1" dirty="0" smtClean="0">
                <a:latin typeface="Meiryo UI" panose="020B0604030504040204" pitchFamily="50" charset="-128"/>
                <a:ea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rPr>
              <a:t>」策定済</a:t>
            </a:r>
            <a:endParaRPr lang="en-US" altLang="ja-JP" sz="1000" b="1" dirty="0" smtClean="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24DD7BD6-5BEE-4BEC-BEDC-0DD9B22CBF21}"/>
              </a:ext>
            </a:extLst>
          </p:cNvPr>
          <p:cNvSpPr txBox="1"/>
          <p:nvPr/>
        </p:nvSpPr>
        <p:spPr>
          <a:xfrm>
            <a:off x="3572815" y="2901364"/>
            <a:ext cx="6781800" cy="253916"/>
          </a:xfrm>
          <a:prstGeom prst="rect">
            <a:avLst/>
          </a:prstGeom>
          <a:noFill/>
        </p:spPr>
        <p:txBody>
          <a:bodyPr wrap="square" rtlCol="0">
            <a:spAutoFit/>
          </a:bodyPr>
          <a:lstStyle/>
          <a:p>
            <a:r>
              <a:rPr kumimoji="1" lang="ja-JP" altLang="en-US" sz="1000" b="1" dirty="0" smtClean="0">
                <a:latin typeface="Meiryo UI" panose="020B0604030504040204" pitchFamily="50" charset="-128"/>
                <a:ea typeface="Meiryo UI" panose="020B0604030504040204" pitchFamily="50" charset="-128"/>
              </a:rPr>
              <a:t>取組済</a:t>
            </a:r>
            <a:endParaRPr kumimoji="1" lang="ja-JP" altLang="en-US" sz="1000" b="1"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24DD7BD6-5BEE-4BEC-BEDC-0DD9B22CBF21}"/>
              </a:ext>
            </a:extLst>
          </p:cNvPr>
          <p:cNvSpPr txBox="1"/>
          <p:nvPr/>
        </p:nvSpPr>
        <p:spPr>
          <a:xfrm>
            <a:off x="601550" y="965415"/>
            <a:ext cx="11341458" cy="400110"/>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※R4.4.28</a:t>
            </a:r>
            <a:r>
              <a:rPr lang="ja-JP" altLang="en-US" sz="1000" dirty="0">
                <a:latin typeface="Meiryo UI" panose="020B0604030504040204" pitchFamily="50" charset="-128"/>
                <a:ea typeface="Meiryo UI" panose="020B0604030504040204" pitchFamily="50" charset="-128"/>
              </a:rPr>
              <a:t>国事務連絡：オミクロン株の感染拡大の状況を踏まえると、かかりつけ患者や入院患者がコロナに感染した場合にも、引き続き、かかりつけの医療機関、当該入院患者が入院している医療</a:t>
            </a:r>
            <a:r>
              <a:rPr lang="ja-JP" altLang="en-US" sz="1000" dirty="0" smtClean="0">
                <a:latin typeface="Meiryo UI" panose="020B0604030504040204" pitchFamily="50" charset="-128"/>
                <a:ea typeface="Meiryo UI" panose="020B0604030504040204" pitchFamily="50" charset="-128"/>
              </a:rPr>
              <a:t>機関で</a:t>
            </a:r>
            <a:r>
              <a:rPr lang="ja-JP" altLang="en-US" sz="1000" dirty="0">
                <a:latin typeface="Meiryo UI" panose="020B0604030504040204" pitchFamily="50" charset="-128"/>
                <a:ea typeface="Meiryo UI" panose="020B0604030504040204" pitchFamily="50" charset="-128"/>
              </a:rPr>
              <a:t>受診できること</a:t>
            </a:r>
            <a:r>
              <a:rPr lang="ja-JP" altLang="en-US" sz="1000" dirty="0" smtClean="0">
                <a:latin typeface="Meiryo UI" panose="020B0604030504040204" pitchFamily="50" charset="-128"/>
                <a:ea typeface="Meiryo UI" panose="020B0604030504040204" pitchFamily="50" charset="-128"/>
              </a:rPr>
              <a:t>が</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望ましい</a:t>
            </a:r>
            <a:r>
              <a:rPr lang="ja-JP" altLang="en-US" sz="1000" dirty="0">
                <a:latin typeface="Meiryo UI" panose="020B0604030504040204" pitchFamily="50" charset="-128"/>
                <a:ea typeface="Meiryo UI" panose="020B0604030504040204" pitchFamily="50" charset="-128"/>
              </a:rPr>
              <a:t>と考えられることから、地域の医療機関で感染管理措置を講じる体制を構築することが重要</a:t>
            </a:r>
          </a:p>
        </p:txBody>
      </p:sp>
    </p:spTree>
    <p:extLst>
      <p:ext uri="{BB962C8B-B14F-4D97-AF65-F5344CB8AC3E}">
        <p14:creationId xmlns:p14="http://schemas.microsoft.com/office/powerpoint/2010/main" val="11023207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4340</TotalTime>
  <Words>1149</Words>
  <Application>Microsoft Office PowerPoint</Application>
  <PresentationFormat>ワイド画面</PresentationFormat>
  <Paragraphs>74</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17</cp:revision>
  <cp:lastPrinted>2022-05-13T02:22:24Z</cp:lastPrinted>
  <dcterms:created xsi:type="dcterms:W3CDTF">2022-02-26T05:04:54Z</dcterms:created>
  <dcterms:modified xsi:type="dcterms:W3CDTF">2022-05-17T11:32:39Z</dcterms:modified>
</cp:coreProperties>
</file>