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FD6"/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2639" autoAdjust="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43450-F30A-4A24-BD57-6CC6D8BCA4D0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369C0-2CCA-4E17-8E96-80067CCD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93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426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192759" y="4220041"/>
            <a:ext cx="11806483" cy="24622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B28B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○５月９日以降、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</a:t>
            </a:r>
            <a:r>
              <a:rPr lang="ja-JP" altLang="en-US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警戒（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）」解除の指標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が目安</a:t>
            </a:r>
            <a:r>
              <a:rPr lang="ja-JP" altLang="en-US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を満たした状態が継続。</a:t>
            </a:r>
            <a:endParaRPr lang="en-US" altLang="ja-JP" u="sng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新規陽性者数については大型連休後、やや増加したものの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５月</a:t>
            </a:r>
            <a:r>
              <a:rPr lang="en-US" altLang="ja-JP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日以降、前週</a:t>
            </a:r>
            <a:r>
              <a:rPr lang="ja-JP" altLang="en-US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同曜日をやや下回っており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、現時点</a:t>
            </a:r>
            <a:endParaRPr lang="en-US" altLang="ja-JP" u="sng" dirty="0" smtClean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では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明らかな増加傾向にはない</a:t>
            </a:r>
            <a:r>
              <a:rPr lang="ja-JP" altLang="en-US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よって、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「警戒（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）」から「警戒解除（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緑信号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）」に移行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する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適用日：５月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23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4/24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5/22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までの府民等への要請期間終了後）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○今後、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新規陽性者数が再び増加傾向となり、「警戒（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）」の目安に到達する場合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や、病床使用率等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が「警戒」の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目安に到達して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いない場合においても、感染規模や感染拡大の速度・機会の状況を踏まえ、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今後の医療提供体制へ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en-US" altLang="ja-JP" b="1" u="sng" dirty="0" smtClean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負担が想定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される場合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は、専門家の意見を聴取したうえで、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対策</a:t>
            </a:r>
            <a:r>
              <a:rPr lang="ja-JP" altLang="en-US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本部会議において、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「警戒（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）」への移行を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決定</a:t>
            </a:r>
            <a:endParaRPr lang="en-US" altLang="ja-JP" b="1" u="sng" dirty="0" smtClean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する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-14294"/>
            <a:ext cx="12192000" cy="4714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大阪モデル「警戒解除」への移行（緑色信号点灯）について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38636" y="521328"/>
            <a:ext cx="11914377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日第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回対策本部会議決定事項（修正「大阪モデル」について）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◆ ステージ移行については、指標の目安の到達状況を踏まえつつ、感染状況や医療提供体制の状況、感染拡大の契機も十分に考慮し、専門家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の意見を聴取したうえで、対策本部会議で決定する。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A415333-E2E2-1CE2-E9C5-E0A3720AC77F}"/>
              </a:ext>
            </a:extLst>
          </p:cNvPr>
          <p:cNvSpPr txBox="1"/>
          <p:nvPr/>
        </p:nvSpPr>
        <p:spPr>
          <a:xfrm>
            <a:off x="38637" y="1435106"/>
            <a:ext cx="4549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大阪モデルの状況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70FF45-77DB-7592-AC16-D42DB088D1EE}"/>
              </a:ext>
            </a:extLst>
          </p:cNvPr>
          <p:cNvSpPr txBox="1"/>
          <p:nvPr/>
        </p:nvSpPr>
        <p:spPr>
          <a:xfrm>
            <a:off x="38637" y="1737137"/>
            <a:ext cx="1209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◆ ５月９日に「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警戒（黄信号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）」解除の目安に到達したが、大型連休後の感染状況を注視する必要があることから、「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警戒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黄信号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継続。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0B012B76-207D-4426-B28D-1CFF37206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5087"/>
              </p:ext>
            </p:extLst>
          </p:nvPr>
        </p:nvGraphicFramePr>
        <p:xfrm>
          <a:off x="192759" y="2084829"/>
          <a:ext cx="11806481" cy="14554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1342">
                  <a:extLst>
                    <a:ext uri="{9D8B030D-6E8A-4147-A177-3AD203B41FA5}">
                      <a16:colId xmlns:a16="http://schemas.microsoft.com/office/drawing/2014/main" val="245184962"/>
                    </a:ext>
                  </a:extLst>
                </a:gridCol>
                <a:gridCol w="2640169">
                  <a:extLst>
                    <a:ext uri="{9D8B030D-6E8A-4147-A177-3AD203B41FA5}">
                      <a16:colId xmlns:a16="http://schemas.microsoft.com/office/drawing/2014/main" val="787299303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66645505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3675793976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2976481032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155369237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96671422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2100573511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3539534171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3816641238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131256829"/>
                    </a:ext>
                  </a:extLst>
                </a:gridCol>
                <a:gridCol w="777497">
                  <a:extLst>
                    <a:ext uri="{9D8B030D-6E8A-4147-A177-3AD203B41FA5}">
                      <a16:colId xmlns:a16="http://schemas.microsoft.com/office/drawing/2014/main" val="4240229582"/>
                    </a:ext>
                  </a:extLst>
                </a:gridCol>
              </a:tblGrid>
              <a:tr h="387916">
                <a:tc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警戒解除の目安</a:t>
                      </a:r>
                      <a:endParaRPr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5/9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5/10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5/11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5/12 </a:t>
                      </a:r>
                      <a:endParaRPr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5/13</a:t>
                      </a:r>
                      <a:endParaRPr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5/14</a:t>
                      </a:r>
                      <a:endParaRPr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5/15</a:t>
                      </a:r>
                      <a:endParaRPr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5/16</a:t>
                      </a:r>
                      <a:endParaRPr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5/17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5/18</a:t>
                      </a:r>
                    </a:p>
                    <a:p>
                      <a:pPr algn="ctr"/>
                      <a:r>
                        <a:rPr lang="ja-JP" altLang="en-US" sz="9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（速報値）</a:t>
                      </a:r>
                      <a:endParaRPr lang="en-US" altLang="ja-JP" sz="13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2965560344"/>
                  </a:ext>
                </a:extLst>
              </a:tr>
              <a:tr h="34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７日間連続 </a:t>
                      </a:r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19.3%</a:t>
                      </a:r>
                      <a:endParaRPr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19.6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19.4%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2429911775"/>
                  </a:ext>
                </a:extLst>
              </a:tr>
              <a:tr h="34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重症病床使用率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７日間連続</a:t>
                      </a:r>
                      <a:r>
                        <a:rPr lang="en-US" altLang="ja-JP" sz="13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1</a:t>
                      </a:r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3.4%</a:t>
                      </a:r>
                      <a:endParaRPr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3.2%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集計中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757030717"/>
                  </a:ext>
                </a:extLst>
              </a:tr>
              <a:tr h="34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信号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上記全てが目安に達した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場合　緑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７日目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4390910"/>
                  </a:ext>
                </a:extLst>
              </a:tr>
            </a:tbl>
          </a:graphicData>
        </a:graphic>
      </p:graphicFrame>
      <p:sp>
        <p:nvSpPr>
          <p:cNvPr id="9" name="テキスト ボックス 5"/>
          <p:cNvSpPr txBox="1"/>
          <p:nvPr/>
        </p:nvSpPr>
        <p:spPr>
          <a:xfrm>
            <a:off x="10765014" y="74511"/>
            <a:ext cx="11880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－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B012B76-207D-4426-B28D-1CFF37206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966056"/>
              </p:ext>
            </p:extLst>
          </p:nvPr>
        </p:nvGraphicFramePr>
        <p:xfrm>
          <a:off x="192759" y="3605841"/>
          <a:ext cx="11806483" cy="3457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18633">
                  <a:extLst>
                    <a:ext uri="{9D8B030D-6E8A-4147-A177-3AD203B41FA5}">
                      <a16:colId xmlns:a16="http://schemas.microsoft.com/office/drawing/2014/main" val="245184962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66645505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3675793976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2976481032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155369237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96671422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2100573511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3539534171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3816641238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131256829"/>
                    </a:ext>
                  </a:extLst>
                </a:gridCol>
                <a:gridCol w="778785">
                  <a:extLst>
                    <a:ext uri="{9D8B030D-6E8A-4147-A177-3AD203B41FA5}">
                      <a16:colId xmlns:a16="http://schemas.microsoft.com/office/drawing/2014/main" val="2006141374"/>
                    </a:ext>
                  </a:extLst>
                </a:gridCol>
              </a:tblGrid>
              <a:tr h="34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（参考）直近１週間の人口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万人あたり新規陽性者数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188.01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198.47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222.68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245.90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265.69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257.15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248.66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242.52</a:t>
                      </a:r>
                      <a:endParaRPr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239.02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集計中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rgbClr val="FCE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09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78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7674</TotalTime>
  <Words>463</Words>
  <PresentationFormat>ワイド画面</PresentationFormat>
  <Paragraphs>67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2022-05-18T01:44:48Z</cp:lastPrinted>
  <dcterms:created xsi:type="dcterms:W3CDTF">2020-07-15T08:05:42Z</dcterms:created>
  <dcterms:modified xsi:type="dcterms:W3CDTF">2022-05-18T02:12:29Z</dcterms:modified>
</cp:coreProperties>
</file>