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822" r:id="rId2"/>
    <p:sldId id="825" r:id="rId3"/>
    <p:sldId id="824" r:id="rId4"/>
    <p:sldId id="826" r:id="rId5"/>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CDC7F779-EFF5-43C9-87A6-C67220768686}">
          <p14:sldIdLst>
            <p14:sldId id="822"/>
            <p14:sldId id="825"/>
            <p14:sldId id="824"/>
            <p14:sldId id="826"/>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由衣 國本" initials="由衣" lastIdx="2" clrIdx="0">
    <p:extLst>
      <p:ext uri="{19B8F6BF-5375-455C-9EA6-DF929625EA0E}">
        <p15:presenceInfo xmlns:p15="http://schemas.microsoft.com/office/powerpoint/2012/main" userId="21b8f8f98c6579e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4B1B"/>
    <a:srgbClr val="FF6699"/>
    <a:srgbClr val="FF9900"/>
    <a:srgbClr val="FFFF99"/>
    <a:srgbClr val="FFCCCC"/>
    <a:srgbClr val="FFCC99"/>
    <a:srgbClr val="83C937"/>
    <a:srgbClr val="FFCCFF"/>
    <a:srgbClr val="FFC000"/>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71" autoAdjust="0"/>
    <p:restoredTop sz="93834" autoAdjust="0"/>
  </p:normalViewPr>
  <p:slideViewPr>
    <p:cSldViewPr snapToGrid="0">
      <p:cViewPr varScale="1">
        <p:scale>
          <a:sx n="74" d="100"/>
          <a:sy n="74" d="100"/>
        </p:scale>
        <p:origin x="618" y="7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1"/>
            <a:ext cx="2949575" cy="498475"/>
          </a:xfrm>
          <a:prstGeom prst="rect">
            <a:avLst/>
          </a:prstGeom>
        </p:spPr>
        <p:txBody>
          <a:bodyPr vert="horz" lIns="91433" tIns="45716" rIns="91433" bIns="45716" rtlCol="0"/>
          <a:lstStyle>
            <a:lvl1pPr algn="r">
              <a:defRPr sz="1200"/>
            </a:lvl1pPr>
          </a:lstStyle>
          <a:p>
            <a:fld id="{0CC79B56-3F93-49B8-BF5B-E2942DFEBC41}" type="datetimeFigureOut">
              <a:rPr kumimoji="1" lang="ja-JP" altLang="en-US" smtClean="0"/>
              <a:t>2022/5/18</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8475"/>
          </a:xfrm>
          <a:prstGeom prst="rect">
            <a:avLst/>
          </a:prstGeom>
        </p:spPr>
        <p:txBody>
          <a:bodyPr vert="horz" lIns="91433" tIns="45716" rIns="91433" bIns="45716" rtlCol="0" anchor="b"/>
          <a:lstStyle>
            <a:lvl1pPr algn="r">
              <a:defRPr sz="1200"/>
            </a:lvl1pPr>
          </a:lstStyle>
          <a:p>
            <a:fld id="{5BFB98CA-D6EC-4BA5-A9B2-86EEAB6615F3}" type="slidenum">
              <a:rPr kumimoji="1" lang="ja-JP" altLang="en-US" smtClean="0"/>
              <a:t>‹#›</a:t>
            </a:fld>
            <a:endParaRPr kumimoji="1" lang="ja-JP" altLang="en-US"/>
          </a:p>
        </p:txBody>
      </p:sp>
    </p:spTree>
    <p:extLst>
      <p:ext uri="{BB962C8B-B14F-4D97-AF65-F5344CB8AC3E}">
        <p14:creationId xmlns:p14="http://schemas.microsoft.com/office/powerpoint/2010/main" val="12395190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3013"/>
            <a:ext cx="59626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27C765-928E-4675-AE56-075D2791C904}" type="slidenum">
              <a:rPr kumimoji="1" lang="ja-JP" altLang="en-US" smtClean="0"/>
              <a:t>4</a:t>
            </a:fld>
            <a:endParaRPr kumimoji="1" lang="ja-JP" altLang="en-US"/>
          </a:p>
        </p:txBody>
      </p:sp>
    </p:spTree>
    <p:extLst>
      <p:ext uri="{BB962C8B-B14F-4D97-AF65-F5344CB8AC3E}">
        <p14:creationId xmlns:p14="http://schemas.microsoft.com/office/powerpoint/2010/main" val="2571602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E3156AC-E495-4BB6-85DC-C9D8677A815F}" type="datetime1">
              <a:rPr kumimoji="1" lang="ja-JP" altLang="en-US" smtClean="0"/>
              <a:t>2022/5/18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4268587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BA1E61F-9890-4F31-A224-54AB24E11898}" type="datetime1">
              <a:rPr kumimoji="1" lang="ja-JP" altLang="en-US" smtClean="0"/>
              <a:t>2022/5/18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3741764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CC79A50-298A-4069-9A5F-967EEBBA1660}" type="datetime1">
              <a:rPr kumimoji="1" lang="ja-JP" altLang="en-US" smtClean="0"/>
              <a:t>2022/5/18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3532088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4CC5BC9-4FE9-4A78-8C21-867DDA8B2D45}" type="datetime1">
              <a:rPr kumimoji="1" lang="ja-JP" altLang="en-US" smtClean="0"/>
              <a:t>2022/5/18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4169515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573B419-8E1F-4586-B091-05FB23231E0D}" type="datetime1">
              <a:rPr kumimoji="1" lang="ja-JP" altLang="en-US" smtClean="0"/>
              <a:t>2022/5/18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1662566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2C4962E-069A-4A35-BD7C-6C9AD15745F3}" type="datetime1">
              <a:rPr kumimoji="1" lang="ja-JP" altLang="en-US" smtClean="0"/>
              <a:t>2022/5/18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3883752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B37E9CC-B83E-4552-A3A8-8C8D6A6E602B}" type="datetime1">
              <a:rPr kumimoji="1" lang="ja-JP" altLang="en-US" smtClean="0"/>
              <a:t>2022/5/18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1089656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3E800-6944-4DEB-B919-0ED3217C4B72}" type="datetime1">
              <a:rPr kumimoji="1" lang="ja-JP" altLang="en-US" smtClean="0"/>
              <a:t>2022/5/18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3775666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EC50EA0-25FF-414B-BC45-864AA90591F5}" type="datetime1">
              <a:rPr kumimoji="1" lang="ja-JP" altLang="en-US" smtClean="0"/>
              <a:t>2022/5/18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2889477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F990F17-B4A1-4688-BB9F-D49032CF7670}" type="datetime1">
              <a:rPr kumimoji="1" lang="ja-JP" altLang="en-US" smtClean="0"/>
              <a:t>2022/5/18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2239326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A7B642B-5C4C-48D3-BDE4-2A14EFE11FE6}" type="datetime1">
              <a:rPr kumimoji="1" lang="ja-JP" altLang="en-US" smtClean="0"/>
              <a:t>2022/5/18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2812753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612E1A-9375-41C8-8320-8F54131E9CD9}" type="datetime1">
              <a:rPr kumimoji="1" lang="ja-JP" altLang="en-US" smtClean="0"/>
              <a:t>2022/5/18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418583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a:extLst>
              <a:ext uri="{FF2B5EF4-FFF2-40B4-BE49-F238E27FC236}">
                <a16:creationId xmlns:a16="http://schemas.microsoft.com/office/drawing/2014/main" id="{93530B75-7E8C-4D38-A756-7CDDEA9630EB}"/>
              </a:ext>
            </a:extLst>
          </p:cNvPr>
          <p:cNvSpPr/>
          <p:nvPr/>
        </p:nvSpPr>
        <p:spPr>
          <a:xfrm>
            <a:off x="-1" y="2900825"/>
            <a:ext cx="12192001" cy="16263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dirty="0">
                <a:solidFill>
                  <a:schemeClr val="tx1"/>
                </a:solidFill>
                <a:latin typeface="Meiryo UI" panose="020B0604030504040204" pitchFamily="50" charset="-128"/>
                <a:ea typeface="Meiryo UI" panose="020B0604030504040204" pitchFamily="50" charset="-128"/>
              </a:rPr>
              <a:t>　○ステージ移行については、指標の目安の到達状況を踏まえつつ、感染状況や医療提供体制の状況、感染拡大の契機も十分に考慮し、専門家の意見を聴取したうえで、対策本部会議で決定する。</a:t>
            </a:r>
            <a:endParaRPr lang="en-US" altLang="ja-JP" sz="1200" dirty="0">
              <a:solidFill>
                <a:schemeClr val="tx1"/>
              </a:solidFill>
              <a:latin typeface="Meiryo UI" panose="020B0604030504040204" pitchFamily="50" charset="-128"/>
              <a:ea typeface="Meiryo UI" panose="020B0604030504040204" pitchFamily="50" charset="-128"/>
            </a:endParaRPr>
          </a:p>
          <a:p>
            <a:endParaRPr lang="ja-JP" altLang="en-US" sz="4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１）新規陽性者数が</a:t>
            </a:r>
            <a:r>
              <a:rPr lang="en-US" altLang="ja-JP" sz="1200" dirty="0">
                <a:solidFill>
                  <a:schemeClr val="tx1"/>
                </a:solidFill>
                <a:latin typeface="Meiryo UI" panose="020B0604030504040204" pitchFamily="50" charset="-128"/>
                <a:ea typeface="Meiryo UI" panose="020B0604030504040204" pitchFamily="50" charset="-128"/>
              </a:rPr>
              <a:t>600</a:t>
            </a:r>
            <a:r>
              <a:rPr lang="ja-JP" altLang="en-US" sz="1200" dirty="0">
                <a:solidFill>
                  <a:schemeClr val="tx1"/>
                </a:solidFill>
                <a:latin typeface="Meiryo UI" panose="020B0604030504040204" pitchFamily="50" charset="-128"/>
                <a:ea typeface="Meiryo UI" panose="020B0604030504040204" pitchFamily="50" charset="-128"/>
              </a:rPr>
              <a:t>人</a:t>
            </a:r>
            <a:r>
              <a:rPr lang="ja-JP" altLang="en-US" sz="900" dirty="0">
                <a:solidFill>
                  <a:schemeClr val="tx1"/>
                </a:solidFill>
                <a:latin typeface="Meiryo UI" panose="020B0604030504040204" pitchFamily="50" charset="-128"/>
                <a:ea typeface="Meiryo UI" panose="020B0604030504040204" pitchFamily="50" charset="-128"/>
              </a:rPr>
              <a:t>（注）</a:t>
            </a:r>
            <a:r>
              <a:rPr lang="ja-JP" altLang="en-US" sz="1200" dirty="0">
                <a:solidFill>
                  <a:schemeClr val="tx1"/>
                </a:solidFill>
                <a:latin typeface="Meiryo UI" panose="020B0604030504040204" pitchFamily="50" charset="-128"/>
                <a:ea typeface="Meiryo UI" panose="020B0604030504040204" pitchFamily="50" charset="-128"/>
              </a:rPr>
              <a:t>に到達した時点における「直近１週間の人口</a:t>
            </a:r>
            <a:r>
              <a:rPr lang="en-US" altLang="ja-JP" sz="1200" dirty="0">
                <a:solidFill>
                  <a:schemeClr val="tx1"/>
                </a:solidFill>
                <a:latin typeface="Meiryo UI" panose="020B0604030504040204" pitchFamily="50" charset="-128"/>
                <a:ea typeface="Meiryo UI" panose="020B0604030504040204" pitchFamily="50" charset="-128"/>
              </a:rPr>
              <a:t>10</a:t>
            </a:r>
            <a:r>
              <a:rPr lang="ja-JP" altLang="en-US" sz="1200" dirty="0">
                <a:solidFill>
                  <a:schemeClr val="tx1"/>
                </a:solidFill>
                <a:latin typeface="Meiryo UI" panose="020B0604030504040204" pitchFamily="50" charset="-128"/>
                <a:ea typeface="Meiryo UI" panose="020B0604030504040204" pitchFamily="50" charset="-128"/>
              </a:rPr>
              <a:t>万人あたり新規陽性者数」</a:t>
            </a:r>
            <a:r>
              <a:rPr lang="ja-JP" altLang="en-US" sz="1050" dirty="0">
                <a:solidFill>
                  <a:schemeClr val="tx1"/>
                </a:solidFill>
                <a:latin typeface="Meiryo UI" panose="020B0604030504040204" pitchFamily="50" charset="-128"/>
                <a:ea typeface="Meiryo UI" panose="020B0604030504040204" pitchFamily="50" charset="-128"/>
              </a:rPr>
              <a:t>（ただし、前週増加比２倍（過去の波の感染拡大当初の増加比）</a:t>
            </a:r>
            <a:r>
              <a:rPr lang="ja-JP" altLang="en-US" sz="1100" dirty="0">
                <a:solidFill>
                  <a:schemeClr val="tx1"/>
                </a:solidFill>
                <a:latin typeface="Meiryo UI" panose="020B0604030504040204" pitchFamily="50" charset="-128"/>
                <a:ea typeface="Meiryo UI" panose="020B0604030504040204" pitchFamily="50" charset="-128"/>
              </a:rPr>
              <a:t>を想定）</a:t>
            </a:r>
          </a:p>
          <a:p>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000" dirty="0">
                <a:solidFill>
                  <a:schemeClr val="tx1"/>
                </a:solidFill>
                <a:latin typeface="Meiryo UI" panose="020B0604030504040204" pitchFamily="50" charset="-128"/>
                <a:ea typeface="Meiryo UI" panose="020B0604030504040204" pitchFamily="50" charset="-128"/>
              </a:rPr>
              <a:t>（注）「次の感染拡大期における保健所業務の重点化について」（第</a:t>
            </a:r>
            <a:r>
              <a:rPr lang="en-US" altLang="ja-JP" sz="1000" dirty="0">
                <a:solidFill>
                  <a:schemeClr val="tx1"/>
                </a:solidFill>
                <a:latin typeface="Meiryo UI" panose="020B0604030504040204" pitchFamily="50" charset="-128"/>
                <a:ea typeface="Meiryo UI" panose="020B0604030504040204" pitchFamily="50" charset="-128"/>
              </a:rPr>
              <a:t>59</a:t>
            </a:r>
            <a:r>
              <a:rPr lang="ja-JP" altLang="en-US" sz="1000" dirty="0">
                <a:solidFill>
                  <a:schemeClr val="tx1"/>
                </a:solidFill>
                <a:latin typeface="Meiryo UI" panose="020B0604030504040204" pitchFamily="50" charset="-128"/>
                <a:ea typeface="Meiryo UI" panose="020B0604030504040204" pitchFamily="50" charset="-128"/>
              </a:rPr>
              <a:t>回対策本部会議資料４－２）におけるフェーズ２（感染拡大期）の新規陽性者数に基づく</a:t>
            </a:r>
            <a:endParaRPr lang="ja-JP" altLang="en-US" sz="12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２）感染拡大傾向（新規陽性者数の前週増加比が過去４日間連続で１を超過している場合）において、いずれかの指標が「警戒の目安」を満たした場合、即時に「警戒」にステージ移行</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し、対策本部長が府民等へ感染リスクの高い行動回避の呼びかけを行う。（感染拡大傾向にない場合には、「警戒」へのステージ移行については、対策本部会議で決定）</a:t>
            </a:r>
          </a:p>
          <a:p>
            <a:endParaRPr lang="en-US" altLang="ja-JP" sz="4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○まん延防止等重点措置又は緊急事態措置の要請については、感染拡大速度や規模、病床ひっ迫状況等を踏まえ、対策本部会議において決定する。</a:t>
            </a:r>
          </a:p>
          <a:p>
            <a:r>
              <a:rPr lang="ja-JP" altLang="en-US" sz="1200" dirty="0">
                <a:solidFill>
                  <a:schemeClr val="tx1"/>
                </a:solidFill>
                <a:latin typeface="Meiryo UI" panose="020B0604030504040204" pitchFamily="50" charset="-128"/>
                <a:ea typeface="Meiryo UI" panose="020B0604030504040204" pitchFamily="50" charset="-128"/>
              </a:rPr>
              <a:t>  ○まん延防止等重点措置・緊急事態措置適用区域に指定・解除される場合は、対策本部会議を開催し、ステージ移行の要否を決定する。</a:t>
            </a:r>
          </a:p>
        </p:txBody>
      </p:sp>
      <p:sp>
        <p:nvSpPr>
          <p:cNvPr id="10" name="テキスト ボックス 9">
            <a:extLst>
              <a:ext uri="{FF2B5EF4-FFF2-40B4-BE49-F238E27FC236}">
                <a16:creationId xmlns:a16="http://schemas.microsoft.com/office/drawing/2014/main" id="{ACB34B6C-8432-416B-9913-69DB52C174CE}"/>
              </a:ext>
            </a:extLst>
          </p:cNvPr>
          <p:cNvSpPr txBox="1"/>
          <p:nvPr/>
        </p:nvSpPr>
        <p:spPr>
          <a:xfrm>
            <a:off x="0" y="-1875"/>
            <a:ext cx="12192000" cy="400110"/>
          </a:xfrm>
          <a:prstGeom prst="rect">
            <a:avLst/>
          </a:prstGeom>
          <a:solidFill>
            <a:schemeClr val="accent5">
              <a:lumMod val="75000"/>
            </a:schemeClr>
          </a:solidFill>
        </p:spPr>
        <p:txBody>
          <a:bodyPr wrap="square" rtlCol="0">
            <a:spAutoFit/>
          </a:bodyPr>
          <a:lstStyle/>
          <a:p>
            <a:pPr algn="ctr"/>
            <a:r>
              <a:rPr lang="ja-JP" altLang="en-US" sz="2000" b="1" dirty="0">
                <a:solidFill>
                  <a:schemeClr val="bg1"/>
                </a:solidFill>
                <a:latin typeface="UD デジタル 教科書体 NK-B" panose="02020700000000000000" pitchFamily="18" charset="-128"/>
                <a:ea typeface="UD デジタル 教科書体 NK-B" panose="02020700000000000000" pitchFamily="18" charset="-128"/>
              </a:rPr>
              <a:t>大阪モデルの見直しに</a:t>
            </a:r>
            <a:r>
              <a:rPr lang="ja-JP" altLang="en-US" sz="2000" b="1" dirty="0" smtClean="0">
                <a:solidFill>
                  <a:schemeClr val="bg1"/>
                </a:solidFill>
                <a:latin typeface="UD デジタル 教科書体 NK-B" panose="02020700000000000000" pitchFamily="18" charset="-128"/>
                <a:ea typeface="UD デジタル 教科書体 NK-B" panose="02020700000000000000" pitchFamily="18" charset="-128"/>
              </a:rPr>
              <a:t>ついて </a:t>
            </a:r>
            <a:r>
              <a:rPr lang="ja-JP" altLang="en-US" b="1" dirty="0" smtClean="0">
                <a:solidFill>
                  <a:schemeClr val="bg1"/>
                </a:solidFill>
                <a:latin typeface="UD デジタル 教科書体 NK-B" panose="02020700000000000000" pitchFamily="18" charset="-128"/>
                <a:ea typeface="UD デジタル 教科書体 NK-B" panose="02020700000000000000" pitchFamily="18" charset="-128"/>
              </a:rPr>
              <a:t>－現行</a:t>
            </a:r>
            <a:r>
              <a:rPr lang="ja-JP" altLang="en-US" b="1" dirty="0">
                <a:solidFill>
                  <a:schemeClr val="bg1"/>
                </a:solidFill>
                <a:latin typeface="UD デジタル 教科書体 NK-B" panose="02020700000000000000" pitchFamily="18" charset="-128"/>
                <a:ea typeface="UD デジタル 教科書体 NK-B" panose="02020700000000000000" pitchFamily="18" charset="-128"/>
              </a:rPr>
              <a:t>の大阪</a:t>
            </a:r>
            <a:r>
              <a:rPr lang="ja-JP" altLang="en-US" b="1" dirty="0" smtClean="0">
                <a:solidFill>
                  <a:schemeClr val="bg1"/>
                </a:solidFill>
                <a:latin typeface="UD デジタル 教科書体 NK-B" panose="02020700000000000000" pitchFamily="18" charset="-128"/>
                <a:ea typeface="UD デジタル 教科書体 NK-B" panose="02020700000000000000" pitchFamily="18" charset="-128"/>
              </a:rPr>
              <a:t>モデルー</a:t>
            </a:r>
            <a:endParaRPr lang="en-US" altLang="ja-JP" b="1" dirty="0">
              <a:solidFill>
                <a:schemeClr val="bg1"/>
              </a:solidFill>
              <a:latin typeface="UD デジタル 教科書体 NK-B" panose="02020700000000000000" pitchFamily="18" charset="-128"/>
              <a:ea typeface="UD デジタル 教科書体 NK-B" panose="02020700000000000000" pitchFamily="18" charset="-128"/>
            </a:endParaRPr>
          </a:p>
        </p:txBody>
      </p:sp>
      <p:graphicFrame>
        <p:nvGraphicFramePr>
          <p:cNvPr id="13" name="表 12">
            <a:extLst>
              <a:ext uri="{FF2B5EF4-FFF2-40B4-BE49-F238E27FC236}">
                <a16:creationId xmlns:a16="http://schemas.microsoft.com/office/drawing/2014/main" id="{43967C98-1604-41FD-82B3-7AAE2BDBD623}"/>
              </a:ext>
            </a:extLst>
          </p:cNvPr>
          <p:cNvGraphicFramePr>
            <a:graphicFrameLocks noGrp="1"/>
          </p:cNvGraphicFramePr>
          <p:nvPr>
            <p:extLst>
              <p:ext uri="{D42A27DB-BD31-4B8C-83A1-F6EECF244321}">
                <p14:modId xmlns:p14="http://schemas.microsoft.com/office/powerpoint/2010/main" val="2096487650"/>
              </p:ext>
            </p:extLst>
          </p:nvPr>
        </p:nvGraphicFramePr>
        <p:xfrm>
          <a:off x="112488" y="729665"/>
          <a:ext cx="11961525" cy="2141370"/>
        </p:xfrm>
        <a:graphic>
          <a:graphicData uri="http://schemas.openxmlformats.org/drawingml/2006/table">
            <a:tbl>
              <a:tblPr firstRow="1" bandRow="1">
                <a:tableStyleId>{5C22544A-7EE6-4342-B048-85BDC9FD1C3A}</a:tableStyleId>
              </a:tblPr>
              <a:tblGrid>
                <a:gridCol w="1788437">
                  <a:extLst>
                    <a:ext uri="{9D8B030D-6E8A-4147-A177-3AD203B41FA5}">
                      <a16:colId xmlns:a16="http://schemas.microsoft.com/office/drawing/2014/main" val="1061967930"/>
                    </a:ext>
                  </a:extLst>
                </a:gridCol>
                <a:gridCol w="2983187">
                  <a:extLst>
                    <a:ext uri="{9D8B030D-6E8A-4147-A177-3AD203B41FA5}">
                      <a16:colId xmlns:a16="http://schemas.microsoft.com/office/drawing/2014/main" val="1965205336"/>
                    </a:ext>
                  </a:extLst>
                </a:gridCol>
                <a:gridCol w="2559877">
                  <a:extLst>
                    <a:ext uri="{9D8B030D-6E8A-4147-A177-3AD203B41FA5}">
                      <a16:colId xmlns:a16="http://schemas.microsoft.com/office/drawing/2014/main" val="2714566077"/>
                    </a:ext>
                  </a:extLst>
                </a:gridCol>
                <a:gridCol w="2269473">
                  <a:extLst>
                    <a:ext uri="{9D8B030D-6E8A-4147-A177-3AD203B41FA5}">
                      <a16:colId xmlns:a16="http://schemas.microsoft.com/office/drawing/2014/main" val="1150593681"/>
                    </a:ext>
                  </a:extLst>
                </a:gridCol>
                <a:gridCol w="2360551">
                  <a:extLst>
                    <a:ext uri="{9D8B030D-6E8A-4147-A177-3AD203B41FA5}">
                      <a16:colId xmlns:a16="http://schemas.microsoft.com/office/drawing/2014/main" val="3430693197"/>
                    </a:ext>
                  </a:extLst>
                </a:gridCol>
              </a:tblGrid>
              <a:tr h="157143">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モニタリング指標</a:t>
                      </a: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警戒の目安</a:t>
                      </a: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非常事態の目安</a:t>
                      </a: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Meiryo UI" panose="020B0604030504040204" pitchFamily="50" charset="-128"/>
                          <a:ea typeface="Meiryo UI" panose="020B0604030504040204" pitchFamily="50" charset="-128"/>
                        </a:rPr>
                        <a:t>非常事態解除の目安</a:t>
                      </a: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Meiryo UI" panose="020B0604030504040204" pitchFamily="50" charset="-128"/>
                          <a:ea typeface="Meiryo UI" panose="020B0604030504040204" pitchFamily="50" charset="-128"/>
                        </a:rPr>
                        <a:t>警戒解除の目安</a:t>
                      </a: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2587253245"/>
                  </a:ext>
                </a:extLst>
              </a:tr>
              <a:tr h="2558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baseline="0" dirty="0">
                          <a:solidFill>
                            <a:schemeClr val="dk1"/>
                          </a:solidFill>
                          <a:latin typeface="Meiryo UI" panose="020B0604030504040204" pitchFamily="50" charset="-128"/>
                          <a:ea typeface="Meiryo UI" panose="020B0604030504040204" pitchFamily="50" charset="-128"/>
                        </a:rPr>
                        <a:t>直近１週間の人口</a:t>
                      </a:r>
                      <a:r>
                        <a:rPr kumimoji="1" lang="en-US" altLang="ja-JP" sz="1200" b="0" baseline="0" dirty="0">
                          <a:solidFill>
                            <a:schemeClr val="dk1"/>
                          </a:solidFill>
                          <a:latin typeface="Meiryo UI" panose="020B0604030504040204" pitchFamily="50" charset="-128"/>
                          <a:ea typeface="Meiryo UI" panose="020B0604030504040204" pitchFamily="50" charset="-128"/>
                        </a:rPr>
                        <a:t>10</a:t>
                      </a:r>
                      <a:r>
                        <a:rPr kumimoji="1" lang="ja-JP" altLang="en-US" sz="1200" b="0" baseline="0" dirty="0">
                          <a:solidFill>
                            <a:schemeClr val="dk1"/>
                          </a:solidFill>
                          <a:latin typeface="Meiryo UI" panose="020B0604030504040204" pitchFamily="50" charset="-128"/>
                          <a:ea typeface="Meiryo UI" panose="020B0604030504040204" pitchFamily="50" charset="-128"/>
                        </a:rPr>
                        <a:t>万人あたり新規陽性者数</a:t>
                      </a:r>
                      <a:endParaRPr kumimoji="1" lang="en-US" altLang="ja-JP" sz="1200" b="0" baseline="0" dirty="0">
                        <a:solidFill>
                          <a:schemeClr val="dk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b="0" u="none" dirty="0">
                          <a:solidFill>
                            <a:schemeClr val="tx1"/>
                          </a:solidFill>
                          <a:latin typeface="Meiryo UI" panose="020B0604030504040204" pitchFamily="50" charset="-128"/>
                          <a:ea typeface="Meiryo UI" panose="020B0604030504040204" pitchFamily="50" charset="-128"/>
                        </a:rPr>
                        <a:t>35</a:t>
                      </a:r>
                      <a:r>
                        <a:rPr kumimoji="1" lang="ja-JP" altLang="en-US" sz="1200" b="0" u="none" dirty="0">
                          <a:solidFill>
                            <a:schemeClr val="tx1"/>
                          </a:solidFill>
                          <a:latin typeface="Meiryo UI" panose="020B0604030504040204" pitchFamily="50" charset="-128"/>
                          <a:ea typeface="Meiryo UI" panose="020B0604030504040204" pitchFamily="50" charset="-128"/>
                        </a:rPr>
                        <a:t>人以上</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algn="ctr"/>
                      <a:r>
                        <a:rPr kumimoji="1" lang="ja-JP" altLang="en-US" sz="1000" b="0" u="none" dirty="0">
                          <a:solidFill>
                            <a:schemeClr val="tx1"/>
                          </a:solidFill>
                          <a:latin typeface="Meiryo UI" panose="020B0604030504040204" pitchFamily="50" charset="-128"/>
                          <a:ea typeface="Meiryo UI" panose="020B0604030504040204" pitchFamily="50" charset="-128"/>
                        </a:rPr>
                        <a:t>（</a:t>
                      </a:r>
                      <a:r>
                        <a:rPr kumimoji="1" lang="en-US" altLang="ja-JP" sz="1000" b="0" u="none" dirty="0">
                          <a:solidFill>
                            <a:schemeClr val="tx1"/>
                          </a:solidFill>
                          <a:latin typeface="Meiryo UI" panose="020B0604030504040204" pitchFamily="50" charset="-128"/>
                          <a:ea typeface="Meiryo UI" panose="020B0604030504040204" pitchFamily="50" charset="-128"/>
                        </a:rPr>
                        <a:t>※</a:t>
                      </a:r>
                      <a:r>
                        <a:rPr kumimoji="1" lang="ja-JP" altLang="en-US" sz="1000" b="0" u="none" dirty="0">
                          <a:solidFill>
                            <a:schemeClr val="tx1"/>
                          </a:solidFill>
                          <a:latin typeface="Meiryo UI" panose="020B0604030504040204" pitchFamily="50" charset="-128"/>
                          <a:ea typeface="Meiryo UI" panose="020B0604030504040204" pitchFamily="50" charset="-128"/>
                        </a:rPr>
                        <a:t>１）</a:t>
                      </a:r>
                      <a:endParaRPr kumimoji="1" lang="en-US" altLang="ja-JP" sz="1000" b="0" u="none"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a:t>
                      </a: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a:t>
                      </a: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u="none" dirty="0">
                          <a:solidFill>
                            <a:schemeClr val="tx1"/>
                          </a:solidFill>
                          <a:latin typeface="Meiryo UI" panose="020B0604030504040204" pitchFamily="50" charset="-128"/>
                          <a:ea typeface="Meiryo UI" panose="020B0604030504040204" pitchFamily="50" charset="-128"/>
                        </a:rPr>
                        <a:t>―</a:t>
                      </a: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341529343"/>
                  </a:ext>
                </a:extLst>
              </a:tr>
              <a:tr h="3299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baseline="0" dirty="0">
                          <a:solidFill>
                            <a:schemeClr val="dk1"/>
                          </a:solidFill>
                          <a:latin typeface="Meiryo UI" panose="020B0604030504040204" pitchFamily="50" charset="-128"/>
                          <a:ea typeface="Meiryo UI" panose="020B0604030504040204" pitchFamily="50" charset="-128"/>
                        </a:rPr>
                        <a:t>病床使用率</a:t>
                      </a:r>
                      <a:endParaRPr kumimoji="1" lang="en-US" altLang="ja-JP" sz="1200" b="0" baseline="0" dirty="0">
                        <a:solidFill>
                          <a:schemeClr val="dk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baseline="0" dirty="0">
                          <a:solidFill>
                            <a:schemeClr val="dk1"/>
                          </a:solidFill>
                          <a:latin typeface="Meiryo UI" panose="020B0604030504040204" pitchFamily="50" charset="-128"/>
                          <a:ea typeface="Meiryo UI" panose="020B0604030504040204" pitchFamily="50" charset="-128"/>
                        </a:rPr>
                        <a:t>（重症・軽症中等症ともに確保病床数）</a:t>
                      </a:r>
                      <a:endParaRPr kumimoji="1" lang="en-US" altLang="ja-JP" sz="1050" b="0" baseline="0" dirty="0">
                        <a:solidFill>
                          <a:schemeClr val="dk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0" u="none" dirty="0">
                          <a:solidFill>
                            <a:schemeClr val="tx1"/>
                          </a:solidFill>
                          <a:latin typeface="Meiryo UI" panose="020B0604030504040204" pitchFamily="50" charset="-128"/>
                          <a:ea typeface="Meiryo UI" panose="020B0604030504040204" pitchFamily="50" charset="-128"/>
                        </a:rPr>
                        <a:t>20</a:t>
                      </a:r>
                      <a:r>
                        <a:rPr kumimoji="1" lang="ja-JP" altLang="en-US" sz="1200" b="0" u="none" dirty="0">
                          <a:solidFill>
                            <a:schemeClr val="tx1"/>
                          </a:solidFill>
                          <a:latin typeface="Meiryo UI" panose="020B0604030504040204" pitchFamily="50" charset="-128"/>
                          <a:ea typeface="Meiryo UI" panose="020B0604030504040204" pitchFamily="50" charset="-128"/>
                        </a:rPr>
                        <a:t>％以上</a:t>
                      </a: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50</a:t>
                      </a:r>
                      <a:r>
                        <a:rPr kumimoji="1" lang="ja-JP" altLang="en-US" sz="1200" b="0" dirty="0">
                          <a:solidFill>
                            <a:schemeClr val="tx1"/>
                          </a:solidFill>
                          <a:latin typeface="Meiryo UI" panose="020B0604030504040204" pitchFamily="50" charset="-128"/>
                          <a:ea typeface="Meiryo UI" panose="020B0604030504040204" pitchFamily="50" charset="-128"/>
                        </a:rPr>
                        <a:t>％以上</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７日間連続</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r>
                        <a:rPr kumimoji="1" lang="en-US" altLang="ja-JP" sz="1200" b="0" dirty="0">
                          <a:solidFill>
                            <a:schemeClr val="tx1"/>
                          </a:solidFill>
                          <a:latin typeface="Meiryo UI" panose="020B0604030504040204" pitchFamily="50" charset="-128"/>
                          <a:ea typeface="Meiryo UI" panose="020B0604030504040204" pitchFamily="50" charset="-128"/>
                        </a:rPr>
                        <a:t>50</a:t>
                      </a:r>
                      <a:r>
                        <a:rPr kumimoji="1" lang="ja-JP" altLang="en-US" sz="1200" b="0" dirty="0">
                          <a:solidFill>
                            <a:schemeClr val="tx1"/>
                          </a:solidFill>
                          <a:latin typeface="Meiryo UI" panose="020B0604030504040204" pitchFamily="50" charset="-128"/>
                          <a:ea typeface="Meiryo UI" panose="020B0604030504040204" pitchFamily="50" charset="-128"/>
                        </a:rPr>
                        <a:t>％未満</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７日間連続</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r>
                        <a:rPr kumimoji="1" lang="en-US" altLang="ja-JP" sz="1200" b="0" dirty="0">
                          <a:solidFill>
                            <a:schemeClr val="tx1"/>
                          </a:solidFill>
                          <a:latin typeface="Meiryo UI" panose="020B0604030504040204" pitchFamily="50" charset="-128"/>
                          <a:ea typeface="Meiryo UI" panose="020B0604030504040204" pitchFamily="50" charset="-128"/>
                        </a:rPr>
                        <a:t>20</a:t>
                      </a:r>
                      <a:r>
                        <a:rPr kumimoji="1" lang="ja-JP" altLang="en-US" sz="1200" b="0" dirty="0">
                          <a:solidFill>
                            <a:schemeClr val="tx1"/>
                          </a:solidFill>
                          <a:latin typeface="Meiryo UI" panose="020B0604030504040204" pitchFamily="50" charset="-128"/>
                          <a:ea typeface="Meiryo UI" panose="020B0604030504040204" pitchFamily="50" charset="-128"/>
                        </a:rPr>
                        <a:t>％未満</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3930863985"/>
                  </a:ext>
                </a:extLst>
              </a:tr>
              <a:tr h="2558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baseline="0" dirty="0">
                          <a:solidFill>
                            <a:schemeClr val="dk1"/>
                          </a:solidFill>
                          <a:latin typeface="Meiryo UI" panose="020B0604030504040204" pitchFamily="50" charset="-128"/>
                          <a:ea typeface="Meiryo UI" panose="020B0604030504040204" pitchFamily="50" charset="-128"/>
                        </a:rPr>
                        <a:t>重症病床使用率</a:t>
                      </a:r>
                      <a:endParaRPr kumimoji="1" lang="en-US" altLang="ja-JP" sz="1200" b="0" baseline="0" dirty="0">
                        <a:solidFill>
                          <a:schemeClr val="dk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baseline="0" dirty="0">
                          <a:solidFill>
                            <a:schemeClr val="dk1"/>
                          </a:solidFill>
                          <a:latin typeface="Meiryo UI" panose="020B0604030504040204" pitchFamily="50" charset="-128"/>
                          <a:ea typeface="Meiryo UI" panose="020B0604030504040204" pitchFamily="50" charset="-128"/>
                        </a:rPr>
                        <a:t>（府定義）</a:t>
                      </a:r>
                      <a:endParaRPr kumimoji="1" lang="en-US" altLang="ja-JP" sz="1200" b="0" baseline="0" dirty="0">
                        <a:solidFill>
                          <a:schemeClr val="dk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0" u="none" dirty="0">
                          <a:solidFill>
                            <a:schemeClr val="tx1"/>
                          </a:solidFill>
                          <a:latin typeface="Meiryo UI" panose="020B0604030504040204" pitchFamily="50" charset="-128"/>
                          <a:ea typeface="Meiryo UI" panose="020B0604030504040204" pitchFamily="50" charset="-128"/>
                        </a:rPr>
                        <a:t>10</a:t>
                      </a:r>
                      <a:r>
                        <a:rPr kumimoji="1" lang="ja-JP" altLang="en-US" sz="1200" b="0" u="none" dirty="0">
                          <a:solidFill>
                            <a:schemeClr val="tx1"/>
                          </a:solidFill>
                          <a:latin typeface="Meiryo UI" panose="020B0604030504040204" pitchFamily="50" charset="-128"/>
                          <a:ea typeface="Meiryo UI" panose="020B0604030504040204" pitchFamily="50" charset="-128"/>
                        </a:rPr>
                        <a:t>％以上</a:t>
                      </a:r>
                      <a:endParaRPr kumimoji="1" lang="en-US" altLang="ja-JP" sz="1200" b="0" u="none"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40</a:t>
                      </a:r>
                      <a:r>
                        <a:rPr kumimoji="1" lang="ja-JP" altLang="en-US" sz="1200" b="0" dirty="0">
                          <a:solidFill>
                            <a:schemeClr val="tx1"/>
                          </a:solidFill>
                          <a:latin typeface="Meiryo UI" panose="020B0604030504040204" pitchFamily="50" charset="-128"/>
                          <a:ea typeface="Meiryo UI" panose="020B0604030504040204" pitchFamily="50" charset="-128"/>
                        </a:rPr>
                        <a:t>％以上</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７日間連続</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r>
                        <a:rPr kumimoji="1" lang="en-US" altLang="ja-JP" sz="1200" b="0" dirty="0">
                          <a:solidFill>
                            <a:schemeClr val="tx1"/>
                          </a:solidFill>
                          <a:latin typeface="Meiryo UI" panose="020B0604030504040204" pitchFamily="50" charset="-128"/>
                          <a:ea typeface="Meiryo UI" panose="020B0604030504040204" pitchFamily="50" charset="-128"/>
                        </a:rPr>
                        <a:t>40</a:t>
                      </a:r>
                      <a:r>
                        <a:rPr kumimoji="1" lang="ja-JP" altLang="en-US" sz="1200" b="0" dirty="0">
                          <a:solidFill>
                            <a:schemeClr val="tx1"/>
                          </a:solidFill>
                          <a:latin typeface="Meiryo UI" panose="020B0604030504040204" pitchFamily="50" charset="-128"/>
                          <a:ea typeface="Meiryo UI" panose="020B0604030504040204" pitchFamily="50" charset="-128"/>
                        </a:rPr>
                        <a:t>％未満</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７日間連続</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r>
                        <a:rPr kumimoji="1" lang="en-US" altLang="ja-JP" sz="1200" b="0" dirty="0">
                          <a:solidFill>
                            <a:schemeClr val="tx1"/>
                          </a:solidFill>
                          <a:latin typeface="Meiryo UI" panose="020B0604030504040204" pitchFamily="50" charset="-128"/>
                          <a:ea typeface="Meiryo UI" panose="020B0604030504040204" pitchFamily="50" charset="-128"/>
                        </a:rPr>
                        <a:t>10</a:t>
                      </a:r>
                      <a:r>
                        <a:rPr kumimoji="1" lang="ja-JP" altLang="en-US" sz="1200" b="0" dirty="0">
                          <a:solidFill>
                            <a:schemeClr val="tx1"/>
                          </a:solidFill>
                          <a:latin typeface="Meiryo UI" panose="020B0604030504040204" pitchFamily="50" charset="-128"/>
                          <a:ea typeface="Meiryo UI" panose="020B0604030504040204" pitchFamily="50" charset="-128"/>
                        </a:rPr>
                        <a:t>％未満</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397037429"/>
                  </a:ext>
                </a:extLst>
              </a:tr>
              <a:tr h="181051">
                <a:tc>
                  <a:txBody>
                    <a:bodyPr/>
                    <a:lstStyle/>
                    <a:p>
                      <a:r>
                        <a:rPr kumimoji="1" lang="ja-JP" altLang="en-US" sz="1200" dirty="0">
                          <a:latin typeface="Meiryo UI" panose="020B0604030504040204" pitchFamily="50" charset="-128"/>
                          <a:ea typeface="Meiryo UI" panose="020B0604030504040204" pitchFamily="50" charset="-128"/>
                        </a:rPr>
                        <a:t>信号</a:t>
                      </a:r>
                      <a:endParaRPr kumimoji="1" lang="en-US" altLang="ja-JP"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u="sng" dirty="0">
                          <a:solidFill>
                            <a:schemeClr val="tx1"/>
                          </a:solidFill>
                          <a:latin typeface="Meiryo UI" panose="020B0604030504040204" pitchFamily="50" charset="-128"/>
                          <a:ea typeface="Meiryo UI" panose="020B0604030504040204" pitchFamily="50" charset="-128"/>
                        </a:rPr>
                        <a:t>上記いずれか</a:t>
                      </a:r>
                      <a:r>
                        <a:rPr kumimoji="1" lang="ja-JP" altLang="en-US" sz="1200" b="0" dirty="0">
                          <a:solidFill>
                            <a:schemeClr val="tx1"/>
                          </a:solidFill>
                          <a:latin typeface="Meiryo UI" panose="020B0604030504040204" pitchFamily="50" charset="-128"/>
                          <a:ea typeface="Meiryo UI" panose="020B0604030504040204" pitchFamily="50" charset="-128"/>
                        </a:rPr>
                        <a:t>が目安に達した場合</a:t>
                      </a: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a:t>
                      </a:r>
                      <a:r>
                        <a:rPr kumimoji="1" lang="ja-JP" altLang="en-US" sz="1050" b="0" dirty="0">
                          <a:solidFill>
                            <a:schemeClr val="tx1"/>
                          </a:solidFill>
                          <a:latin typeface="Meiryo UI" panose="020B0604030504040204" pitchFamily="50" charset="-128"/>
                          <a:ea typeface="Meiryo UI" panose="020B0604030504040204" pitchFamily="50" charset="-128"/>
                        </a:rPr>
                        <a:t>２）</a:t>
                      </a:r>
                      <a:r>
                        <a:rPr kumimoji="1" lang="ja-JP" altLang="en-US" sz="1200" b="0" dirty="0">
                          <a:solidFill>
                            <a:schemeClr val="tx1"/>
                          </a:solidFill>
                          <a:latin typeface="Meiryo UI" panose="020B0604030504040204" pitchFamily="50" charset="-128"/>
                          <a:ea typeface="Meiryo UI" panose="020B0604030504040204" pitchFamily="50" charset="-128"/>
                        </a:rPr>
                        <a:t>黄</a:t>
                      </a: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l"/>
                      <a:r>
                        <a:rPr kumimoji="1" lang="ja-JP" altLang="en-US" sz="1200" b="0" u="sng" dirty="0">
                          <a:solidFill>
                            <a:schemeClr val="tx1"/>
                          </a:solidFill>
                          <a:latin typeface="Meiryo UI" panose="020B0604030504040204" pitchFamily="50" charset="-128"/>
                          <a:ea typeface="Meiryo UI" panose="020B0604030504040204" pitchFamily="50" charset="-128"/>
                        </a:rPr>
                        <a:t>上記いずれか</a:t>
                      </a:r>
                      <a:r>
                        <a:rPr kumimoji="1" lang="ja-JP" altLang="en-US" sz="1200" b="0" dirty="0">
                          <a:solidFill>
                            <a:schemeClr val="tx1"/>
                          </a:solidFill>
                          <a:latin typeface="Meiryo UI" panose="020B0604030504040204" pitchFamily="50" charset="-128"/>
                          <a:ea typeface="Meiryo UI" panose="020B0604030504040204" pitchFamily="50" charset="-128"/>
                        </a:rPr>
                        <a:t>が目安に達した場合 赤</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l"/>
                      <a:r>
                        <a:rPr kumimoji="1" lang="ja-JP" altLang="en-US" sz="1200" b="0" u="sng" dirty="0">
                          <a:solidFill>
                            <a:schemeClr val="tx1"/>
                          </a:solidFill>
                          <a:latin typeface="Meiryo UI" panose="020B0604030504040204" pitchFamily="50" charset="-128"/>
                          <a:ea typeface="Meiryo UI" panose="020B0604030504040204" pitchFamily="50" charset="-128"/>
                        </a:rPr>
                        <a:t>上記全て</a:t>
                      </a:r>
                      <a:r>
                        <a:rPr kumimoji="1" lang="ja-JP" altLang="en-US" sz="1200" b="0" dirty="0">
                          <a:solidFill>
                            <a:schemeClr val="tx1"/>
                          </a:solidFill>
                          <a:latin typeface="Meiryo UI" panose="020B0604030504040204" pitchFamily="50" charset="-128"/>
                          <a:ea typeface="Meiryo UI" panose="020B0604030504040204" pitchFamily="50" charset="-128"/>
                        </a:rPr>
                        <a:t>が目安に達した場合 黄</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l"/>
                      <a:r>
                        <a:rPr kumimoji="1" lang="ja-JP" altLang="en-US" sz="1200" b="0" u="sng" dirty="0">
                          <a:solidFill>
                            <a:schemeClr val="tx1"/>
                          </a:solidFill>
                          <a:latin typeface="Meiryo UI" panose="020B0604030504040204" pitchFamily="50" charset="-128"/>
                          <a:ea typeface="Meiryo UI" panose="020B0604030504040204" pitchFamily="50" charset="-128"/>
                        </a:rPr>
                        <a:t>上記全て</a:t>
                      </a:r>
                      <a:r>
                        <a:rPr kumimoji="1" lang="ja-JP" altLang="en-US" sz="1200" b="0" dirty="0">
                          <a:solidFill>
                            <a:schemeClr val="tx1"/>
                          </a:solidFill>
                          <a:latin typeface="Meiryo UI" panose="020B0604030504040204" pitchFamily="50" charset="-128"/>
                          <a:ea typeface="Meiryo UI" panose="020B0604030504040204" pitchFamily="50" charset="-128"/>
                        </a:rPr>
                        <a:t>が目安に達した場合</a:t>
                      </a:r>
                      <a:r>
                        <a:rPr kumimoji="1" lang="en-US" altLang="ja-JP" sz="1200" b="0" dirty="0">
                          <a:solidFill>
                            <a:schemeClr val="tx1"/>
                          </a:solidFill>
                          <a:latin typeface="Meiryo UI" panose="020B0604030504040204" pitchFamily="50" charset="-128"/>
                          <a:ea typeface="Meiryo UI" panose="020B0604030504040204" pitchFamily="50" charset="-128"/>
                        </a:rPr>
                        <a:t> </a:t>
                      </a:r>
                      <a:r>
                        <a:rPr kumimoji="1" lang="ja-JP" altLang="en-US" sz="1200" b="0" dirty="0">
                          <a:solidFill>
                            <a:schemeClr val="tx1"/>
                          </a:solidFill>
                          <a:latin typeface="Meiryo UI" panose="020B0604030504040204" pitchFamily="50" charset="-128"/>
                          <a:ea typeface="Meiryo UI" panose="020B0604030504040204" pitchFamily="50" charset="-128"/>
                        </a:rPr>
                        <a:t>緑</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217464288"/>
                  </a:ext>
                </a:extLst>
              </a:tr>
            </a:tbl>
          </a:graphicData>
        </a:graphic>
      </p:graphicFrame>
      <p:sp>
        <p:nvSpPr>
          <p:cNvPr id="21" name="スライド番号プレースホルダー 4"/>
          <p:cNvSpPr>
            <a:spLocks noGrp="1"/>
          </p:cNvSpPr>
          <p:nvPr>
            <p:ph type="sldNum" sz="quarter" idx="12"/>
          </p:nvPr>
        </p:nvSpPr>
        <p:spPr>
          <a:xfrm>
            <a:off x="9412309" y="6470094"/>
            <a:ext cx="2743200" cy="365125"/>
          </a:xfrm>
        </p:spPr>
        <p:txBody>
          <a:bodyPr/>
          <a:lstStyle/>
          <a:p>
            <a:fld id="{F216AE56-EAD3-4706-B860-3EC2C2952B40}" type="slidenum">
              <a:rPr kumimoji="1" lang="ja-JP" altLang="en-US" sz="2000" smtClean="0">
                <a:solidFill>
                  <a:schemeClr val="tx1"/>
                </a:solidFill>
              </a:rPr>
              <a:t>1</a:t>
            </a:fld>
            <a:endParaRPr kumimoji="1" lang="ja-JP" altLang="en-US" sz="2000" dirty="0">
              <a:solidFill>
                <a:schemeClr val="tx1"/>
              </a:solidFill>
            </a:endParaRPr>
          </a:p>
        </p:txBody>
      </p:sp>
      <p:sp>
        <p:nvSpPr>
          <p:cNvPr id="22" name="テキスト ボックス 21">
            <a:extLst>
              <a:ext uri="{FF2B5EF4-FFF2-40B4-BE49-F238E27FC236}">
                <a16:creationId xmlns:a16="http://schemas.microsoft.com/office/drawing/2014/main" id="{5ED656B4-ECA7-4674-9F05-1D8969F28F1B}"/>
              </a:ext>
            </a:extLst>
          </p:cNvPr>
          <p:cNvSpPr txBox="1"/>
          <p:nvPr/>
        </p:nvSpPr>
        <p:spPr>
          <a:xfrm>
            <a:off x="0" y="406993"/>
            <a:ext cx="5164428" cy="307777"/>
          </a:xfrm>
          <a:prstGeom prst="rect">
            <a:avLst/>
          </a:prstGeom>
          <a:noFill/>
          <a:ln w="19050">
            <a:noFill/>
          </a:ln>
        </p:spPr>
        <p:txBody>
          <a:bodyPr wrap="square" rtlCol="0">
            <a:spAutoFit/>
          </a:bodyPr>
          <a:lstStyle/>
          <a:p>
            <a:pPr>
              <a:buClr>
                <a:schemeClr val="tx1"/>
              </a:buClr>
            </a:pPr>
            <a:r>
              <a:rPr lang="ja-JP" altLang="en-US" sz="1400" b="1" dirty="0">
                <a:latin typeface="Meiryo UI" panose="020B0604030504040204" pitchFamily="50" charset="-128"/>
                <a:ea typeface="Meiryo UI" panose="020B0604030504040204" pitchFamily="50" charset="-128"/>
              </a:rPr>
              <a:t>＜現行の大阪モデル</a:t>
            </a:r>
            <a:r>
              <a:rPr lang="en-US" altLang="ja-JP" sz="1100" b="1" dirty="0">
                <a:latin typeface="Meiryo UI" panose="020B0604030504040204" pitchFamily="50" charset="-128"/>
                <a:ea typeface="Meiryo UI" panose="020B0604030504040204" pitchFamily="50" charset="-128"/>
              </a:rPr>
              <a:t>(R3.11.26</a:t>
            </a:r>
            <a:r>
              <a:rPr lang="ja-JP" altLang="en-US" sz="1100" b="1" dirty="0">
                <a:latin typeface="Meiryo UI" panose="020B0604030504040204" pitchFamily="50" charset="-128"/>
                <a:ea typeface="Meiryo UI" panose="020B0604030504040204" pitchFamily="50" charset="-128"/>
              </a:rPr>
              <a:t>より見直しの上、運用）</a:t>
            </a:r>
            <a:r>
              <a:rPr lang="ja-JP" altLang="en-US" sz="1400" b="1" dirty="0">
                <a:latin typeface="Meiryo UI" panose="020B0604030504040204" pitchFamily="50" charset="-128"/>
                <a:ea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endParaRPr>
          </a:p>
        </p:txBody>
      </p:sp>
      <p:sp>
        <p:nvSpPr>
          <p:cNvPr id="26" name="テキスト ボックス 25">
            <a:extLst>
              <a:ext uri="{FF2B5EF4-FFF2-40B4-BE49-F238E27FC236}">
                <a16:creationId xmlns:a16="http://schemas.microsoft.com/office/drawing/2014/main" id="{6FDA907A-14D6-42CF-8663-0800AA900B09}"/>
              </a:ext>
            </a:extLst>
          </p:cNvPr>
          <p:cNvSpPr txBox="1"/>
          <p:nvPr/>
        </p:nvSpPr>
        <p:spPr>
          <a:xfrm>
            <a:off x="174768" y="4561867"/>
            <a:ext cx="11980741" cy="1913127"/>
          </a:xfrm>
          <a:prstGeom prst="rect">
            <a:avLst/>
          </a:prstGeom>
          <a:noFill/>
          <a:ln w="19050">
            <a:solidFill>
              <a:schemeClr val="tx1"/>
            </a:solidFill>
            <a:prstDash val="sysDot"/>
          </a:ln>
        </p:spPr>
        <p:txBody>
          <a:bodyPr wrap="square" rtlCol="0">
            <a:noAutofit/>
          </a:bodyPr>
          <a:lstStyle/>
          <a:p>
            <a:pPr>
              <a:buClr>
                <a:schemeClr val="tx1"/>
              </a:buClr>
            </a:pP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参考　上記モデル見直し時の考え方</a:t>
            </a:r>
            <a:r>
              <a:rPr lang="en-US" altLang="ja-JP" sz="1200" b="1"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a:p>
            <a:pPr>
              <a:buClr>
                <a:schemeClr val="tx1"/>
              </a:buClr>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警戒</a:t>
            </a:r>
            <a:r>
              <a:rPr lang="en-US" altLang="ja-JP" sz="1200" dirty="0">
                <a:latin typeface="Meiryo UI" panose="020B0604030504040204" pitchFamily="50" charset="-128"/>
                <a:ea typeface="Meiryo UI" panose="020B0604030504040204" pitchFamily="50" charset="-128"/>
              </a:rPr>
              <a:t>】</a:t>
            </a:r>
            <a:r>
              <a:rPr lang="ja-JP" altLang="en-US" sz="1200" dirty="0" err="1">
                <a:latin typeface="Meiryo UI" panose="020B0604030504040204" pitchFamily="50" charset="-128"/>
                <a:ea typeface="Meiryo UI" panose="020B0604030504040204" pitchFamily="50" charset="-128"/>
              </a:rPr>
              <a:t>への</a:t>
            </a:r>
            <a:r>
              <a:rPr lang="ja-JP" altLang="en-US" sz="1200" dirty="0">
                <a:latin typeface="Meiryo UI" panose="020B0604030504040204" pitchFamily="50" charset="-128"/>
                <a:ea typeface="Meiryo UI" panose="020B0604030504040204" pitchFamily="50" charset="-128"/>
              </a:rPr>
              <a:t>移行　　　　 　</a:t>
            </a:r>
            <a:endParaRPr lang="en-US" altLang="ja-JP" sz="1200" dirty="0">
              <a:latin typeface="Meiryo UI" panose="020B0604030504040204" pitchFamily="50" charset="-128"/>
              <a:ea typeface="Meiryo UI" panose="020B0604030504040204" pitchFamily="50" charset="-128"/>
            </a:endParaRPr>
          </a:p>
          <a:p>
            <a:pPr>
              <a:buClr>
                <a:schemeClr val="tx1"/>
              </a:buClr>
            </a:pPr>
            <a:r>
              <a:rPr lang="ja-JP" altLang="en-US" sz="1200" dirty="0">
                <a:latin typeface="Meiryo UI" panose="020B0604030504040204" pitchFamily="50" charset="-128"/>
                <a:ea typeface="Meiryo UI" panose="020B0604030504040204" pitchFamily="50" charset="-128"/>
              </a:rPr>
              <a:t>　　①直近１週間の人口</a:t>
            </a:r>
            <a:r>
              <a:rPr lang="en-US" altLang="ja-JP" sz="1200" dirty="0">
                <a:latin typeface="Meiryo UI" panose="020B0604030504040204" pitchFamily="50" charset="-128"/>
                <a:ea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rPr>
              <a:t>万人あたり新規陽性者数：保健所のひっ迫状況を考慮するため、感染規模を測る指標として設定。</a:t>
            </a:r>
            <a:endParaRPr lang="en-US" altLang="ja-JP" sz="1200" dirty="0">
              <a:latin typeface="Meiryo UI" panose="020B0604030504040204" pitchFamily="50" charset="-128"/>
              <a:ea typeface="Meiryo UI" panose="020B0604030504040204" pitchFamily="50" charset="-128"/>
            </a:endParaRPr>
          </a:p>
          <a:p>
            <a:pPr>
              <a:buClr>
                <a:schemeClr val="tx1"/>
              </a:buClr>
            </a:pPr>
            <a:r>
              <a:rPr lang="ja-JP" altLang="en-US" sz="1200" dirty="0">
                <a:latin typeface="Meiryo UI" panose="020B0604030504040204" pitchFamily="50" charset="-128"/>
                <a:ea typeface="Meiryo UI" panose="020B0604030504040204" pitchFamily="50" charset="-128"/>
              </a:rPr>
              <a:t>　　②全体病床使用率・重症病床使用率　　　　　　　：国の分科会提言において、レベル３における医療提供体制のひっ迫状況を測る指標として設定。</a:t>
            </a:r>
          </a:p>
          <a:p>
            <a:pPr>
              <a:buClr>
                <a:schemeClr val="tx1"/>
              </a:buClr>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感染拡大や医療提供体制への負荷の状況を早期探知するため、指標のいずれかが目安に到達した場合とする。</a:t>
            </a:r>
            <a:endParaRPr lang="en-US" altLang="ja-JP" sz="1200" dirty="0">
              <a:latin typeface="Meiryo UI" panose="020B0604030504040204" pitchFamily="50" charset="-128"/>
              <a:ea typeface="Meiryo UI" panose="020B0604030504040204" pitchFamily="50" charset="-128"/>
            </a:endParaRPr>
          </a:p>
          <a:p>
            <a:pPr>
              <a:buClr>
                <a:schemeClr val="tx1"/>
              </a:buClr>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非常事態</a:t>
            </a:r>
            <a:r>
              <a:rPr lang="en-US" altLang="ja-JP" sz="1200" dirty="0">
                <a:latin typeface="Meiryo UI" panose="020B0604030504040204" pitchFamily="50" charset="-128"/>
                <a:ea typeface="Meiryo UI" panose="020B0604030504040204" pitchFamily="50" charset="-128"/>
              </a:rPr>
              <a:t>】</a:t>
            </a:r>
            <a:r>
              <a:rPr lang="ja-JP" altLang="en-US" sz="1200" dirty="0" err="1">
                <a:latin typeface="Meiryo UI" panose="020B0604030504040204" pitchFamily="50" charset="-128"/>
                <a:ea typeface="Meiryo UI" panose="020B0604030504040204" pitchFamily="50" charset="-128"/>
              </a:rPr>
              <a:t>への</a:t>
            </a:r>
            <a:r>
              <a:rPr lang="ja-JP" altLang="en-US" sz="1200" dirty="0">
                <a:latin typeface="Meiryo UI" panose="020B0604030504040204" pitchFamily="50" charset="-128"/>
                <a:ea typeface="Meiryo UI" panose="020B0604030504040204" pitchFamily="50" charset="-128"/>
              </a:rPr>
              <a:t>移行　　　</a:t>
            </a:r>
            <a:endParaRPr lang="en-US" altLang="ja-JP" sz="1200" dirty="0">
              <a:latin typeface="Meiryo UI" panose="020B0604030504040204" pitchFamily="50" charset="-128"/>
              <a:ea typeface="Meiryo UI" panose="020B0604030504040204" pitchFamily="50" charset="-128"/>
            </a:endParaRPr>
          </a:p>
          <a:p>
            <a:pPr>
              <a:buClr>
                <a:schemeClr val="tx1"/>
              </a:buClr>
            </a:pPr>
            <a:r>
              <a:rPr lang="ja-JP" altLang="en-US" sz="1200" dirty="0">
                <a:latin typeface="Meiryo UI" panose="020B0604030504040204" pitchFamily="50" charset="-128"/>
                <a:ea typeface="Meiryo UI" panose="020B0604030504040204" pitchFamily="50" charset="-128"/>
              </a:rPr>
              <a:t>　　「非常事態」は一般医療を相当程度制限する段階であることから、医療のひっ迫状況を指標とすることが適切であり、感染規模を測る指標は設定しない。</a:t>
            </a:r>
            <a:endParaRPr lang="en-US" altLang="ja-JP" sz="1200" dirty="0">
              <a:latin typeface="Meiryo UI" panose="020B0604030504040204" pitchFamily="50" charset="-128"/>
              <a:ea typeface="Meiryo UI" panose="020B0604030504040204" pitchFamily="50" charset="-128"/>
            </a:endParaRPr>
          </a:p>
          <a:p>
            <a:pPr>
              <a:buClr>
                <a:schemeClr val="tx1"/>
              </a:buClr>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「非常事態」へのステージ移行は、医療提供体制の負荷の状況を早期探知するため、指標のいずれかが目安に到達した場合とする。</a:t>
            </a:r>
            <a:endParaRPr lang="en-US" altLang="ja-JP" sz="1200" dirty="0">
              <a:latin typeface="Meiryo UI" panose="020B0604030504040204" pitchFamily="50" charset="-128"/>
              <a:ea typeface="Meiryo UI" panose="020B0604030504040204" pitchFamily="50" charset="-128"/>
            </a:endParaRPr>
          </a:p>
          <a:p>
            <a:pPr>
              <a:buClr>
                <a:schemeClr val="tx1"/>
              </a:buClr>
            </a:pPr>
            <a:r>
              <a:rPr lang="en-US" altLang="ja-JP" sz="1200" dirty="0">
                <a:latin typeface="Meiryo UI" panose="020B0604030504040204" pitchFamily="50" charset="-128"/>
                <a:ea typeface="Meiryo UI" panose="020B0604030504040204" pitchFamily="50" charset="-128"/>
              </a:rPr>
              <a:t>【</a:t>
            </a:r>
            <a:r>
              <a:rPr lang="zh-CN" altLang="en-US" sz="1200" dirty="0">
                <a:latin typeface="Meiryo UI" panose="020B0604030504040204" pitchFamily="50" charset="-128"/>
                <a:ea typeface="Meiryo UI" panose="020B0604030504040204" pitchFamily="50" charset="-128"/>
              </a:rPr>
              <a:t>非常事態解除</a:t>
            </a:r>
            <a:r>
              <a:rPr lang="en-US" altLang="ja-JP" sz="1200" dirty="0">
                <a:latin typeface="Meiryo UI" panose="020B0604030504040204" pitchFamily="50" charset="-128"/>
                <a:ea typeface="Meiryo UI" panose="020B0604030504040204" pitchFamily="50" charset="-128"/>
              </a:rPr>
              <a:t>】</a:t>
            </a:r>
            <a:r>
              <a:rPr lang="ja-JP" altLang="en-US" sz="1200" dirty="0" err="1">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警戒解除</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buClr>
                <a:schemeClr val="tx1"/>
              </a:buClr>
            </a:pPr>
            <a:r>
              <a:rPr lang="ja-JP" altLang="en-US" sz="1200" dirty="0">
                <a:latin typeface="Meiryo UI" panose="020B0604030504040204" pitchFamily="50" charset="-128"/>
                <a:ea typeface="Meiryo UI" panose="020B0604030504040204" pitchFamily="50" charset="-128"/>
              </a:rPr>
              <a:t>　　医療提供体制のひっ迫状況の改善を担保するため、「７日間連続」とし、解除は指標の全てが目安に到達した場合とする。</a:t>
            </a:r>
          </a:p>
        </p:txBody>
      </p:sp>
      <p:sp>
        <p:nvSpPr>
          <p:cNvPr id="8" name="テキスト ボックス 5"/>
          <p:cNvSpPr txBox="1"/>
          <p:nvPr/>
        </p:nvSpPr>
        <p:spPr>
          <a:xfrm>
            <a:off x="10783909" y="44291"/>
            <a:ext cx="1188000" cy="307777"/>
          </a:xfrm>
          <a:prstGeom prst="rect">
            <a:avLst/>
          </a:prstGeom>
          <a:solidFill>
            <a:schemeClr val="bg1"/>
          </a:solidFill>
          <a:ln>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sz="1400" dirty="0" smtClean="0">
                <a:latin typeface="Meiryo UI" panose="020B0604030504040204" pitchFamily="50" charset="-128"/>
                <a:ea typeface="Meiryo UI" panose="020B0604030504040204" pitchFamily="50" charset="-128"/>
              </a:rPr>
              <a:t>資料</a:t>
            </a:r>
            <a:r>
              <a:rPr lang="ja-JP" altLang="en-US" sz="1400" dirty="0">
                <a:latin typeface="Meiryo UI" panose="020B0604030504040204" pitchFamily="50" charset="-128"/>
                <a:ea typeface="Meiryo UI" panose="020B0604030504040204" pitchFamily="50" charset="-128"/>
              </a:rPr>
              <a:t>３</a:t>
            </a:r>
            <a:r>
              <a:rPr lang="ja-JP" altLang="en-US" sz="1400" dirty="0" smtClean="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１</a:t>
            </a: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36621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a:extLst>
              <a:ext uri="{FF2B5EF4-FFF2-40B4-BE49-F238E27FC236}">
                <a16:creationId xmlns:a16="http://schemas.microsoft.com/office/drawing/2014/main" id="{C18F1B23-A79D-4E69-AE63-3D4703D736C6}"/>
              </a:ext>
            </a:extLst>
          </p:cNvPr>
          <p:cNvSpPr txBox="1"/>
          <p:nvPr/>
        </p:nvSpPr>
        <p:spPr>
          <a:xfrm>
            <a:off x="93432" y="3239353"/>
            <a:ext cx="11980741" cy="3564000"/>
          </a:xfrm>
          <a:prstGeom prst="rect">
            <a:avLst/>
          </a:prstGeom>
          <a:solidFill>
            <a:schemeClr val="accent4">
              <a:lumMod val="40000"/>
              <a:lumOff val="60000"/>
            </a:schemeClr>
          </a:solidFill>
          <a:ln w="19050">
            <a:noFill/>
          </a:ln>
        </p:spPr>
        <p:txBody>
          <a:bodyPr wrap="square" rtlCol="0">
            <a:noAutofit/>
          </a:bodyPr>
          <a:lstStyle/>
          <a:p>
            <a:pPr>
              <a:buClr>
                <a:schemeClr val="tx1"/>
              </a:buClr>
            </a:pPr>
            <a:r>
              <a:rPr lang="ja-JP" altLang="en-US" sz="1600" dirty="0">
                <a:latin typeface="Meiryo UI" panose="020B0604030504040204" pitchFamily="50" charset="-128"/>
                <a:ea typeface="Meiryo UI" panose="020B0604030504040204" pitchFamily="50" charset="-128"/>
              </a:rPr>
              <a:t>○医療のひっ迫状況を測る指標</a:t>
            </a:r>
            <a:r>
              <a:rPr lang="ja-JP" altLang="en-US" sz="1200" dirty="0">
                <a:latin typeface="Meiryo UI" panose="020B0604030504040204" pitchFamily="50" charset="-128"/>
                <a:ea typeface="Meiryo UI" panose="020B0604030504040204" pitchFamily="50" charset="-128"/>
              </a:rPr>
              <a:t>（病床使用率・重症病床使用率）</a:t>
            </a:r>
            <a:r>
              <a:rPr lang="ja-JP" altLang="en-US" sz="1600" dirty="0">
                <a:latin typeface="Meiryo UI" panose="020B0604030504040204" pitchFamily="50" charset="-128"/>
                <a:ea typeface="Meiryo UI" panose="020B0604030504040204" pitchFamily="50" charset="-128"/>
              </a:rPr>
              <a:t>は感染拡大から遅れて増加することから、</a:t>
            </a:r>
            <a:r>
              <a:rPr lang="ja-JP" altLang="en-US" sz="1600" b="1" u="sng" dirty="0">
                <a:solidFill>
                  <a:srgbClr val="C00000"/>
                </a:solidFill>
                <a:latin typeface="Meiryo UI" panose="020B0604030504040204" pitchFamily="50" charset="-128"/>
                <a:ea typeface="Meiryo UI" panose="020B0604030504040204" pitchFamily="50" charset="-128"/>
              </a:rPr>
              <a:t>医療のひっ迫状況を早期に探知するため、</a:t>
            </a:r>
            <a:endParaRPr lang="en-US" altLang="ja-JP" sz="1600" b="1" u="sng" dirty="0">
              <a:solidFill>
                <a:srgbClr val="C00000"/>
              </a:solidFill>
              <a:latin typeface="Meiryo UI" panose="020B0604030504040204" pitchFamily="50" charset="-128"/>
              <a:ea typeface="Meiryo UI" panose="020B0604030504040204" pitchFamily="50" charset="-128"/>
            </a:endParaRPr>
          </a:p>
          <a:p>
            <a:pPr>
              <a:buClr>
                <a:schemeClr val="tx1"/>
              </a:buClr>
            </a:pPr>
            <a:r>
              <a:rPr lang="ja-JP" altLang="en-US" sz="1600" b="1" dirty="0">
                <a:solidFill>
                  <a:srgbClr val="C00000"/>
                </a:solidFill>
                <a:latin typeface="Meiryo UI" panose="020B0604030504040204" pitchFamily="50" charset="-128"/>
                <a:ea typeface="Meiryo UI" panose="020B0604030504040204" pitchFamily="50" charset="-128"/>
              </a:rPr>
              <a:t>　　</a:t>
            </a:r>
            <a:r>
              <a:rPr lang="ja-JP" altLang="en-US" sz="1600" b="1" u="sng" dirty="0">
                <a:solidFill>
                  <a:srgbClr val="C00000"/>
                </a:solidFill>
                <a:latin typeface="Meiryo UI" panose="020B0604030504040204" pitchFamily="50" charset="-128"/>
                <a:ea typeface="Meiryo UI" panose="020B0604030504040204" pitchFamily="50" charset="-128"/>
              </a:rPr>
              <a:t>「警戒」への移行にあたっては、感染規模や感染拡大の速度を引き続き注視することが必要</a:t>
            </a:r>
            <a:r>
              <a:rPr lang="ja-JP" altLang="en-US" sz="1600"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pPr>
              <a:buClr>
                <a:schemeClr val="tx1"/>
              </a:buClr>
            </a:pPr>
            <a:endParaRPr lang="en-US" altLang="ja-JP" sz="600" dirty="0">
              <a:latin typeface="Meiryo UI" panose="020B0604030504040204" pitchFamily="50" charset="-128"/>
              <a:ea typeface="Meiryo UI" panose="020B0604030504040204" pitchFamily="50" charset="-128"/>
            </a:endParaRPr>
          </a:p>
          <a:p>
            <a:pPr>
              <a:buClr>
                <a:schemeClr val="tx1"/>
              </a:buClr>
            </a:pPr>
            <a:r>
              <a:rPr lang="ja-JP" altLang="en-US" sz="1600" dirty="0">
                <a:latin typeface="Meiryo UI" panose="020B0604030504040204" pitchFamily="50" charset="-128"/>
                <a:ea typeface="Meiryo UI" panose="020B0604030504040204" pitchFamily="50" charset="-128"/>
              </a:rPr>
              <a:t>○今後も、新たな変異株が出現する可能性があり、</a:t>
            </a:r>
            <a:r>
              <a:rPr lang="ja-JP" altLang="en-US" sz="1600" b="1" u="sng" dirty="0">
                <a:solidFill>
                  <a:srgbClr val="C00000"/>
                </a:solidFill>
                <a:latin typeface="Meiryo UI" panose="020B0604030504040204" pitchFamily="50" charset="-128"/>
                <a:ea typeface="Meiryo UI" panose="020B0604030504040204" pitchFamily="50" charset="-128"/>
              </a:rPr>
              <a:t>感染が小規模であっても重篤度が高く、医療提供体制が即時にひっ迫する恐れがあることや、</a:t>
            </a:r>
            <a:endParaRPr lang="en-US" altLang="ja-JP" sz="1600" b="1" u="sng" dirty="0">
              <a:solidFill>
                <a:srgbClr val="C00000"/>
              </a:solidFill>
              <a:latin typeface="Meiryo UI" panose="020B0604030504040204" pitchFamily="50" charset="-128"/>
              <a:ea typeface="Meiryo UI" panose="020B0604030504040204" pitchFamily="50" charset="-128"/>
            </a:endParaRPr>
          </a:p>
          <a:p>
            <a:pPr>
              <a:buClr>
                <a:schemeClr val="tx1"/>
              </a:buClr>
            </a:pPr>
            <a:r>
              <a:rPr lang="ja-JP" altLang="en-US" sz="1600" b="1" dirty="0">
                <a:solidFill>
                  <a:srgbClr val="C00000"/>
                </a:solidFill>
                <a:latin typeface="Meiryo UI" panose="020B0604030504040204" pitchFamily="50" charset="-128"/>
                <a:ea typeface="Meiryo UI" panose="020B0604030504040204" pitchFamily="50" charset="-128"/>
              </a:rPr>
              <a:t>　 </a:t>
            </a:r>
            <a:r>
              <a:rPr lang="ja-JP" altLang="en-US" sz="1600" b="1" u="sng" dirty="0">
                <a:solidFill>
                  <a:srgbClr val="C00000"/>
                </a:solidFill>
                <a:latin typeface="Meiryo UI" panose="020B0604030504040204" pitchFamily="50" charset="-128"/>
                <a:ea typeface="Meiryo UI" panose="020B0604030504040204" pitchFamily="50" charset="-128"/>
              </a:rPr>
              <a:t>その逆も想定</a:t>
            </a:r>
            <a:r>
              <a:rPr lang="ja-JP" altLang="en-US" sz="1600" dirty="0">
                <a:latin typeface="Meiryo UI" panose="020B0604030504040204" pitchFamily="50" charset="-128"/>
                <a:ea typeface="Meiryo UI" panose="020B0604030504040204" pitchFamily="50" charset="-128"/>
              </a:rPr>
              <a:t>され、現時点においては、</a:t>
            </a:r>
            <a:r>
              <a:rPr lang="ja-JP" altLang="en-US" sz="1600" b="1" u="sng" dirty="0">
                <a:solidFill>
                  <a:srgbClr val="C00000"/>
                </a:solidFill>
                <a:latin typeface="Meiryo UI" panose="020B0604030504040204" pitchFamily="50" charset="-128"/>
                <a:ea typeface="Meiryo UI" panose="020B0604030504040204" pitchFamily="50" charset="-128"/>
              </a:rPr>
              <a:t>目安をあらかじめ設けることは適当ではない</a:t>
            </a:r>
            <a:r>
              <a:rPr lang="ja-JP" altLang="en-US" sz="1600"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pPr>
              <a:buClr>
                <a:schemeClr val="tx1"/>
              </a:buClr>
            </a:pPr>
            <a:endParaRPr lang="en-US" altLang="ja-JP" sz="1000" dirty="0">
              <a:latin typeface="Meiryo UI" panose="020B0604030504040204" pitchFamily="50" charset="-128"/>
              <a:ea typeface="Meiryo UI" panose="020B0604030504040204" pitchFamily="50" charset="-128"/>
            </a:endParaRPr>
          </a:p>
          <a:p>
            <a:pPr>
              <a:buClr>
                <a:schemeClr val="tx1"/>
              </a:buClr>
            </a:pPr>
            <a:r>
              <a:rPr lang="ja-JP" altLang="en-US" sz="1600" dirty="0" smtClean="0">
                <a:latin typeface="Meiryo UI" panose="020B0604030504040204" pitchFamily="50" charset="-128"/>
                <a:ea typeface="Meiryo UI" panose="020B0604030504040204" pitchFamily="50" charset="-128"/>
              </a:rPr>
              <a:t>⇒</a:t>
            </a:r>
            <a:r>
              <a:rPr lang="ja-JP" altLang="en-US" sz="1600" b="1" u="sng" dirty="0" smtClean="0">
                <a:solidFill>
                  <a:srgbClr val="C00000"/>
                </a:solidFill>
                <a:latin typeface="Meiryo UI" panose="020B0604030504040204" pitchFamily="50" charset="-128"/>
                <a:ea typeface="Meiryo UI" panose="020B0604030504040204" pitchFamily="50" charset="-128"/>
              </a:rPr>
              <a:t>「警戒」の指標「直近１週間の人口</a:t>
            </a:r>
            <a:r>
              <a:rPr lang="en-US" altLang="ja-JP" sz="1600" b="1" u="sng" dirty="0" smtClean="0">
                <a:solidFill>
                  <a:srgbClr val="C00000"/>
                </a:solidFill>
                <a:latin typeface="Meiryo UI" panose="020B0604030504040204" pitchFamily="50" charset="-128"/>
                <a:ea typeface="Meiryo UI" panose="020B0604030504040204" pitchFamily="50" charset="-128"/>
              </a:rPr>
              <a:t>10</a:t>
            </a:r>
            <a:r>
              <a:rPr lang="ja-JP" altLang="en-US" sz="1600" b="1" u="sng" dirty="0" smtClean="0">
                <a:solidFill>
                  <a:srgbClr val="C00000"/>
                </a:solidFill>
                <a:latin typeface="Meiryo UI" panose="020B0604030504040204" pitchFamily="50" charset="-128"/>
                <a:ea typeface="Meiryo UI" panose="020B0604030504040204" pitchFamily="50" charset="-128"/>
              </a:rPr>
              <a:t>万人あたり新規陽性者数」の目安を「</a:t>
            </a:r>
            <a:r>
              <a:rPr lang="en-US" altLang="ja-JP" sz="1600" b="1" u="sng" dirty="0" smtClean="0">
                <a:solidFill>
                  <a:srgbClr val="C00000"/>
                </a:solidFill>
                <a:latin typeface="Meiryo UI" panose="020B0604030504040204" pitchFamily="50" charset="-128"/>
                <a:ea typeface="Meiryo UI" panose="020B0604030504040204" pitchFamily="50" charset="-128"/>
              </a:rPr>
              <a:t>35</a:t>
            </a:r>
            <a:r>
              <a:rPr lang="ja-JP" altLang="en-US" sz="1600" b="1" u="sng" dirty="0">
                <a:solidFill>
                  <a:srgbClr val="C00000"/>
                </a:solidFill>
                <a:latin typeface="Meiryo UI" panose="020B0604030504040204" pitchFamily="50" charset="-128"/>
                <a:ea typeface="Meiryo UI" panose="020B0604030504040204" pitchFamily="50" charset="-128"/>
              </a:rPr>
              <a:t>人以上」から「明らか</a:t>
            </a:r>
            <a:r>
              <a:rPr lang="ja-JP" altLang="en-US" sz="1600" b="1" u="sng" dirty="0" smtClean="0">
                <a:solidFill>
                  <a:srgbClr val="C00000"/>
                </a:solidFill>
                <a:latin typeface="Meiryo UI" panose="020B0604030504040204" pitchFamily="50" charset="-128"/>
                <a:ea typeface="Meiryo UI" panose="020B0604030504040204" pitchFamily="50" charset="-128"/>
              </a:rPr>
              <a:t>な増加傾向」に修正</a:t>
            </a:r>
            <a:r>
              <a:rPr lang="ja-JP" altLang="en-US" sz="1600" dirty="0" smtClean="0">
                <a:latin typeface="Meiryo UI" panose="020B0604030504040204" pitchFamily="50" charset="-128"/>
                <a:ea typeface="Meiryo UI" panose="020B0604030504040204" pitchFamily="50" charset="-128"/>
              </a:rPr>
              <a:t>し、</a:t>
            </a:r>
            <a:r>
              <a:rPr lang="ja-JP" altLang="en-US" sz="1600" b="1" u="sng" dirty="0" smtClean="0">
                <a:solidFill>
                  <a:srgbClr val="C00000"/>
                </a:solidFill>
                <a:latin typeface="Meiryo UI" panose="020B0604030504040204" pitchFamily="50" charset="-128"/>
                <a:ea typeface="Meiryo UI" panose="020B0604030504040204" pitchFamily="50" charset="-128"/>
              </a:rPr>
              <a:t>同様の内容を</a:t>
            </a:r>
            <a:endParaRPr lang="en-US" altLang="ja-JP" sz="1600" b="1" u="sng" dirty="0" smtClean="0">
              <a:solidFill>
                <a:srgbClr val="C00000"/>
              </a:solidFill>
              <a:latin typeface="Meiryo UI" panose="020B0604030504040204" pitchFamily="50" charset="-128"/>
              <a:ea typeface="Meiryo UI" panose="020B0604030504040204" pitchFamily="50" charset="-128"/>
            </a:endParaRPr>
          </a:p>
          <a:p>
            <a:pPr>
              <a:buClr>
                <a:schemeClr val="tx1"/>
              </a:buClr>
            </a:pPr>
            <a:r>
              <a:rPr lang="ja-JP" altLang="en-US" sz="1600" dirty="0">
                <a:solidFill>
                  <a:srgbClr val="C00000"/>
                </a:solidFill>
                <a:latin typeface="Meiryo UI" panose="020B0604030504040204" pitchFamily="50" charset="-128"/>
                <a:ea typeface="Meiryo UI" panose="020B0604030504040204" pitchFamily="50" charset="-128"/>
              </a:rPr>
              <a:t>　</a:t>
            </a:r>
            <a:r>
              <a:rPr lang="ja-JP" altLang="en-US" sz="1600" dirty="0" smtClean="0">
                <a:solidFill>
                  <a:srgbClr val="C00000"/>
                </a:solidFill>
                <a:latin typeface="Meiryo UI" panose="020B0604030504040204" pitchFamily="50" charset="-128"/>
                <a:ea typeface="Meiryo UI" panose="020B0604030504040204" pitchFamily="50" charset="-128"/>
              </a:rPr>
              <a:t> </a:t>
            </a:r>
            <a:r>
              <a:rPr lang="ja-JP" altLang="en-US" sz="1600" b="1" u="sng" dirty="0" smtClean="0">
                <a:solidFill>
                  <a:srgbClr val="C00000"/>
                </a:solidFill>
                <a:latin typeface="Meiryo UI" panose="020B0604030504040204" pitchFamily="50" charset="-128"/>
                <a:ea typeface="Meiryo UI" panose="020B0604030504040204" pitchFamily="50" charset="-128"/>
              </a:rPr>
              <a:t>「非常事態」の指標にも追加</a:t>
            </a:r>
            <a:r>
              <a:rPr lang="ja-JP" altLang="en-US" sz="1600" dirty="0" smtClean="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【P</a:t>
            </a:r>
            <a:r>
              <a:rPr lang="ja-JP" altLang="en-US" sz="1400" dirty="0">
                <a:latin typeface="Meiryo UI" panose="020B0604030504040204" pitchFamily="50" charset="-128"/>
                <a:ea typeface="Meiryo UI" panose="020B0604030504040204" pitchFamily="50" charset="-128"/>
              </a:rPr>
              <a:t>３　</a:t>
            </a:r>
            <a:r>
              <a:rPr lang="ja-JP" altLang="en-US" sz="1400" dirty="0" smtClean="0">
                <a:latin typeface="Meiryo UI" panose="020B0604030504040204" pitchFamily="50" charset="-128"/>
                <a:ea typeface="Meiryo UI" panose="020B0604030504040204" pitchFamily="50" charset="-128"/>
              </a:rPr>
              <a:t>修正</a:t>
            </a:r>
            <a:r>
              <a:rPr lang="en-US" altLang="ja-JP" sz="1400" dirty="0" smtClean="0">
                <a:latin typeface="Meiryo UI" panose="020B0604030504040204" pitchFamily="50" charset="-128"/>
                <a:ea typeface="Meiryo UI" panose="020B0604030504040204" pitchFamily="50" charset="-128"/>
              </a:rPr>
              <a:t>Ⅰ</a:t>
            </a:r>
            <a:r>
              <a:rPr lang="ja-JP" altLang="en-US" sz="1400" dirty="0" smtClean="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Ⅱ】</a:t>
            </a:r>
          </a:p>
          <a:p>
            <a:pPr>
              <a:buClr>
                <a:schemeClr val="tx1"/>
              </a:buClr>
            </a:pPr>
            <a:endParaRPr lang="en-US" altLang="ja-JP" sz="600" dirty="0">
              <a:latin typeface="Meiryo UI" panose="020B0604030504040204" pitchFamily="50" charset="-128"/>
              <a:ea typeface="Meiryo UI" panose="020B0604030504040204" pitchFamily="50" charset="-128"/>
            </a:endParaRPr>
          </a:p>
          <a:p>
            <a:pPr>
              <a:buClr>
                <a:schemeClr val="tx1"/>
              </a:buClr>
            </a:pPr>
            <a:r>
              <a:rPr lang="ja-JP" altLang="en-US" sz="1600" dirty="0" smtClean="0">
                <a:latin typeface="Meiryo UI" panose="020B0604030504040204" pitchFamily="50" charset="-128"/>
                <a:ea typeface="Meiryo UI" panose="020B0604030504040204" pitchFamily="50" charset="-128"/>
              </a:rPr>
              <a:t>　 また、ステージ移行の条件については、</a:t>
            </a:r>
            <a:r>
              <a:rPr lang="ja-JP" altLang="en-US" sz="1600" b="1" u="sng" dirty="0" smtClean="0">
                <a:solidFill>
                  <a:srgbClr val="C00000"/>
                </a:solidFill>
                <a:latin typeface="Meiryo UI" panose="020B0604030504040204" pitchFamily="50" charset="-128"/>
                <a:ea typeface="Meiryo UI" panose="020B0604030504040204" pitchFamily="50" charset="-128"/>
              </a:rPr>
              <a:t>「直近１週間の人口</a:t>
            </a:r>
            <a:r>
              <a:rPr lang="en-US" altLang="ja-JP" sz="1600" b="1" u="sng" dirty="0" smtClean="0">
                <a:solidFill>
                  <a:srgbClr val="C00000"/>
                </a:solidFill>
                <a:latin typeface="Meiryo UI" panose="020B0604030504040204" pitchFamily="50" charset="-128"/>
                <a:ea typeface="Meiryo UI" panose="020B0604030504040204" pitchFamily="50" charset="-128"/>
              </a:rPr>
              <a:t>10</a:t>
            </a:r>
            <a:r>
              <a:rPr lang="ja-JP" altLang="en-US" sz="1600" b="1" u="sng" dirty="0" smtClean="0">
                <a:solidFill>
                  <a:srgbClr val="C00000"/>
                </a:solidFill>
                <a:latin typeface="Meiryo UI" panose="020B0604030504040204" pitchFamily="50" charset="-128"/>
                <a:ea typeface="Meiryo UI" panose="020B0604030504040204" pitchFamily="50" charset="-128"/>
              </a:rPr>
              <a:t>万人あたり新規陽性者数」 かつ 「病床使用率」または「重症病床使用率」 </a:t>
            </a:r>
            <a:r>
              <a:rPr lang="ja-JP" altLang="en-US" sz="1600" dirty="0" smtClean="0">
                <a:latin typeface="Meiryo UI" panose="020B0604030504040204" pitchFamily="50" charset="-128"/>
                <a:ea typeface="Meiryo UI" panose="020B0604030504040204" pitchFamily="50" charset="-128"/>
              </a:rPr>
              <a:t>の</a:t>
            </a:r>
            <a:endParaRPr lang="en-US" altLang="ja-JP" sz="1600" dirty="0" smtClean="0">
              <a:latin typeface="Meiryo UI" panose="020B0604030504040204" pitchFamily="50" charset="-128"/>
              <a:ea typeface="Meiryo UI" panose="020B0604030504040204" pitchFamily="50" charset="-128"/>
            </a:endParaRPr>
          </a:p>
          <a:p>
            <a:pPr>
              <a:buClr>
                <a:schemeClr val="tx1"/>
              </a:buClr>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目安</a:t>
            </a:r>
            <a:r>
              <a:rPr lang="ja-JP" altLang="en-US" sz="1600" dirty="0" smtClean="0">
                <a:latin typeface="Meiryo UI" panose="020B0604030504040204" pitchFamily="50" charset="-128"/>
                <a:ea typeface="Meiryo UI" panose="020B0604030504040204" pitchFamily="50" charset="-128"/>
              </a:rPr>
              <a:t>に達した場合とする。</a:t>
            </a:r>
            <a:r>
              <a:rPr lang="en-US" altLang="ja-JP" sz="1400" dirty="0">
                <a:latin typeface="Meiryo UI" panose="020B0604030504040204" pitchFamily="50" charset="-128"/>
                <a:ea typeface="Meiryo UI" panose="020B0604030504040204" pitchFamily="50" charset="-128"/>
              </a:rPr>
              <a:t>【P</a:t>
            </a:r>
            <a:r>
              <a:rPr lang="ja-JP" altLang="en-US" sz="1400" dirty="0">
                <a:latin typeface="Meiryo UI" panose="020B0604030504040204" pitchFamily="50" charset="-128"/>
                <a:ea typeface="Meiryo UI" panose="020B0604030504040204" pitchFamily="50" charset="-128"/>
              </a:rPr>
              <a:t>３　</a:t>
            </a:r>
            <a:r>
              <a:rPr lang="ja-JP" altLang="en-US" sz="1400" dirty="0" smtClean="0">
                <a:latin typeface="Meiryo UI" panose="020B0604030504040204" pitchFamily="50" charset="-128"/>
                <a:ea typeface="Meiryo UI" panose="020B0604030504040204" pitchFamily="50" charset="-128"/>
              </a:rPr>
              <a:t>修正</a:t>
            </a:r>
            <a:r>
              <a:rPr lang="en-US" altLang="ja-JP" sz="1400" dirty="0" smtClean="0">
                <a:latin typeface="Meiryo UI" panose="020B0604030504040204" pitchFamily="50" charset="-128"/>
                <a:ea typeface="Meiryo UI" panose="020B0604030504040204" pitchFamily="50" charset="-128"/>
              </a:rPr>
              <a:t>Ⅲ</a:t>
            </a:r>
            <a:r>
              <a:rPr lang="ja-JP" altLang="en-US" sz="1400" dirty="0" smtClean="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Ⅳ】</a:t>
            </a:r>
          </a:p>
          <a:p>
            <a:pPr>
              <a:buClr>
                <a:schemeClr val="tx1"/>
              </a:buClr>
            </a:pPr>
            <a:endParaRPr lang="en-US" altLang="ja-JP" sz="600" dirty="0">
              <a:latin typeface="Meiryo UI" panose="020B0604030504040204" pitchFamily="50" charset="-128"/>
              <a:ea typeface="Meiryo UI" panose="020B0604030504040204" pitchFamily="50" charset="-128"/>
            </a:endParaRPr>
          </a:p>
          <a:p>
            <a:pPr>
              <a:buClr>
                <a:schemeClr val="tx1"/>
              </a:buClr>
            </a:pPr>
            <a:r>
              <a:rPr lang="ja-JP" altLang="en-US" sz="1600" dirty="0">
                <a:latin typeface="Meiryo UI" panose="020B0604030504040204" pitchFamily="50" charset="-128"/>
                <a:ea typeface="Meiryo UI" panose="020B0604030504040204" pitchFamily="50" charset="-128"/>
              </a:rPr>
              <a:t>　 ただし、</a:t>
            </a:r>
            <a:r>
              <a:rPr lang="ja-JP" altLang="en-US" sz="1600" b="1" u="sng" dirty="0">
                <a:solidFill>
                  <a:srgbClr val="C00000"/>
                </a:solidFill>
                <a:latin typeface="Meiryo UI" panose="020B0604030504040204" pitchFamily="50" charset="-128"/>
                <a:ea typeface="Meiryo UI" panose="020B0604030504040204" pitchFamily="50" charset="-128"/>
              </a:rPr>
              <a:t>「警戒」及び「非常事態」へのステージ移行については、病床使用率、重症病床使用率のいずれも目安に到達していない場合に</a:t>
            </a:r>
            <a:endParaRPr lang="en-US" altLang="ja-JP" sz="1600" b="1" u="sng" dirty="0">
              <a:solidFill>
                <a:srgbClr val="C00000"/>
              </a:solidFill>
              <a:latin typeface="Meiryo UI" panose="020B0604030504040204" pitchFamily="50" charset="-128"/>
              <a:ea typeface="Meiryo UI" panose="020B0604030504040204" pitchFamily="50" charset="-128"/>
            </a:endParaRPr>
          </a:p>
          <a:p>
            <a:pPr>
              <a:buClr>
                <a:schemeClr val="tx1"/>
              </a:buClr>
            </a:pPr>
            <a:r>
              <a:rPr lang="ja-JP" altLang="en-US" sz="1600" b="1" dirty="0">
                <a:solidFill>
                  <a:srgbClr val="C00000"/>
                </a:solidFill>
                <a:latin typeface="Meiryo UI" panose="020B0604030504040204" pitchFamily="50" charset="-128"/>
                <a:ea typeface="Meiryo UI" panose="020B0604030504040204" pitchFamily="50" charset="-128"/>
              </a:rPr>
              <a:t>   </a:t>
            </a:r>
            <a:r>
              <a:rPr lang="ja-JP" altLang="en-US" sz="1600" b="1" u="sng" dirty="0">
                <a:solidFill>
                  <a:srgbClr val="C00000"/>
                </a:solidFill>
                <a:latin typeface="Meiryo UI" panose="020B0604030504040204" pitchFamily="50" charset="-128"/>
                <a:ea typeface="Meiryo UI" panose="020B0604030504040204" pitchFamily="50" charset="-128"/>
              </a:rPr>
              <a:t>おいても、感染規模や感染拡大の速度・機会の状況を踏まえ、今後の医療提供体制への負担が想定される場合は、専門家の意見を聴取し  </a:t>
            </a:r>
            <a:endParaRPr lang="en-US" altLang="ja-JP" sz="1600" b="1" u="sng" dirty="0">
              <a:solidFill>
                <a:srgbClr val="C00000"/>
              </a:solidFill>
              <a:latin typeface="Meiryo UI" panose="020B0604030504040204" pitchFamily="50" charset="-128"/>
              <a:ea typeface="Meiryo UI" panose="020B0604030504040204" pitchFamily="50" charset="-128"/>
            </a:endParaRPr>
          </a:p>
          <a:p>
            <a:pPr>
              <a:buClr>
                <a:schemeClr val="tx1"/>
              </a:buClr>
            </a:pPr>
            <a:r>
              <a:rPr lang="en-US" altLang="ja-JP" sz="1600" b="1" dirty="0">
                <a:solidFill>
                  <a:srgbClr val="C00000"/>
                </a:solidFill>
                <a:latin typeface="Meiryo UI" panose="020B0604030504040204" pitchFamily="50" charset="-128"/>
                <a:ea typeface="Meiryo UI" panose="020B0604030504040204" pitchFamily="50" charset="-128"/>
              </a:rPr>
              <a:t>   </a:t>
            </a:r>
            <a:r>
              <a:rPr lang="ja-JP" altLang="en-US" sz="1600" b="1" u="sng" dirty="0">
                <a:solidFill>
                  <a:srgbClr val="C00000"/>
                </a:solidFill>
                <a:latin typeface="Meiryo UI" panose="020B0604030504040204" pitchFamily="50" charset="-128"/>
                <a:ea typeface="Meiryo UI" panose="020B0604030504040204" pitchFamily="50" charset="-128"/>
              </a:rPr>
              <a:t>たうえで、対策本部会議で決定</a:t>
            </a:r>
            <a:r>
              <a:rPr lang="ja-JP" altLang="en-US" sz="1600" dirty="0">
                <a:latin typeface="Meiryo UI" panose="020B0604030504040204" pitchFamily="50" charset="-128"/>
                <a:ea typeface="Meiryo UI" panose="020B0604030504040204" pitchFamily="50" charset="-128"/>
              </a:rPr>
              <a:t>する</a:t>
            </a:r>
            <a:r>
              <a:rPr lang="ja-JP" altLang="en-US" sz="1600" dirty="0" smtClean="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P</a:t>
            </a:r>
            <a:r>
              <a:rPr lang="ja-JP" altLang="en-US" sz="1400" dirty="0">
                <a:latin typeface="Meiryo UI" panose="020B0604030504040204" pitchFamily="50" charset="-128"/>
                <a:ea typeface="Meiryo UI" panose="020B0604030504040204" pitchFamily="50" charset="-128"/>
              </a:rPr>
              <a:t>３　修正</a:t>
            </a:r>
            <a:r>
              <a:rPr lang="en-US" altLang="ja-JP" sz="1400" dirty="0">
                <a:latin typeface="Meiryo UI" panose="020B0604030504040204" pitchFamily="50" charset="-128"/>
                <a:ea typeface="Meiryo UI" panose="020B0604030504040204" pitchFamily="50" charset="-128"/>
              </a:rPr>
              <a:t>Ⅲ</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Ⅳ】</a:t>
            </a:r>
          </a:p>
          <a:p>
            <a:pPr>
              <a:buClr>
                <a:schemeClr val="tx1"/>
              </a:buClr>
            </a:pPr>
            <a:endParaRPr lang="en-US" altLang="ja-JP" sz="600" b="1" u="sng" dirty="0">
              <a:solidFill>
                <a:srgbClr val="C00000"/>
              </a:solidFill>
              <a:latin typeface="Meiryo UI" panose="020B0604030504040204" pitchFamily="50" charset="-128"/>
              <a:ea typeface="Meiryo UI" panose="020B0604030504040204" pitchFamily="50" charset="-128"/>
            </a:endParaRPr>
          </a:p>
          <a:p>
            <a:pPr>
              <a:buClr>
                <a:schemeClr val="tx1"/>
              </a:buClr>
            </a:pPr>
            <a:r>
              <a:rPr lang="ja-JP" altLang="en-US" dirty="0">
                <a:solidFill>
                  <a:srgbClr val="C00000"/>
                </a:solidFill>
                <a:latin typeface="Meiryo UI" panose="020B0604030504040204" pitchFamily="50" charset="-128"/>
                <a:ea typeface="Meiryo UI" panose="020B0604030504040204" pitchFamily="50" charset="-128"/>
              </a:rPr>
              <a:t>　</a:t>
            </a:r>
            <a:r>
              <a:rPr lang="ja-JP" altLang="en-US" sz="1600" dirty="0">
                <a:solidFill>
                  <a:srgbClr val="C00000"/>
                </a:solidFill>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なお、今後も、新たな変異株の出現やその特性等を踏まえ、必要に応じ、大阪モデルの見直しを検討する。</a:t>
            </a:r>
            <a:endParaRPr lang="en-US" altLang="ja-JP" sz="1400"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ACB34B6C-8432-416B-9913-69DB52C174CE}"/>
              </a:ext>
            </a:extLst>
          </p:cNvPr>
          <p:cNvSpPr txBox="1"/>
          <p:nvPr/>
        </p:nvSpPr>
        <p:spPr>
          <a:xfrm>
            <a:off x="0" y="-1875"/>
            <a:ext cx="12192000" cy="400110"/>
          </a:xfrm>
          <a:prstGeom prst="rect">
            <a:avLst/>
          </a:prstGeom>
          <a:solidFill>
            <a:schemeClr val="accent5">
              <a:lumMod val="75000"/>
            </a:schemeClr>
          </a:solidFill>
        </p:spPr>
        <p:txBody>
          <a:bodyPr wrap="square" rtlCol="0">
            <a:spAutoFit/>
          </a:bodyPr>
          <a:lstStyle/>
          <a:p>
            <a:pPr algn="ctr"/>
            <a:r>
              <a:rPr lang="ja-JP" altLang="en-US" sz="2000" b="1" dirty="0" smtClean="0">
                <a:solidFill>
                  <a:schemeClr val="bg1"/>
                </a:solidFill>
                <a:latin typeface="UD デジタル 教科書体 NK-B" panose="02020700000000000000" pitchFamily="18" charset="-128"/>
                <a:ea typeface="UD デジタル 教科書体 NK-B" panose="02020700000000000000" pitchFamily="18" charset="-128"/>
              </a:rPr>
              <a:t>大阪モデルの課題及び修正</a:t>
            </a:r>
            <a:endParaRPr lang="en-US" altLang="ja-JP" sz="2000" b="1"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1" name="テキスト ボックス 10">
            <a:extLst>
              <a:ext uri="{FF2B5EF4-FFF2-40B4-BE49-F238E27FC236}">
                <a16:creationId xmlns:a16="http://schemas.microsoft.com/office/drawing/2014/main" id="{3C79BC69-06CE-4012-A4D0-9EDAA6D0DB46}"/>
              </a:ext>
            </a:extLst>
          </p:cNvPr>
          <p:cNvSpPr txBox="1"/>
          <p:nvPr/>
        </p:nvSpPr>
        <p:spPr>
          <a:xfrm>
            <a:off x="105627" y="683785"/>
            <a:ext cx="11980741" cy="960585"/>
          </a:xfrm>
          <a:prstGeom prst="rect">
            <a:avLst/>
          </a:prstGeom>
          <a:noFill/>
          <a:ln w="19050">
            <a:noFill/>
          </a:ln>
        </p:spPr>
        <p:txBody>
          <a:bodyPr wrap="square" rtlCol="0">
            <a:noAutofit/>
          </a:bodyPr>
          <a:lstStyle/>
          <a:p>
            <a:pPr>
              <a:buClr>
                <a:schemeClr val="tx1"/>
              </a:buClr>
            </a:pPr>
            <a:r>
              <a:rPr lang="ja-JP" altLang="en-US" sz="1600" dirty="0">
                <a:latin typeface="Meiryo UI" panose="020B0604030504040204" pitchFamily="50" charset="-128"/>
                <a:ea typeface="Meiryo UI" panose="020B0604030504040204" pitchFamily="50" charset="-128"/>
              </a:rPr>
              <a:t>○第六波では、デルタ株に比べ</a:t>
            </a:r>
            <a:r>
              <a:rPr lang="ja-JP" altLang="en-US" sz="1600" b="1" u="sng" dirty="0">
                <a:solidFill>
                  <a:schemeClr val="tx2"/>
                </a:solidFill>
                <a:latin typeface="Meiryo UI" panose="020B0604030504040204" pitchFamily="50" charset="-128"/>
                <a:ea typeface="Meiryo UI" panose="020B0604030504040204" pitchFamily="50" charset="-128"/>
              </a:rPr>
              <a:t>感染性が高い</a:t>
            </a:r>
            <a:r>
              <a:rPr lang="ja-JP" altLang="en-US" sz="1100" dirty="0">
                <a:latin typeface="Meiryo UI" panose="020B0604030504040204" pitchFamily="50" charset="-128"/>
                <a:ea typeface="Meiryo UI" panose="020B0604030504040204" pitchFamily="50" charset="-128"/>
              </a:rPr>
              <a:t>（世代時間は約２日（デルタ株は約５日）に、倍加時間と潜伏機関も短縮等）</a:t>
            </a:r>
            <a:r>
              <a:rPr lang="ja-JP" altLang="en-US" sz="1600" b="1" u="sng" dirty="0">
                <a:solidFill>
                  <a:schemeClr val="tx2"/>
                </a:solidFill>
                <a:latin typeface="Meiryo UI" panose="020B0604030504040204" pitchFamily="50" charset="-128"/>
                <a:ea typeface="Meiryo UI" panose="020B0604030504040204" pitchFamily="50" charset="-128"/>
              </a:rPr>
              <a:t>オミクロン株による影響で、</a:t>
            </a:r>
            <a:endParaRPr lang="en-US" altLang="ja-JP" sz="1600" b="1" u="sng" dirty="0">
              <a:solidFill>
                <a:schemeClr val="tx2"/>
              </a:solidFill>
              <a:latin typeface="Meiryo UI" panose="020B0604030504040204" pitchFamily="50" charset="-128"/>
              <a:ea typeface="Meiryo UI" panose="020B0604030504040204" pitchFamily="50" charset="-128"/>
            </a:endParaRPr>
          </a:p>
          <a:p>
            <a:pPr>
              <a:buClr>
                <a:schemeClr val="tx1"/>
              </a:buClr>
            </a:pPr>
            <a:r>
              <a:rPr lang="ja-JP" altLang="en-US" sz="1600" b="1" dirty="0">
                <a:latin typeface="Meiryo UI" panose="020B0604030504040204" pitchFamily="50" charset="-128"/>
                <a:ea typeface="Meiryo UI" panose="020B0604030504040204" pitchFamily="50" charset="-128"/>
              </a:rPr>
              <a:t>　 </a:t>
            </a:r>
            <a:r>
              <a:rPr lang="ja-JP" altLang="en-US" sz="1600" b="1" u="sng" dirty="0">
                <a:solidFill>
                  <a:schemeClr val="tx2"/>
                </a:solidFill>
                <a:latin typeface="Meiryo UI" panose="020B0604030504040204" pitchFamily="50" charset="-128"/>
                <a:ea typeface="Meiryo UI" panose="020B0604030504040204" pitchFamily="50" charset="-128"/>
              </a:rPr>
              <a:t>過去に類をみない速度で感染が急拡大</a:t>
            </a:r>
            <a:r>
              <a:rPr lang="ja-JP" altLang="en-US" sz="1050" dirty="0">
                <a:latin typeface="Meiryo UI" panose="020B0604030504040204" pitchFamily="50" charset="-128"/>
                <a:ea typeface="Meiryo UI" panose="020B0604030504040204" pitchFamily="50" charset="-128"/>
              </a:rPr>
              <a:t>（</a:t>
            </a:r>
            <a:r>
              <a:rPr lang="en-US" altLang="ja-JP" sz="1050" dirty="0">
                <a:latin typeface="Meiryo UI" panose="020B0604030504040204" pitchFamily="50" charset="-128"/>
                <a:ea typeface="Meiryo UI" panose="020B0604030504040204" pitchFamily="50" charset="-128"/>
              </a:rPr>
              <a:t>1/5-1/11</a:t>
            </a:r>
            <a:r>
              <a:rPr lang="ja-JP" altLang="en-US" sz="1050" dirty="0">
                <a:latin typeface="Meiryo UI" panose="020B0604030504040204" pitchFamily="50" charset="-128"/>
                <a:ea typeface="Meiryo UI" panose="020B0604030504040204" pitchFamily="50" charset="-128"/>
              </a:rPr>
              <a:t>：前週増加比</a:t>
            </a:r>
            <a:r>
              <a:rPr lang="en-US" altLang="ja-JP" sz="1050" dirty="0">
                <a:latin typeface="Meiryo UI" panose="020B0604030504040204" pitchFamily="50" charset="-128"/>
                <a:ea typeface="Meiryo UI" panose="020B0604030504040204" pitchFamily="50" charset="-128"/>
              </a:rPr>
              <a:t>8.25</a:t>
            </a:r>
            <a:r>
              <a:rPr lang="ja-JP" altLang="en-US" sz="1050" dirty="0">
                <a:latin typeface="Meiryo UI" panose="020B0604030504040204" pitchFamily="50" charset="-128"/>
                <a:ea typeface="Meiryo UI" panose="020B0604030504040204" pitchFamily="50" charset="-128"/>
              </a:rPr>
              <a:t>倍、</a:t>
            </a:r>
            <a:r>
              <a:rPr lang="en-US" altLang="ja-JP" sz="1050" dirty="0">
                <a:latin typeface="Meiryo UI" panose="020B0604030504040204" pitchFamily="50" charset="-128"/>
                <a:ea typeface="Meiryo UI" panose="020B0604030504040204" pitchFamily="50" charset="-128"/>
              </a:rPr>
              <a:t>1/12-1/18</a:t>
            </a:r>
            <a:r>
              <a:rPr lang="ja-JP" altLang="en-US" sz="1050" dirty="0">
                <a:latin typeface="Meiryo UI" panose="020B0604030504040204" pitchFamily="50" charset="-128"/>
                <a:ea typeface="Meiryo UI" panose="020B0604030504040204" pitchFamily="50" charset="-128"/>
              </a:rPr>
              <a:t>：</a:t>
            </a:r>
            <a:r>
              <a:rPr lang="en-US" altLang="ja-JP" sz="1050" dirty="0">
                <a:latin typeface="Meiryo UI" panose="020B0604030504040204" pitchFamily="50" charset="-128"/>
                <a:ea typeface="Meiryo UI" panose="020B0604030504040204" pitchFamily="50" charset="-128"/>
              </a:rPr>
              <a:t>5.21</a:t>
            </a:r>
            <a:r>
              <a:rPr lang="ja-JP" altLang="en-US" sz="1050" dirty="0">
                <a:latin typeface="Meiryo UI" panose="020B0604030504040204" pitchFamily="50" charset="-128"/>
                <a:ea typeface="Meiryo UI" panose="020B0604030504040204" pitchFamily="50" charset="-128"/>
              </a:rPr>
              <a:t>倍等）。</a:t>
            </a:r>
            <a:endParaRPr lang="en-US" altLang="ja-JP" sz="1050" dirty="0">
              <a:latin typeface="Meiryo UI" panose="020B0604030504040204" pitchFamily="50" charset="-128"/>
              <a:ea typeface="Meiryo UI" panose="020B0604030504040204" pitchFamily="50" charset="-128"/>
            </a:endParaRPr>
          </a:p>
          <a:p>
            <a:pPr>
              <a:buClr>
                <a:schemeClr val="tx1"/>
              </a:buClr>
            </a:pPr>
            <a:r>
              <a:rPr lang="ja-JP" altLang="en-US" sz="105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その後、約１か月にわたり、１日あたりの新規陽性者数が１万人を超過する、</a:t>
            </a:r>
            <a:r>
              <a:rPr lang="ja-JP" altLang="en-US" sz="1600" b="1" u="sng" dirty="0">
                <a:solidFill>
                  <a:schemeClr val="tx2"/>
                </a:solidFill>
                <a:latin typeface="Meiryo UI" panose="020B0604030504040204" pitchFamily="50" charset="-128"/>
                <a:ea typeface="Meiryo UI" panose="020B0604030504040204" pitchFamily="50" charset="-128"/>
              </a:rPr>
              <a:t>大規模な感染が継続発生</a:t>
            </a:r>
            <a:r>
              <a:rPr lang="ja-JP" altLang="en-US" sz="1600" b="1" u="sng" dirty="0" smtClean="0">
                <a:solidFill>
                  <a:schemeClr val="tx2"/>
                </a:solidFill>
                <a:latin typeface="Meiryo UI" panose="020B0604030504040204" pitchFamily="50" charset="-128"/>
                <a:ea typeface="Meiryo UI" panose="020B0604030504040204" pitchFamily="50" charset="-128"/>
              </a:rPr>
              <a:t>。</a:t>
            </a:r>
            <a:endParaRPr lang="en-US" altLang="ja-JP" sz="1600" b="1" u="sng" dirty="0">
              <a:solidFill>
                <a:schemeClr val="tx2"/>
              </a:solidFill>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76BA9321-ADFA-4D49-A2C3-F10E7869836E}"/>
              </a:ext>
            </a:extLst>
          </p:cNvPr>
          <p:cNvSpPr txBox="1"/>
          <p:nvPr/>
        </p:nvSpPr>
        <p:spPr>
          <a:xfrm>
            <a:off x="0" y="408810"/>
            <a:ext cx="5800165" cy="338554"/>
          </a:xfrm>
          <a:prstGeom prst="rect">
            <a:avLst/>
          </a:prstGeom>
          <a:noFill/>
          <a:ln w="19050">
            <a:noFill/>
          </a:ln>
        </p:spPr>
        <p:txBody>
          <a:bodyPr wrap="square" rtlCol="0">
            <a:spAutoFit/>
          </a:bodyPr>
          <a:lstStyle/>
          <a:p>
            <a:pPr>
              <a:buClr>
                <a:schemeClr val="tx1"/>
              </a:buClr>
            </a:pPr>
            <a:r>
              <a:rPr lang="ja-JP" altLang="en-US" sz="1600" b="1" u="sng" dirty="0">
                <a:solidFill>
                  <a:schemeClr val="accent5"/>
                </a:solidFill>
                <a:latin typeface="Meiryo UI" panose="020B0604030504040204" pitchFamily="50" charset="-128"/>
                <a:ea typeface="Meiryo UI" panose="020B0604030504040204" pitchFamily="50" charset="-128"/>
              </a:rPr>
              <a:t>＜第六波における感染・療養状況と大阪モデルで生じた課題＞</a:t>
            </a:r>
            <a:r>
              <a:rPr lang="ja-JP" altLang="en-US" sz="1600" b="1" dirty="0">
                <a:solidFill>
                  <a:schemeClr val="accent5"/>
                </a:solidFill>
                <a:latin typeface="Meiryo UI" panose="020B0604030504040204" pitchFamily="50" charset="-128"/>
                <a:ea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7BBAFEAC-4437-46DF-B0CC-ABC4796CECE3}"/>
              </a:ext>
            </a:extLst>
          </p:cNvPr>
          <p:cNvSpPr txBox="1"/>
          <p:nvPr/>
        </p:nvSpPr>
        <p:spPr>
          <a:xfrm>
            <a:off x="104943" y="1489822"/>
            <a:ext cx="11968546" cy="1400383"/>
          </a:xfrm>
          <a:prstGeom prst="rect">
            <a:avLst/>
          </a:prstGeom>
          <a:noFill/>
          <a:ln>
            <a:solidFill>
              <a:schemeClr val="tx1"/>
            </a:solidFill>
            <a:prstDash val="sysDot"/>
          </a:ln>
        </p:spPr>
        <p:txBody>
          <a:bodyPr wrap="square" rtlCol="0">
            <a:spAutoFit/>
          </a:bodyPr>
          <a:lstStyle/>
          <a:p>
            <a:pPr>
              <a:buClr>
                <a:schemeClr val="tx1"/>
              </a:buClr>
            </a:pP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大阪モデルで生じた課題</a:t>
            </a:r>
            <a:r>
              <a:rPr lang="en-US" altLang="ja-JP" sz="1600" dirty="0">
                <a:latin typeface="Meiryo UI" panose="020B0604030504040204" pitchFamily="50" charset="-128"/>
                <a:ea typeface="Meiryo UI" panose="020B0604030504040204" pitchFamily="50" charset="-128"/>
              </a:rPr>
              <a:t>】</a:t>
            </a:r>
          </a:p>
          <a:p>
            <a:pPr>
              <a:buClr>
                <a:schemeClr val="tx1"/>
              </a:buClr>
            </a:pPr>
            <a:r>
              <a:rPr lang="ja-JP" altLang="en-US" sz="1600" dirty="0">
                <a:latin typeface="Meiryo UI" panose="020B0604030504040204" pitchFamily="50" charset="-128"/>
                <a:ea typeface="Meiryo UI" panose="020B0604030504040204" pitchFamily="50" charset="-128"/>
              </a:rPr>
              <a:t>○</a:t>
            </a:r>
            <a:r>
              <a:rPr lang="ja-JP" altLang="en-US" sz="1600" b="1" u="sng" dirty="0">
                <a:solidFill>
                  <a:schemeClr val="tx2"/>
                </a:solidFill>
                <a:latin typeface="Meiryo UI" panose="020B0604030504040204" pitchFamily="50" charset="-128"/>
                <a:ea typeface="Meiryo UI" panose="020B0604030504040204" pitchFamily="50" charset="-128"/>
              </a:rPr>
              <a:t>現行の大阪モデル「警戒（</a:t>
            </a:r>
            <a:r>
              <a:rPr lang="ja-JP" altLang="en-US" sz="1600" b="1" u="sng" dirty="0" smtClean="0">
                <a:solidFill>
                  <a:schemeClr val="tx2"/>
                </a:solidFill>
                <a:latin typeface="Meiryo UI" panose="020B0604030504040204" pitchFamily="50" charset="-128"/>
                <a:ea typeface="Meiryo UI" panose="020B0604030504040204" pitchFamily="50" charset="-128"/>
              </a:rPr>
              <a:t>黄信号</a:t>
            </a:r>
            <a:r>
              <a:rPr lang="ja-JP" altLang="en-US" sz="1600" b="1" u="sng" dirty="0">
                <a:solidFill>
                  <a:schemeClr val="tx2"/>
                </a:solidFill>
                <a:latin typeface="Meiryo UI" panose="020B0604030504040204" pitchFamily="50" charset="-128"/>
                <a:ea typeface="Meiryo UI" panose="020B0604030504040204" pitchFamily="50" charset="-128"/>
              </a:rPr>
              <a:t>）」における感染規模を測る指標・目安「直近１週間の人口</a:t>
            </a:r>
            <a:r>
              <a:rPr lang="en-US" altLang="ja-JP" sz="1600" b="1" u="sng" dirty="0">
                <a:solidFill>
                  <a:schemeClr val="tx2"/>
                </a:solidFill>
                <a:latin typeface="Meiryo UI" panose="020B0604030504040204" pitchFamily="50" charset="-128"/>
                <a:ea typeface="Meiryo UI" panose="020B0604030504040204" pitchFamily="50" charset="-128"/>
              </a:rPr>
              <a:t>10</a:t>
            </a:r>
            <a:r>
              <a:rPr lang="ja-JP" altLang="en-US" sz="1600" b="1" u="sng" dirty="0">
                <a:solidFill>
                  <a:schemeClr val="tx2"/>
                </a:solidFill>
                <a:latin typeface="Meiryo UI" panose="020B0604030504040204" pitchFamily="50" charset="-128"/>
                <a:ea typeface="Meiryo UI" panose="020B0604030504040204" pitchFamily="50" charset="-128"/>
              </a:rPr>
              <a:t>万人あたり新規陽性者数</a:t>
            </a:r>
            <a:r>
              <a:rPr lang="en-US" altLang="ja-JP" sz="1600" b="1" u="sng" dirty="0">
                <a:solidFill>
                  <a:schemeClr val="tx2"/>
                </a:solidFill>
                <a:latin typeface="Meiryo UI" panose="020B0604030504040204" pitchFamily="50" charset="-128"/>
                <a:ea typeface="Meiryo UI" panose="020B0604030504040204" pitchFamily="50" charset="-128"/>
              </a:rPr>
              <a:t>35</a:t>
            </a:r>
            <a:r>
              <a:rPr lang="ja-JP" altLang="en-US" sz="1600" b="1" u="sng" dirty="0">
                <a:solidFill>
                  <a:schemeClr val="tx2"/>
                </a:solidFill>
                <a:latin typeface="Meiryo UI" panose="020B0604030504040204" pitchFamily="50" charset="-128"/>
                <a:ea typeface="Meiryo UI" panose="020B0604030504040204" pitchFamily="50" charset="-128"/>
              </a:rPr>
              <a:t>人以上」は、</a:t>
            </a:r>
            <a:endParaRPr lang="en-US" altLang="ja-JP" sz="1600" b="1" u="sng" dirty="0">
              <a:solidFill>
                <a:schemeClr val="tx2"/>
              </a:solidFill>
              <a:latin typeface="Meiryo UI" panose="020B0604030504040204" pitchFamily="50" charset="-128"/>
              <a:ea typeface="Meiryo UI" panose="020B0604030504040204" pitchFamily="50" charset="-128"/>
            </a:endParaRPr>
          </a:p>
          <a:p>
            <a:pPr>
              <a:buClr>
                <a:schemeClr val="tx1"/>
              </a:buClr>
            </a:pPr>
            <a:r>
              <a:rPr lang="ja-JP" altLang="en-US" sz="1600" dirty="0">
                <a:solidFill>
                  <a:schemeClr val="tx2"/>
                </a:solidFill>
                <a:latin typeface="Meiryo UI" panose="020B0604030504040204" pitchFamily="50" charset="-128"/>
                <a:ea typeface="Meiryo UI" panose="020B0604030504040204" pitchFamily="50" charset="-128"/>
              </a:rPr>
              <a:t>　 </a:t>
            </a:r>
            <a:r>
              <a:rPr lang="ja-JP" altLang="en-US" sz="1600" b="1" u="sng" dirty="0">
                <a:solidFill>
                  <a:schemeClr val="tx2"/>
                </a:solidFill>
                <a:latin typeface="Meiryo UI" panose="020B0604030504040204" pitchFamily="50" charset="-128"/>
                <a:ea typeface="Meiryo UI" panose="020B0604030504040204" pitchFamily="50" charset="-128"/>
              </a:rPr>
              <a:t>デルタ株の感染性を前提に作成</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R3.11.26</a:t>
            </a:r>
            <a:r>
              <a:rPr lang="ja-JP" altLang="en-US" sz="1100" dirty="0">
                <a:latin typeface="Meiryo UI" panose="020B0604030504040204" pitchFamily="50" charset="-128"/>
                <a:ea typeface="Meiryo UI" panose="020B0604030504040204" pitchFamily="50" charset="-128"/>
              </a:rPr>
              <a:t>運用開始）</a:t>
            </a:r>
            <a:r>
              <a:rPr lang="ja-JP" altLang="en-US" sz="1600"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pPr>
              <a:buClr>
                <a:schemeClr val="tx1"/>
              </a:buClr>
            </a:pPr>
            <a:r>
              <a:rPr lang="ja-JP" altLang="en-US" sz="1600" dirty="0">
                <a:latin typeface="Meiryo UI" panose="020B0604030504040204" pitchFamily="50" charset="-128"/>
                <a:ea typeface="Meiryo UI" panose="020B0604030504040204" pitchFamily="50" charset="-128"/>
              </a:rPr>
              <a:t>　⇒</a:t>
            </a:r>
            <a:r>
              <a:rPr lang="ja-JP" altLang="en-US" sz="1600" b="1" u="sng" dirty="0">
                <a:solidFill>
                  <a:schemeClr val="tx2"/>
                </a:solidFill>
                <a:latin typeface="Meiryo UI" panose="020B0604030504040204" pitchFamily="50" charset="-128"/>
                <a:ea typeface="Meiryo UI" panose="020B0604030504040204" pitchFamily="50" charset="-128"/>
              </a:rPr>
              <a:t>オミクロン株の特性に適合していないことから、見直しが必要</a:t>
            </a:r>
            <a:r>
              <a:rPr lang="ja-JP" altLang="en-US" sz="1600"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pPr>
              <a:buClr>
                <a:schemeClr val="tx1"/>
              </a:buClr>
            </a:pPr>
            <a:endParaRPr lang="en-US" altLang="ja-JP" sz="500" dirty="0">
              <a:latin typeface="Meiryo UI" panose="020B0604030504040204" pitchFamily="50" charset="-128"/>
              <a:ea typeface="Meiryo UI" panose="020B0604030504040204" pitchFamily="50" charset="-128"/>
            </a:endParaRPr>
          </a:p>
          <a:p>
            <a:pPr>
              <a:buClr>
                <a:schemeClr val="tx1"/>
              </a:buClr>
            </a:pP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医療のひっ迫状況を測る指標及び目安である病床使用率や重症病床使用率については、従前どおり。</a:t>
            </a:r>
            <a:endParaRPr lang="en-US" altLang="ja-JP" sz="1600" dirty="0">
              <a:latin typeface="Meiryo UI" panose="020B0604030504040204" pitchFamily="50" charset="-128"/>
              <a:ea typeface="Meiryo UI" panose="020B0604030504040204" pitchFamily="50" charset="-128"/>
            </a:endParaRPr>
          </a:p>
        </p:txBody>
      </p:sp>
      <p:sp>
        <p:nvSpPr>
          <p:cNvPr id="13" name="スライド番号プレースホルダー 4"/>
          <p:cNvSpPr>
            <a:spLocks noGrp="1"/>
          </p:cNvSpPr>
          <p:nvPr>
            <p:ph type="sldNum" sz="quarter" idx="12"/>
          </p:nvPr>
        </p:nvSpPr>
        <p:spPr>
          <a:xfrm>
            <a:off x="9424405" y="6440865"/>
            <a:ext cx="2743200" cy="365125"/>
          </a:xfrm>
        </p:spPr>
        <p:txBody>
          <a:bodyPr/>
          <a:lstStyle/>
          <a:p>
            <a:fld id="{F216AE56-EAD3-4706-B860-3EC2C2952B40}" type="slidenum">
              <a:rPr kumimoji="1" lang="ja-JP" altLang="en-US" sz="2000" smtClean="0">
                <a:solidFill>
                  <a:schemeClr val="tx1"/>
                </a:solidFill>
              </a:rPr>
              <a:t>2</a:t>
            </a:fld>
            <a:endParaRPr kumimoji="1" lang="ja-JP" altLang="en-US" sz="2000" dirty="0">
              <a:solidFill>
                <a:schemeClr val="tx1"/>
              </a:solidFill>
            </a:endParaRPr>
          </a:p>
        </p:txBody>
      </p:sp>
      <p:sp>
        <p:nvSpPr>
          <p:cNvPr id="15" name="テキスト ボックス 14">
            <a:extLst>
              <a:ext uri="{FF2B5EF4-FFF2-40B4-BE49-F238E27FC236}">
                <a16:creationId xmlns:a16="http://schemas.microsoft.com/office/drawing/2014/main" id="{3036759E-46FA-4D6B-8849-AF77F45F3BF9}"/>
              </a:ext>
            </a:extLst>
          </p:cNvPr>
          <p:cNvSpPr txBox="1"/>
          <p:nvPr/>
        </p:nvSpPr>
        <p:spPr>
          <a:xfrm>
            <a:off x="0" y="2926557"/>
            <a:ext cx="7147775" cy="338554"/>
          </a:xfrm>
          <a:prstGeom prst="rect">
            <a:avLst/>
          </a:prstGeom>
          <a:noFill/>
          <a:ln w="19050">
            <a:noFill/>
          </a:ln>
        </p:spPr>
        <p:txBody>
          <a:bodyPr wrap="square" rtlCol="0">
            <a:spAutoFit/>
          </a:bodyPr>
          <a:lstStyle/>
          <a:p>
            <a:pPr>
              <a:buClr>
                <a:schemeClr val="tx1"/>
              </a:buClr>
            </a:pPr>
            <a:r>
              <a:rPr lang="ja-JP" altLang="en-US" sz="1600" b="1" u="sng" dirty="0">
                <a:solidFill>
                  <a:schemeClr val="accent5"/>
                </a:solidFill>
                <a:latin typeface="Meiryo UI" panose="020B0604030504040204" pitchFamily="50" charset="-128"/>
                <a:ea typeface="Meiryo UI" panose="020B0604030504040204" pitchFamily="50" charset="-128"/>
              </a:rPr>
              <a:t>＜第六波を踏まえた大阪</a:t>
            </a:r>
            <a:r>
              <a:rPr lang="ja-JP" altLang="en-US" sz="1600" b="1" u="sng" dirty="0" smtClean="0">
                <a:solidFill>
                  <a:schemeClr val="accent5"/>
                </a:solidFill>
                <a:latin typeface="Meiryo UI" panose="020B0604030504040204" pitchFamily="50" charset="-128"/>
                <a:ea typeface="Meiryo UI" panose="020B0604030504040204" pitchFamily="50" charset="-128"/>
              </a:rPr>
              <a:t>モデ</a:t>
            </a:r>
            <a:r>
              <a:rPr lang="ja-JP" altLang="en-US" sz="1600" b="1" u="sng" dirty="0">
                <a:solidFill>
                  <a:schemeClr val="accent5"/>
                </a:solidFill>
                <a:latin typeface="Meiryo UI" panose="020B0604030504040204" pitchFamily="50" charset="-128"/>
                <a:ea typeface="Meiryo UI" panose="020B0604030504040204" pitchFamily="50" charset="-128"/>
              </a:rPr>
              <a:t>ル</a:t>
            </a:r>
            <a:r>
              <a:rPr lang="ja-JP" altLang="en-US" sz="1600" b="1" u="sng" dirty="0" smtClean="0">
                <a:solidFill>
                  <a:schemeClr val="accent5"/>
                </a:solidFill>
                <a:latin typeface="Meiryo UI" panose="020B0604030504040204" pitchFamily="50" charset="-128"/>
                <a:ea typeface="Meiryo UI" panose="020B0604030504040204" pitchFamily="50" charset="-128"/>
              </a:rPr>
              <a:t>の</a:t>
            </a:r>
            <a:r>
              <a:rPr lang="ja-JP" altLang="en-US" sz="1600" b="1" u="sng" dirty="0">
                <a:solidFill>
                  <a:schemeClr val="accent5"/>
                </a:solidFill>
                <a:latin typeface="Meiryo UI" panose="020B0604030504040204" pitchFamily="50" charset="-128"/>
                <a:ea typeface="Meiryo UI" panose="020B0604030504040204" pitchFamily="50" charset="-128"/>
              </a:rPr>
              <a:t>指標・目安の</a:t>
            </a:r>
            <a:r>
              <a:rPr lang="ja-JP" altLang="en-US" sz="1600" b="1" u="sng" dirty="0" smtClean="0">
                <a:solidFill>
                  <a:schemeClr val="accent5"/>
                </a:solidFill>
                <a:latin typeface="Meiryo UI" panose="020B0604030504040204" pitchFamily="50" charset="-128"/>
                <a:ea typeface="Meiryo UI" panose="020B0604030504040204" pitchFamily="50" charset="-128"/>
              </a:rPr>
              <a:t>修正（適用日：５月</a:t>
            </a:r>
            <a:r>
              <a:rPr lang="en-US" altLang="ja-JP" sz="1600" b="1" u="sng" dirty="0" smtClean="0">
                <a:solidFill>
                  <a:schemeClr val="accent5"/>
                </a:solidFill>
                <a:latin typeface="Meiryo UI" panose="020B0604030504040204" pitchFamily="50" charset="-128"/>
                <a:ea typeface="Meiryo UI" panose="020B0604030504040204" pitchFamily="50" charset="-128"/>
              </a:rPr>
              <a:t>23</a:t>
            </a:r>
            <a:r>
              <a:rPr lang="ja-JP" altLang="en-US" sz="1600" b="1" u="sng" dirty="0" smtClean="0">
                <a:solidFill>
                  <a:schemeClr val="accent5"/>
                </a:solidFill>
                <a:latin typeface="Meiryo UI" panose="020B0604030504040204" pitchFamily="50" charset="-128"/>
                <a:ea typeface="Meiryo UI" panose="020B0604030504040204" pitchFamily="50" charset="-128"/>
              </a:rPr>
              <a:t>日）＞</a:t>
            </a:r>
            <a:r>
              <a:rPr lang="ja-JP" altLang="en-US" sz="1600" b="1" dirty="0">
                <a:solidFill>
                  <a:schemeClr val="accent5"/>
                </a:solidFill>
                <a:latin typeface="Meiryo UI" panose="020B0604030504040204" pitchFamily="50" charset="-128"/>
                <a:ea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35108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ACB34B6C-8432-416B-9913-69DB52C174CE}"/>
              </a:ext>
            </a:extLst>
          </p:cNvPr>
          <p:cNvSpPr txBox="1"/>
          <p:nvPr/>
        </p:nvSpPr>
        <p:spPr>
          <a:xfrm>
            <a:off x="0" y="-1875"/>
            <a:ext cx="12192000" cy="400110"/>
          </a:xfrm>
          <a:prstGeom prst="rect">
            <a:avLst/>
          </a:prstGeom>
          <a:solidFill>
            <a:schemeClr val="accent5">
              <a:lumMod val="75000"/>
            </a:schemeClr>
          </a:solidFill>
        </p:spPr>
        <p:txBody>
          <a:bodyPr wrap="square" rtlCol="0">
            <a:spAutoFit/>
          </a:bodyPr>
          <a:lstStyle/>
          <a:p>
            <a:pPr algn="ctr"/>
            <a:r>
              <a:rPr lang="ja-JP" altLang="en-US" sz="2000" b="1" dirty="0">
                <a:solidFill>
                  <a:schemeClr val="bg1"/>
                </a:solidFill>
                <a:latin typeface="UD デジタル 教科書体 NK-B" panose="02020700000000000000" pitchFamily="18" charset="-128"/>
                <a:ea typeface="UD デジタル 教科書体 NK-B" panose="02020700000000000000" pitchFamily="18" charset="-128"/>
              </a:rPr>
              <a:t>現行「大阪モデル」と「大阪モデル」　修正（案）　新旧対照表</a:t>
            </a:r>
            <a:endParaRPr lang="en-US" altLang="ja-JP" sz="2000" b="1" dirty="0">
              <a:solidFill>
                <a:schemeClr val="bg1"/>
              </a:solidFill>
              <a:latin typeface="UD デジタル 教科書体 NK-B" panose="02020700000000000000" pitchFamily="18" charset="-128"/>
              <a:ea typeface="UD デジタル 教科書体 NK-B" panose="02020700000000000000" pitchFamily="18" charset="-128"/>
            </a:endParaRPr>
          </a:p>
        </p:txBody>
      </p:sp>
      <p:graphicFrame>
        <p:nvGraphicFramePr>
          <p:cNvPr id="13" name="表 12">
            <a:extLst>
              <a:ext uri="{FF2B5EF4-FFF2-40B4-BE49-F238E27FC236}">
                <a16:creationId xmlns:a16="http://schemas.microsoft.com/office/drawing/2014/main" id="{43967C98-1604-41FD-82B3-7AAE2BDBD623}"/>
              </a:ext>
            </a:extLst>
          </p:cNvPr>
          <p:cNvGraphicFramePr>
            <a:graphicFrameLocks noGrp="1"/>
          </p:cNvGraphicFramePr>
          <p:nvPr>
            <p:extLst>
              <p:ext uri="{D42A27DB-BD31-4B8C-83A1-F6EECF244321}">
                <p14:modId xmlns:p14="http://schemas.microsoft.com/office/powerpoint/2010/main" val="2902120720"/>
              </p:ext>
            </p:extLst>
          </p:nvPr>
        </p:nvGraphicFramePr>
        <p:xfrm>
          <a:off x="257576" y="566905"/>
          <a:ext cx="11681138" cy="3724860"/>
        </p:xfrm>
        <a:graphic>
          <a:graphicData uri="http://schemas.openxmlformats.org/drawingml/2006/table">
            <a:tbl>
              <a:tblPr firstRow="1" bandRow="1">
                <a:tableStyleId>{5C22544A-7EE6-4342-B048-85BDC9FD1C3A}</a:tableStyleId>
              </a:tblPr>
              <a:tblGrid>
                <a:gridCol w="334852">
                  <a:extLst>
                    <a:ext uri="{9D8B030D-6E8A-4147-A177-3AD203B41FA5}">
                      <a16:colId xmlns:a16="http://schemas.microsoft.com/office/drawing/2014/main" val="1061967930"/>
                    </a:ext>
                  </a:extLst>
                </a:gridCol>
                <a:gridCol w="1434460">
                  <a:extLst>
                    <a:ext uri="{9D8B030D-6E8A-4147-A177-3AD203B41FA5}">
                      <a16:colId xmlns:a16="http://schemas.microsoft.com/office/drawing/2014/main" val="3380020812"/>
                    </a:ext>
                  </a:extLst>
                </a:gridCol>
                <a:gridCol w="1501924">
                  <a:extLst>
                    <a:ext uri="{9D8B030D-6E8A-4147-A177-3AD203B41FA5}">
                      <a16:colId xmlns:a16="http://schemas.microsoft.com/office/drawing/2014/main" val="1965205336"/>
                    </a:ext>
                  </a:extLst>
                </a:gridCol>
                <a:gridCol w="1876328">
                  <a:extLst>
                    <a:ext uri="{9D8B030D-6E8A-4147-A177-3AD203B41FA5}">
                      <a16:colId xmlns:a16="http://schemas.microsoft.com/office/drawing/2014/main" val="3271101727"/>
                    </a:ext>
                  </a:extLst>
                </a:gridCol>
                <a:gridCol w="1485058">
                  <a:extLst>
                    <a:ext uri="{9D8B030D-6E8A-4147-A177-3AD203B41FA5}">
                      <a16:colId xmlns:a16="http://schemas.microsoft.com/office/drawing/2014/main" val="2714566077"/>
                    </a:ext>
                  </a:extLst>
                </a:gridCol>
                <a:gridCol w="1893194">
                  <a:extLst>
                    <a:ext uri="{9D8B030D-6E8A-4147-A177-3AD203B41FA5}">
                      <a16:colId xmlns:a16="http://schemas.microsoft.com/office/drawing/2014/main" val="3351466855"/>
                    </a:ext>
                  </a:extLst>
                </a:gridCol>
                <a:gridCol w="1577661">
                  <a:extLst>
                    <a:ext uri="{9D8B030D-6E8A-4147-A177-3AD203B41FA5}">
                      <a16:colId xmlns:a16="http://schemas.microsoft.com/office/drawing/2014/main" val="1150593681"/>
                    </a:ext>
                  </a:extLst>
                </a:gridCol>
                <a:gridCol w="1577661">
                  <a:extLst>
                    <a:ext uri="{9D8B030D-6E8A-4147-A177-3AD203B41FA5}">
                      <a16:colId xmlns:a16="http://schemas.microsoft.com/office/drawing/2014/main" val="3430693197"/>
                    </a:ext>
                  </a:extLst>
                </a:gridCol>
              </a:tblGrid>
              <a:tr h="337836">
                <a:tc rowSpan="2" gridSpan="2">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モニタリング指標</a:t>
                      </a: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hMerge="1">
                  <a:txBody>
                    <a:bodyPr/>
                    <a:lstStyle/>
                    <a:p>
                      <a:endParaRPr kumimoji="1" lang="ja-JP" altLang="en-US"/>
                    </a:p>
                  </a:txBody>
                  <a:tcPr/>
                </a:tc>
                <a:tc gridSpan="2">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警戒の目安</a:t>
                      </a: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警戒の目安</a:t>
                      </a: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gridSpan="2">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非常事態の目安</a:t>
                      </a: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hMerge="1">
                  <a:txBody>
                    <a:bodyPr/>
                    <a:lstStyle/>
                    <a:p>
                      <a:pPr algn="ct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Meiryo UI" panose="020B0604030504040204" pitchFamily="50" charset="-128"/>
                          <a:ea typeface="Meiryo UI" panose="020B0604030504040204" pitchFamily="50" charset="-128"/>
                        </a:rPr>
                        <a:t>非常事態解除の目安</a:t>
                      </a: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Meiryo UI" panose="020B0604030504040204" pitchFamily="50" charset="-128"/>
                          <a:ea typeface="Meiryo UI" panose="020B0604030504040204" pitchFamily="50" charset="-128"/>
                        </a:rPr>
                        <a:t>警戒解除の目安</a:t>
                      </a: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2587253245"/>
                  </a:ext>
                </a:extLst>
              </a:tr>
              <a:tr h="337836">
                <a:tc gridSpan="2" vMerge="1">
                  <a:txBody>
                    <a:bodyPr/>
                    <a:lstStyle/>
                    <a:p>
                      <a:pPr algn="ct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vMerge="1">
                  <a:txBody>
                    <a:bodyPr/>
                    <a:lstStyle/>
                    <a:p>
                      <a:endParaRPr kumimoji="1" lang="ja-JP" altLang="en-US"/>
                    </a:p>
                  </a:txBody>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現行　</a:t>
                      </a: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見直し案</a:t>
                      </a: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現行　</a:t>
                      </a: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見直し案</a:t>
                      </a: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695298588"/>
                  </a:ext>
                </a:extLst>
              </a:tr>
              <a:tr h="7622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dk1"/>
                          </a:solidFill>
                          <a:latin typeface="Meiryo UI" panose="020B0604030504040204" pitchFamily="50" charset="-128"/>
                          <a:ea typeface="Meiryo UI" panose="020B0604030504040204" pitchFamily="50" charset="-128"/>
                        </a:rPr>
                        <a:t>①</a:t>
                      </a:r>
                      <a:endParaRPr kumimoji="1" lang="en-US" altLang="ja-JP" sz="1200" b="0" baseline="0" dirty="0">
                        <a:solidFill>
                          <a:schemeClr val="dk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baseline="0" dirty="0" smtClean="0">
                          <a:solidFill>
                            <a:schemeClr val="dk1"/>
                          </a:solidFill>
                          <a:latin typeface="Meiryo UI" panose="020B0604030504040204" pitchFamily="50" charset="-128"/>
                          <a:ea typeface="Meiryo UI" panose="020B0604030504040204" pitchFamily="50" charset="-128"/>
                        </a:rPr>
                        <a:t>直近１週間の人口</a:t>
                      </a:r>
                      <a:r>
                        <a:rPr kumimoji="1" lang="en-US" altLang="ja-JP" sz="1200" b="0" baseline="0" dirty="0" smtClean="0">
                          <a:solidFill>
                            <a:schemeClr val="dk1"/>
                          </a:solidFill>
                          <a:latin typeface="Meiryo UI" panose="020B0604030504040204" pitchFamily="50" charset="-128"/>
                          <a:ea typeface="Meiryo UI" panose="020B0604030504040204" pitchFamily="50" charset="-128"/>
                        </a:rPr>
                        <a:t>10</a:t>
                      </a:r>
                      <a:r>
                        <a:rPr kumimoji="1" lang="ja-JP" altLang="en-US" sz="1200" b="0" baseline="0" dirty="0" smtClean="0">
                          <a:solidFill>
                            <a:schemeClr val="dk1"/>
                          </a:solidFill>
                          <a:latin typeface="Meiryo UI" panose="020B0604030504040204" pitchFamily="50" charset="-128"/>
                          <a:ea typeface="Meiryo UI" panose="020B0604030504040204" pitchFamily="50" charset="-128"/>
                        </a:rPr>
                        <a:t>万人あたり新規陽性者数</a:t>
                      </a:r>
                      <a:endParaRPr kumimoji="1" lang="en-US" altLang="ja-JP" sz="1200" b="0" baseline="0" dirty="0">
                        <a:solidFill>
                          <a:schemeClr val="dk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b="0" u="none" dirty="0">
                          <a:solidFill>
                            <a:schemeClr val="tx1"/>
                          </a:solidFill>
                          <a:latin typeface="Meiryo UI" panose="020B0604030504040204" pitchFamily="50" charset="-128"/>
                          <a:ea typeface="Meiryo UI" panose="020B0604030504040204" pitchFamily="50" charset="-128"/>
                        </a:rPr>
                        <a:t>35</a:t>
                      </a:r>
                      <a:r>
                        <a:rPr kumimoji="1" lang="ja-JP" altLang="en-US" sz="1200" b="0" u="none" dirty="0">
                          <a:solidFill>
                            <a:schemeClr val="tx1"/>
                          </a:solidFill>
                          <a:latin typeface="Meiryo UI" panose="020B0604030504040204" pitchFamily="50" charset="-128"/>
                          <a:ea typeface="Meiryo UI" panose="020B0604030504040204" pitchFamily="50" charset="-128"/>
                        </a:rPr>
                        <a:t>人以上</a:t>
                      </a:r>
                      <a:endParaRPr kumimoji="1" lang="en-US" altLang="ja-JP" sz="1200" b="0" u="none"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rPr>
                        <a:t>明らかな増加傾向</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chemeClr val="tx1"/>
                          </a:solidFill>
                          <a:latin typeface="Meiryo UI" panose="020B0604030504040204" pitchFamily="50" charset="-128"/>
                          <a:ea typeface="Meiryo UI" panose="020B0604030504040204" pitchFamily="50" charset="-128"/>
                        </a:rPr>
                        <a:t>―</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rPr>
                        <a:t>明らかな増加傾向</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a:t>
                      </a: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u="none" dirty="0">
                          <a:solidFill>
                            <a:schemeClr val="tx1"/>
                          </a:solidFill>
                          <a:latin typeface="Meiryo UI" panose="020B0604030504040204" pitchFamily="50" charset="-128"/>
                          <a:ea typeface="Meiryo UI" panose="020B0604030504040204" pitchFamily="50" charset="-128"/>
                        </a:rPr>
                        <a:t>―</a:t>
                      </a: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341529343"/>
                  </a:ext>
                </a:extLst>
              </a:tr>
              <a:tr h="7622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baseline="0" dirty="0" smtClean="0">
                          <a:solidFill>
                            <a:schemeClr val="dk1"/>
                          </a:solidFill>
                          <a:latin typeface="Meiryo UI" panose="020B0604030504040204" pitchFamily="50" charset="-128"/>
                          <a:ea typeface="Meiryo UI" panose="020B0604030504040204" pitchFamily="50" charset="-128"/>
                        </a:rPr>
                        <a:t>②</a:t>
                      </a:r>
                      <a:endParaRPr kumimoji="1" lang="en-US" altLang="ja-JP" sz="1050" b="0" baseline="0" dirty="0">
                        <a:solidFill>
                          <a:schemeClr val="dk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baseline="0" dirty="0" smtClean="0">
                          <a:solidFill>
                            <a:schemeClr val="dk1"/>
                          </a:solidFill>
                          <a:latin typeface="Meiryo UI" panose="020B0604030504040204" pitchFamily="50" charset="-128"/>
                          <a:ea typeface="Meiryo UI" panose="020B0604030504040204" pitchFamily="50" charset="-128"/>
                        </a:rPr>
                        <a:t>病床使用率</a:t>
                      </a:r>
                      <a:endParaRPr kumimoji="1" lang="en-US" altLang="ja-JP" sz="1200" b="0" baseline="0" dirty="0" smtClean="0">
                        <a:solidFill>
                          <a:schemeClr val="dk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baseline="0" dirty="0" smtClean="0">
                          <a:solidFill>
                            <a:schemeClr val="dk1"/>
                          </a:solidFill>
                          <a:latin typeface="Meiryo UI" panose="020B0604030504040204" pitchFamily="50" charset="-128"/>
                          <a:ea typeface="Meiryo UI" panose="020B0604030504040204" pitchFamily="50" charset="-128"/>
                        </a:rPr>
                        <a:t>（重症・軽症中等症ともに確保病床数）</a:t>
                      </a:r>
                      <a:endParaRPr kumimoji="1" lang="en-US" altLang="ja-JP" sz="1050" b="0" baseline="0" dirty="0" smtClean="0">
                        <a:solidFill>
                          <a:schemeClr val="dk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0" u="none" dirty="0">
                          <a:solidFill>
                            <a:schemeClr val="tx1"/>
                          </a:solidFill>
                          <a:latin typeface="Meiryo UI" panose="020B0604030504040204" pitchFamily="50" charset="-128"/>
                          <a:ea typeface="Meiryo UI" panose="020B0604030504040204" pitchFamily="50" charset="-128"/>
                        </a:rPr>
                        <a:t>20</a:t>
                      </a:r>
                      <a:r>
                        <a:rPr kumimoji="1" lang="ja-JP" altLang="en-US" sz="1200" b="0" u="none" dirty="0">
                          <a:solidFill>
                            <a:schemeClr val="tx1"/>
                          </a:solidFill>
                          <a:latin typeface="Meiryo UI" panose="020B0604030504040204" pitchFamily="50" charset="-128"/>
                          <a:ea typeface="Meiryo UI" panose="020B0604030504040204" pitchFamily="50" charset="-128"/>
                        </a:rPr>
                        <a:t>％以上</a:t>
                      </a: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r>
                        <a:rPr kumimoji="1" lang="en-US" altLang="ja-JP" sz="1200" b="0" u="none" dirty="0">
                          <a:solidFill>
                            <a:schemeClr val="tx1"/>
                          </a:solidFill>
                          <a:latin typeface="Meiryo UI" panose="020B0604030504040204" pitchFamily="50" charset="-128"/>
                          <a:ea typeface="Meiryo UI" panose="020B0604030504040204" pitchFamily="50" charset="-128"/>
                        </a:rPr>
                        <a:t>20</a:t>
                      </a:r>
                      <a:r>
                        <a:rPr kumimoji="1" lang="ja-JP" altLang="en-US" sz="1200" b="0" u="none" dirty="0">
                          <a:solidFill>
                            <a:schemeClr val="tx1"/>
                          </a:solidFill>
                          <a:latin typeface="Meiryo UI" panose="020B0604030504040204" pitchFamily="50" charset="-128"/>
                          <a:ea typeface="Meiryo UI" panose="020B0604030504040204" pitchFamily="50" charset="-128"/>
                        </a:rPr>
                        <a:t>％以上</a:t>
                      </a: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50</a:t>
                      </a:r>
                      <a:r>
                        <a:rPr kumimoji="1" lang="ja-JP" altLang="en-US" sz="1200" b="0" dirty="0">
                          <a:solidFill>
                            <a:schemeClr val="tx1"/>
                          </a:solidFill>
                          <a:latin typeface="Meiryo UI" panose="020B0604030504040204" pitchFamily="50" charset="-128"/>
                          <a:ea typeface="Meiryo UI" panose="020B0604030504040204" pitchFamily="50" charset="-128"/>
                        </a:rPr>
                        <a:t>％以上</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50</a:t>
                      </a:r>
                      <a:r>
                        <a:rPr kumimoji="1" lang="ja-JP" altLang="en-US" sz="1200" b="0" dirty="0">
                          <a:solidFill>
                            <a:schemeClr val="tx1"/>
                          </a:solidFill>
                          <a:latin typeface="Meiryo UI" panose="020B0604030504040204" pitchFamily="50" charset="-128"/>
                          <a:ea typeface="Meiryo UI" panose="020B0604030504040204" pitchFamily="50" charset="-128"/>
                        </a:rPr>
                        <a:t>％以上</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７日間連続</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r>
                        <a:rPr kumimoji="1" lang="en-US" altLang="ja-JP" sz="1200" b="0" dirty="0">
                          <a:solidFill>
                            <a:schemeClr val="tx1"/>
                          </a:solidFill>
                          <a:latin typeface="Meiryo UI" panose="020B0604030504040204" pitchFamily="50" charset="-128"/>
                          <a:ea typeface="Meiryo UI" panose="020B0604030504040204" pitchFamily="50" charset="-128"/>
                        </a:rPr>
                        <a:t>50</a:t>
                      </a:r>
                      <a:r>
                        <a:rPr kumimoji="1" lang="ja-JP" altLang="en-US" sz="1200" b="0" dirty="0">
                          <a:solidFill>
                            <a:schemeClr val="tx1"/>
                          </a:solidFill>
                          <a:latin typeface="Meiryo UI" panose="020B0604030504040204" pitchFamily="50" charset="-128"/>
                          <a:ea typeface="Meiryo UI" panose="020B0604030504040204" pitchFamily="50" charset="-128"/>
                        </a:rPr>
                        <a:t>％未満</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７日間連続</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r>
                        <a:rPr kumimoji="1" lang="en-US" altLang="ja-JP" sz="1200" b="0" dirty="0">
                          <a:solidFill>
                            <a:schemeClr val="tx1"/>
                          </a:solidFill>
                          <a:latin typeface="Meiryo UI" panose="020B0604030504040204" pitchFamily="50" charset="-128"/>
                          <a:ea typeface="Meiryo UI" panose="020B0604030504040204" pitchFamily="50" charset="-128"/>
                        </a:rPr>
                        <a:t>20</a:t>
                      </a:r>
                      <a:r>
                        <a:rPr kumimoji="1" lang="ja-JP" altLang="en-US" sz="1200" b="0" dirty="0">
                          <a:solidFill>
                            <a:schemeClr val="tx1"/>
                          </a:solidFill>
                          <a:latin typeface="Meiryo UI" panose="020B0604030504040204" pitchFamily="50" charset="-128"/>
                          <a:ea typeface="Meiryo UI" panose="020B0604030504040204" pitchFamily="50" charset="-128"/>
                        </a:rPr>
                        <a:t>％未満</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3930863985"/>
                  </a:ext>
                </a:extLst>
              </a:tr>
              <a:tr h="7622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baseline="0" dirty="0" smtClean="0">
                          <a:solidFill>
                            <a:schemeClr val="dk1"/>
                          </a:solidFill>
                          <a:latin typeface="Meiryo UI" panose="020B0604030504040204" pitchFamily="50" charset="-128"/>
                          <a:ea typeface="Meiryo UI" panose="020B0604030504040204" pitchFamily="50" charset="-128"/>
                        </a:rPr>
                        <a:t>③</a:t>
                      </a:r>
                      <a:endParaRPr kumimoji="1" lang="en-US" altLang="ja-JP" sz="1200" b="0" baseline="0" dirty="0">
                        <a:solidFill>
                          <a:schemeClr val="dk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baseline="0" dirty="0" smtClean="0">
                          <a:solidFill>
                            <a:schemeClr val="dk1"/>
                          </a:solidFill>
                          <a:latin typeface="Meiryo UI" panose="020B0604030504040204" pitchFamily="50" charset="-128"/>
                          <a:ea typeface="Meiryo UI" panose="020B0604030504040204" pitchFamily="50" charset="-128"/>
                        </a:rPr>
                        <a:t>重症病床使用率</a:t>
                      </a:r>
                      <a:endParaRPr kumimoji="1" lang="en-US" altLang="ja-JP" sz="1200" b="0" baseline="0" dirty="0" smtClean="0">
                        <a:solidFill>
                          <a:schemeClr val="dk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baseline="0" dirty="0" smtClean="0">
                          <a:solidFill>
                            <a:schemeClr val="dk1"/>
                          </a:solidFill>
                          <a:latin typeface="Meiryo UI" panose="020B0604030504040204" pitchFamily="50" charset="-128"/>
                          <a:ea typeface="Meiryo UI" panose="020B0604030504040204" pitchFamily="50" charset="-128"/>
                        </a:rPr>
                        <a:t>（府定義）</a:t>
                      </a:r>
                      <a:endParaRPr kumimoji="1" lang="en-US" altLang="ja-JP" sz="1200" b="0" baseline="0" dirty="0" smtClean="0">
                        <a:solidFill>
                          <a:schemeClr val="dk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0" u="none" dirty="0">
                          <a:solidFill>
                            <a:schemeClr val="tx1"/>
                          </a:solidFill>
                          <a:latin typeface="Meiryo UI" panose="020B0604030504040204" pitchFamily="50" charset="-128"/>
                          <a:ea typeface="Meiryo UI" panose="020B0604030504040204" pitchFamily="50" charset="-128"/>
                        </a:rPr>
                        <a:t>10</a:t>
                      </a:r>
                      <a:r>
                        <a:rPr kumimoji="1" lang="ja-JP" altLang="en-US" sz="1200" b="0" u="none" dirty="0">
                          <a:solidFill>
                            <a:schemeClr val="tx1"/>
                          </a:solidFill>
                          <a:latin typeface="Meiryo UI" panose="020B0604030504040204" pitchFamily="50" charset="-128"/>
                          <a:ea typeface="Meiryo UI" panose="020B0604030504040204" pitchFamily="50" charset="-128"/>
                        </a:rPr>
                        <a:t>％以上</a:t>
                      </a:r>
                      <a:endParaRPr kumimoji="1" lang="en-US" altLang="ja-JP" sz="1200" b="0" u="none"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r>
                        <a:rPr kumimoji="1" lang="en-US" altLang="ja-JP" sz="1200" b="0" u="none" dirty="0">
                          <a:solidFill>
                            <a:schemeClr val="tx1"/>
                          </a:solidFill>
                          <a:latin typeface="Meiryo UI" panose="020B0604030504040204" pitchFamily="50" charset="-128"/>
                          <a:ea typeface="Meiryo UI" panose="020B0604030504040204" pitchFamily="50" charset="-128"/>
                        </a:rPr>
                        <a:t>10</a:t>
                      </a:r>
                      <a:r>
                        <a:rPr kumimoji="1" lang="ja-JP" altLang="en-US" sz="1200" b="0" u="none" dirty="0">
                          <a:solidFill>
                            <a:schemeClr val="tx1"/>
                          </a:solidFill>
                          <a:latin typeface="Meiryo UI" panose="020B0604030504040204" pitchFamily="50" charset="-128"/>
                          <a:ea typeface="Meiryo UI" panose="020B0604030504040204" pitchFamily="50" charset="-128"/>
                        </a:rPr>
                        <a:t>％以上</a:t>
                      </a:r>
                      <a:endParaRPr kumimoji="1" lang="en-US" altLang="ja-JP" sz="1200" b="0" u="none"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40</a:t>
                      </a:r>
                      <a:r>
                        <a:rPr kumimoji="1" lang="ja-JP" altLang="en-US" sz="1200" b="0" dirty="0">
                          <a:solidFill>
                            <a:schemeClr val="tx1"/>
                          </a:solidFill>
                          <a:latin typeface="Meiryo UI" panose="020B0604030504040204" pitchFamily="50" charset="-128"/>
                          <a:ea typeface="Meiryo UI" panose="020B0604030504040204" pitchFamily="50" charset="-128"/>
                        </a:rPr>
                        <a:t>％以上</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40</a:t>
                      </a:r>
                      <a:r>
                        <a:rPr kumimoji="1" lang="ja-JP" altLang="en-US" sz="1200" b="0" dirty="0">
                          <a:solidFill>
                            <a:schemeClr val="tx1"/>
                          </a:solidFill>
                          <a:latin typeface="Meiryo UI" panose="020B0604030504040204" pitchFamily="50" charset="-128"/>
                          <a:ea typeface="Meiryo UI" panose="020B0604030504040204" pitchFamily="50" charset="-128"/>
                        </a:rPr>
                        <a:t>％以上</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７日間連続</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r>
                        <a:rPr kumimoji="1" lang="en-US" altLang="ja-JP" sz="1200" b="0" dirty="0">
                          <a:solidFill>
                            <a:schemeClr val="tx1"/>
                          </a:solidFill>
                          <a:latin typeface="Meiryo UI" panose="020B0604030504040204" pitchFamily="50" charset="-128"/>
                          <a:ea typeface="Meiryo UI" panose="020B0604030504040204" pitchFamily="50" charset="-128"/>
                        </a:rPr>
                        <a:t>40</a:t>
                      </a:r>
                      <a:r>
                        <a:rPr kumimoji="1" lang="ja-JP" altLang="en-US" sz="1200" b="0" dirty="0">
                          <a:solidFill>
                            <a:schemeClr val="tx1"/>
                          </a:solidFill>
                          <a:latin typeface="Meiryo UI" panose="020B0604030504040204" pitchFamily="50" charset="-128"/>
                          <a:ea typeface="Meiryo UI" panose="020B0604030504040204" pitchFamily="50" charset="-128"/>
                        </a:rPr>
                        <a:t>％未満</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７日間連続</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r>
                        <a:rPr kumimoji="1" lang="en-US" altLang="ja-JP" sz="1200" b="0" dirty="0">
                          <a:solidFill>
                            <a:schemeClr val="tx1"/>
                          </a:solidFill>
                          <a:latin typeface="Meiryo UI" panose="020B0604030504040204" pitchFamily="50" charset="-128"/>
                          <a:ea typeface="Meiryo UI" panose="020B0604030504040204" pitchFamily="50" charset="-128"/>
                        </a:rPr>
                        <a:t>10</a:t>
                      </a:r>
                      <a:r>
                        <a:rPr kumimoji="1" lang="ja-JP" altLang="en-US" sz="1200" b="0" dirty="0">
                          <a:solidFill>
                            <a:schemeClr val="tx1"/>
                          </a:solidFill>
                          <a:latin typeface="Meiryo UI" panose="020B0604030504040204" pitchFamily="50" charset="-128"/>
                          <a:ea typeface="Meiryo UI" panose="020B0604030504040204" pitchFamily="50" charset="-128"/>
                        </a:rPr>
                        <a:t>％未満</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397037429"/>
                  </a:ext>
                </a:extLst>
              </a:tr>
              <a:tr h="762297">
                <a:tc gridSpan="2">
                  <a:txBody>
                    <a:bodyPr/>
                    <a:lstStyle/>
                    <a:p>
                      <a:r>
                        <a:rPr kumimoji="1" lang="ja-JP" altLang="en-US" sz="1200" dirty="0">
                          <a:latin typeface="Meiryo UI" panose="020B0604030504040204" pitchFamily="50" charset="-128"/>
                          <a:ea typeface="Meiryo UI" panose="020B0604030504040204" pitchFamily="50" charset="-128"/>
                        </a:rPr>
                        <a:t>信号</a:t>
                      </a:r>
                      <a:endParaRPr kumimoji="1" lang="en-US" altLang="ja-JP"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ctr"/>
                      <a:r>
                        <a:rPr kumimoji="1" lang="ja-JP" altLang="en-US" sz="1200" b="0" u="sng" dirty="0">
                          <a:solidFill>
                            <a:schemeClr val="tx1"/>
                          </a:solidFill>
                          <a:latin typeface="Meiryo UI" panose="020B0604030504040204" pitchFamily="50" charset="-128"/>
                          <a:ea typeface="Meiryo UI" panose="020B0604030504040204" pitchFamily="50" charset="-128"/>
                        </a:rPr>
                        <a:t>上記いずれか</a:t>
                      </a:r>
                      <a:r>
                        <a:rPr kumimoji="1" lang="ja-JP" altLang="en-US" sz="1200" b="0" dirty="0">
                          <a:solidFill>
                            <a:schemeClr val="tx1"/>
                          </a:solidFill>
                          <a:latin typeface="Meiryo UI" panose="020B0604030504040204" pitchFamily="50" charset="-128"/>
                          <a:ea typeface="Meiryo UI" panose="020B0604030504040204" pitchFamily="50" charset="-128"/>
                        </a:rPr>
                        <a:t>が</a:t>
                      </a:r>
                    </a:p>
                    <a:p>
                      <a:pPr algn="ctr"/>
                      <a:r>
                        <a:rPr kumimoji="1" lang="ja-JP" altLang="en-US" sz="1200" b="0" dirty="0">
                          <a:solidFill>
                            <a:schemeClr val="tx1"/>
                          </a:solidFill>
                          <a:latin typeface="Meiryo UI" panose="020B0604030504040204" pitchFamily="50" charset="-128"/>
                          <a:ea typeface="Meiryo UI" panose="020B0604030504040204" pitchFamily="50" charset="-128"/>
                        </a:rPr>
                        <a:t>目安に達した場合</a:t>
                      </a:r>
                    </a:p>
                    <a:p>
                      <a:pPr algn="ctr"/>
                      <a:r>
                        <a:rPr kumimoji="1" lang="ja-JP" altLang="en-US" sz="1200" b="0" dirty="0">
                          <a:solidFill>
                            <a:schemeClr val="tx1"/>
                          </a:solidFill>
                          <a:latin typeface="Meiryo UI" panose="020B0604030504040204" pitchFamily="50" charset="-128"/>
                          <a:ea typeface="Meiryo UI" panose="020B0604030504040204" pitchFamily="50" charset="-128"/>
                        </a:rPr>
                        <a:t>黄</a:t>
                      </a: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r>
                        <a:rPr kumimoji="1" lang="ja-JP" altLang="en-US" sz="1200" b="0" u="sng" dirty="0" smtClean="0">
                          <a:solidFill>
                            <a:schemeClr val="tx1"/>
                          </a:solidFill>
                          <a:latin typeface="Meiryo UI" panose="020B0604030504040204" pitchFamily="50" charset="-128"/>
                          <a:ea typeface="Meiryo UI" panose="020B0604030504040204" pitchFamily="50" charset="-128"/>
                        </a:rPr>
                        <a:t>①</a:t>
                      </a:r>
                      <a:r>
                        <a:rPr kumimoji="1" lang="ja-JP" altLang="en-US" sz="1200" b="0" u="sng" baseline="0" dirty="0" smtClean="0">
                          <a:solidFill>
                            <a:schemeClr val="tx1"/>
                          </a:solidFill>
                          <a:latin typeface="Meiryo UI" panose="020B0604030504040204" pitchFamily="50" charset="-128"/>
                          <a:ea typeface="Meiryo UI" panose="020B0604030504040204" pitchFamily="50" charset="-128"/>
                        </a:rPr>
                        <a:t> </a:t>
                      </a:r>
                      <a:r>
                        <a:rPr kumimoji="1" lang="ja-JP" altLang="en-US" sz="1200" b="0" u="sng" dirty="0" smtClean="0">
                          <a:solidFill>
                            <a:schemeClr val="tx1"/>
                          </a:solidFill>
                          <a:latin typeface="Meiryo UI" panose="020B0604030504040204" pitchFamily="50" charset="-128"/>
                          <a:ea typeface="Meiryo UI" panose="020B0604030504040204" pitchFamily="50" charset="-128"/>
                        </a:rPr>
                        <a:t>かつ ②または③</a:t>
                      </a:r>
                      <a:r>
                        <a:rPr kumimoji="1" lang="ja-JP" altLang="en-US" sz="1200" b="0" dirty="0" smtClean="0">
                          <a:solidFill>
                            <a:schemeClr val="tx1"/>
                          </a:solidFill>
                          <a:latin typeface="Meiryo UI" panose="020B0604030504040204" pitchFamily="50" charset="-128"/>
                          <a:ea typeface="Meiryo UI" panose="020B0604030504040204" pitchFamily="50" charset="-128"/>
                        </a:rPr>
                        <a:t>の</a:t>
                      </a:r>
                      <a:endParaRPr kumimoji="1" lang="ja-JP" altLang="en-US" sz="1200" b="0" dirty="0">
                        <a:solidFill>
                          <a:schemeClr val="tx1"/>
                        </a:solidFill>
                        <a:latin typeface="Meiryo UI" panose="020B0604030504040204" pitchFamily="50" charset="-128"/>
                        <a:ea typeface="Meiryo UI" panose="020B0604030504040204" pitchFamily="50" charset="-128"/>
                      </a:endParaRPr>
                    </a:p>
                    <a:p>
                      <a:pPr algn="ctr"/>
                      <a:r>
                        <a:rPr kumimoji="1" lang="ja-JP" altLang="en-US" sz="1200" b="0" dirty="0">
                          <a:solidFill>
                            <a:schemeClr val="tx1"/>
                          </a:solidFill>
                          <a:latin typeface="Meiryo UI" panose="020B0604030504040204" pitchFamily="50" charset="-128"/>
                          <a:ea typeface="Meiryo UI" panose="020B0604030504040204" pitchFamily="50" charset="-128"/>
                        </a:rPr>
                        <a:t>目安に達した</a:t>
                      </a:r>
                      <a:r>
                        <a:rPr kumimoji="1" lang="ja-JP" altLang="en-US" sz="1200" b="0" dirty="0" smtClean="0">
                          <a:solidFill>
                            <a:schemeClr val="tx1"/>
                          </a:solidFill>
                          <a:latin typeface="Meiryo UI" panose="020B0604030504040204" pitchFamily="50" charset="-128"/>
                          <a:ea typeface="Meiryo UI" panose="020B0604030504040204" pitchFamily="50" charset="-128"/>
                        </a:rPr>
                        <a:t>場合（</a:t>
                      </a:r>
                      <a:r>
                        <a:rPr kumimoji="1" lang="en-US" altLang="ja-JP" sz="1200" b="0" dirty="0" smtClean="0">
                          <a:solidFill>
                            <a:schemeClr val="tx1"/>
                          </a:solidFill>
                          <a:latin typeface="Meiryo UI" panose="020B0604030504040204" pitchFamily="50" charset="-128"/>
                          <a:ea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rPr>
                        <a:t>）</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r>
                        <a:rPr kumimoji="1" lang="ja-JP" altLang="en-US" sz="1200" b="0" dirty="0">
                          <a:solidFill>
                            <a:schemeClr val="tx1"/>
                          </a:solidFill>
                          <a:latin typeface="Meiryo UI" panose="020B0604030504040204" pitchFamily="50" charset="-128"/>
                          <a:ea typeface="Meiryo UI" panose="020B0604030504040204" pitchFamily="50" charset="-128"/>
                        </a:rPr>
                        <a:t>黄</a:t>
                      </a: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r>
                        <a:rPr kumimoji="1" lang="ja-JP" altLang="en-US" sz="1200" b="0" u="sng" dirty="0">
                          <a:solidFill>
                            <a:schemeClr val="tx1"/>
                          </a:solidFill>
                          <a:latin typeface="Meiryo UI" panose="020B0604030504040204" pitchFamily="50" charset="-128"/>
                          <a:ea typeface="Meiryo UI" panose="020B0604030504040204" pitchFamily="50" charset="-128"/>
                        </a:rPr>
                        <a:t>上記いずれか</a:t>
                      </a:r>
                      <a:r>
                        <a:rPr kumimoji="1" lang="ja-JP" altLang="en-US" sz="1200" b="0" dirty="0">
                          <a:solidFill>
                            <a:schemeClr val="tx1"/>
                          </a:solidFill>
                          <a:latin typeface="Meiryo UI" panose="020B0604030504040204" pitchFamily="50" charset="-128"/>
                          <a:ea typeface="Meiryo UI" panose="020B0604030504040204" pitchFamily="50" charset="-128"/>
                        </a:rPr>
                        <a:t>が</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r>
                        <a:rPr kumimoji="1" lang="ja-JP" altLang="en-US" sz="1200" b="0" dirty="0">
                          <a:solidFill>
                            <a:schemeClr val="tx1"/>
                          </a:solidFill>
                          <a:latin typeface="Meiryo UI" panose="020B0604030504040204" pitchFamily="50" charset="-128"/>
                          <a:ea typeface="Meiryo UI" panose="020B0604030504040204" pitchFamily="50" charset="-128"/>
                        </a:rPr>
                        <a:t>目安に達した</a:t>
                      </a:r>
                      <a:r>
                        <a:rPr kumimoji="1" lang="ja-JP" altLang="en-US" sz="1200" b="0" dirty="0" smtClean="0">
                          <a:solidFill>
                            <a:schemeClr val="tx1"/>
                          </a:solidFill>
                          <a:latin typeface="Meiryo UI" panose="020B0604030504040204" pitchFamily="50" charset="-128"/>
                          <a:ea typeface="Meiryo UI" panose="020B0604030504040204" pitchFamily="50" charset="-128"/>
                        </a:rPr>
                        <a:t>場合</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r>
                        <a:rPr kumimoji="1" lang="ja-JP" altLang="en-US" sz="1200" b="0" dirty="0">
                          <a:solidFill>
                            <a:schemeClr val="tx1"/>
                          </a:solidFill>
                          <a:latin typeface="Meiryo UI" panose="020B0604030504040204" pitchFamily="50" charset="-128"/>
                          <a:ea typeface="Meiryo UI" panose="020B0604030504040204" pitchFamily="50" charset="-128"/>
                        </a:rPr>
                        <a:t>赤</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a:r>
                        <a:rPr kumimoji="1" lang="ja-JP" altLang="en-US" sz="1200" b="0" u="sng" dirty="0" smtClean="0">
                          <a:solidFill>
                            <a:schemeClr val="tx1"/>
                          </a:solidFill>
                          <a:latin typeface="Meiryo UI" panose="020B0604030504040204" pitchFamily="50" charset="-128"/>
                          <a:ea typeface="Meiryo UI" panose="020B0604030504040204" pitchFamily="50" charset="-128"/>
                        </a:rPr>
                        <a:t>① かつ ②または③</a:t>
                      </a:r>
                      <a:r>
                        <a:rPr kumimoji="1" lang="ja-JP" altLang="en-US" sz="1200" b="0" u="none" dirty="0" smtClean="0">
                          <a:solidFill>
                            <a:schemeClr val="tx1"/>
                          </a:solidFill>
                          <a:latin typeface="Meiryo UI" panose="020B0604030504040204" pitchFamily="50" charset="-128"/>
                          <a:ea typeface="Meiryo UI" panose="020B0604030504040204" pitchFamily="50" charset="-128"/>
                        </a:rPr>
                        <a:t>の</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algn="ctr"/>
                      <a:r>
                        <a:rPr kumimoji="1" lang="ja-JP" altLang="en-US" sz="1200" b="0" dirty="0">
                          <a:solidFill>
                            <a:schemeClr val="tx1"/>
                          </a:solidFill>
                          <a:latin typeface="Meiryo UI" panose="020B0604030504040204" pitchFamily="50" charset="-128"/>
                          <a:ea typeface="Meiryo UI" panose="020B0604030504040204" pitchFamily="50" charset="-128"/>
                        </a:rPr>
                        <a:t>目安に達した</a:t>
                      </a:r>
                      <a:r>
                        <a:rPr kumimoji="1" lang="ja-JP" altLang="en-US" sz="1200" b="0" dirty="0" smtClean="0">
                          <a:solidFill>
                            <a:schemeClr val="tx1"/>
                          </a:solidFill>
                          <a:latin typeface="Meiryo UI" panose="020B0604030504040204" pitchFamily="50" charset="-128"/>
                          <a:ea typeface="Meiryo UI" panose="020B0604030504040204" pitchFamily="50" charset="-128"/>
                        </a:rPr>
                        <a:t>場合（</a:t>
                      </a:r>
                      <a:r>
                        <a:rPr kumimoji="1" lang="en-US" altLang="ja-JP" sz="1200" b="0" dirty="0" smtClean="0">
                          <a:solidFill>
                            <a:schemeClr val="tx1"/>
                          </a:solidFill>
                          <a:latin typeface="Meiryo UI" panose="020B0604030504040204" pitchFamily="50" charset="-128"/>
                          <a:ea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rPr>
                        <a:t>）</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r>
                        <a:rPr kumimoji="1" lang="ja-JP" altLang="en-US" sz="1200" b="0" dirty="0">
                          <a:solidFill>
                            <a:schemeClr val="tx1"/>
                          </a:solidFill>
                          <a:latin typeface="Meiryo UI" panose="020B0604030504040204" pitchFamily="50" charset="-128"/>
                          <a:ea typeface="Meiryo UI" panose="020B0604030504040204" pitchFamily="50" charset="-128"/>
                        </a:rPr>
                        <a:t>赤</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a:r>
                        <a:rPr kumimoji="1" lang="ja-JP" altLang="en-US" sz="1200" b="0" u="sng" dirty="0">
                          <a:solidFill>
                            <a:schemeClr val="tx1"/>
                          </a:solidFill>
                          <a:latin typeface="Meiryo UI" panose="020B0604030504040204" pitchFamily="50" charset="-128"/>
                          <a:ea typeface="Meiryo UI" panose="020B0604030504040204" pitchFamily="50" charset="-128"/>
                        </a:rPr>
                        <a:t>上記全て</a:t>
                      </a:r>
                      <a:r>
                        <a:rPr kumimoji="1" lang="ja-JP" altLang="en-US" sz="1200" b="0" dirty="0">
                          <a:solidFill>
                            <a:schemeClr val="tx1"/>
                          </a:solidFill>
                          <a:latin typeface="Meiryo UI" panose="020B0604030504040204" pitchFamily="50" charset="-128"/>
                          <a:ea typeface="Meiryo UI" panose="020B0604030504040204" pitchFamily="50" charset="-128"/>
                        </a:rPr>
                        <a:t>が</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r>
                        <a:rPr kumimoji="1" lang="ja-JP" altLang="en-US" sz="1200" b="0" dirty="0">
                          <a:solidFill>
                            <a:schemeClr val="tx1"/>
                          </a:solidFill>
                          <a:latin typeface="Meiryo UI" panose="020B0604030504040204" pitchFamily="50" charset="-128"/>
                          <a:ea typeface="Meiryo UI" panose="020B0604030504040204" pitchFamily="50" charset="-128"/>
                        </a:rPr>
                        <a:t>目安に達した場合</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r>
                        <a:rPr kumimoji="1" lang="ja-JP" altLang="en-US" sz="1200" b="0" dirty="0">
                          <a:solidFill>
                            <a:schemeClr val="tx1"/>
                          </a:solidFill>
                          <a:latin typeface="Meiryo UI" panose="020B0604030504040204" pitchFamily="50" charset="-128"/>
                          <a:ea typeface="Meiryo UI" panose="020B0604030504040204" pitchFamily="50" charset="-128"/>
                        </a:rPr>
                        <a:t>黄</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r>
                        <a:rPr kumimoji="1" lang="ja-JP" altLang="en-US" sz="1200" b="0" u="sng" dirty="0">
                          <a:solidFill>
                            <a:schemeClr val="tx1"/>
                          </a:solidFill>
                          <a:latin typeface="Meiryo UI" panose="020B0604030504040204" pitchFamily="50" charset="-128"/>
                          <a:ea typeface="Meiryo UI" panose="020B0604030504040204" pitchFamily="50" charset="-128"/>
                        </a:rPr>
                        <a:t>上記全て</a:t>
                      </a:r>
                      <a:r>
                        <a:rPr kumimoji="1" lang="ja-JP" altLang="en-US" sz="1200" b="0" dirty="0">
                          <a:solidFill>
                            <a:schemeClr val="tx1"/>
                          </a:solidFill>
                          <a:latin typeface="Meiryo UI" panose="020B0604030504040204" pitchFamily="50" charset="-128"/>
                          <a:ea typeface="Meiryo UI" panose="020B0604030504040204" pitchFamily="50" charset="-128"/>
                        </a:rPr>
                        <a:t>が</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r>
                        <a:rPr kumimoji="1" lang="ja-JP" altLang="en-US" sz="1200" b="0" dirty="0">
                          <a:solidFill>
                            <a:schemeClr val="tx1"/>
                          </a:solidFill>
                          <a:latin typeface="Meiryo UI" panose="020B0604030504040204" pitchFamily="50" charset="-128"/>
                          <a:ea typeface="Meiryo UI" panose="020B0604030504040204" pitchFamily="50" charset="-128"/>
                        </a:rPr>
                        <a:t>目安に達した場合</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r>
                        <a:rPr kumimoji="1" lang="ja-JP" altLang="en-US" sz="1200" b="0" dirty="0">
                          <a:solidFill>
                            <a:schemeClr val="tx1"/>
                          </a:solidFill>
                          <a:latin typeface="Meiryo UI" panose="020B0604030504040204" pitchFamily="50" charset="-128"/>
                          <a:ea typeface="Meiryo UI" panose="020B0604030504040204" pitchFamily="50" charset="-128"/>
                        </a:rPr>
                        <a:t>緑</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108233" marR="108233" marT="54117" marB="541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217464288"/>
                  </a:ext>
                </a:extLst>
              </a:tr>
            </a:tbl>
          </a:graphicData>
        </a:graphic>
      </p:graphicFrame>
      <p:sp>
        <p:nvSpPr>
          <p:cNvPr id="14" name="四角形: 角を丸くする 35">
            <a:extLst>
              <a:ext uri="{FF2B5EF4-FFF2-40B4-BE49-F238E27FC236}">
                <a16:creationId xmlns:a16="http://schemas.microsoft.com/office/drawing/2014/main" id="{BB42F2ED-9C79-4B2F-9062-033EC55CD5D5}"/>
              </a:ext>
            </a:extLst>
          </p:cNvPr>
          <p:cNvSpPr/>
          <p:nvPr/>
        </p:nvSpPr>
        <p:spPr>
          <a:xfrm>
            <a:off x="2034862" y="1263180"/>
            <a:ext cx="3374265" cy="717118"/>
          </a:xfrm>
          <a:prstGeom prst="roundRect">
            <a:avLst>
              <a:gd name="adj" fmla="val 1258"/>
            </a:avLst>
          </a:prstGeom>
          <a:noFill/>
          <a:ln w="5715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テキスト ボックス 14">
            <a:extLst>
              <a:ext uri="{FF2B5EF4-FFF2-40B4-BE49-F238E27FC236}">
                <a16:creationId xmlns:a16="http://schemas.microsoft.com/office/drawing/2014/main" id="{93A6066A-73FE-4CCC-B8FA-C4BED6C5AE46}"/>
              </a:ext>
            </a:extLst>
          </p:cNvPr>
          <p:cNvSpPr txBox="1"/>
          <p:nvPr/>
        </p:nvSpPr>
        <p:spPr>
          <a:xfrm>
            <a:off x="3021411" y="1095742"/>
            <a:ext cx="996312" cy="338554"/>
          </a:xfrm>
          <a:prstGeom prst="rect">
            <a:avLst/>
          </a:prstGeom>
          <a:solidFill>
            <a:schemeClr val="bg1"/>
          </a:solidFill>
          <a:ln>
            <a:solidFill>
              <a:schemeClr val="tx1"/>
            </a:solidFill>
          </a:ln>
        </p:spPr>
        <p:txBody>
          <a:bodyPr wrap="square" rtlCol="0">
            <a:spAutoFit/>
          </a:bodyPr>
          <a:lstStyle/>
          <a:p>
            <a:pPr algn="ctr"/>
            <a:r>
              <a:rPr kumimoji="1" lang="ja-JP" altLang="en-US" sz="1600" dirty="0" smtClean="0">
                <a:latin typeface="Meiryo UI" panose="020B0604030504040204" pitchFamily="50" charset="-128"/>
                <a:ea typeface="Meiryo UI" panose="020B0604030504040204" pitchFamily="50" charset="-128"/>
              </a:rPr>
              <a:t>修正</a:t>
            </a:r>
            <a:r>
              <a:rPr lang="en-US" altLang="ja-JP" sz="1600" dirty="0">
                <a:latin typeface="Meiryo UI" panose="020B0604030504040204" pitchFamily="50" charset="-128"/>
                <a:ea typeface="Meiryo UI" panose="020B0604030504040204" pitchFamily="50" charset="-128"/>
              </a:rPr>
              <a:t>Ⅰ</a:t>
            </a:r>
            <a:endParaRPr kumimoji="1" lang="ja-JP" altLang="en-US" sz="1600" dirty="0">
              <a:latin typeface="Meiryo UI" panose="020B0604030504040204" pitchFamily="50" charset="-128"/>
              <a:ea typeface="Meiryo UI" panose="020B0604030504040204" pitchFamily="50" charset="-128"/>
            </a:endParaRPr>
          </a:p>
        </p:txBody>
      </p:sp>
      <p:sp>
        <p:nvSpPr>
          <p:cNvPr id="28" name="正方形/長方形 27">
            <a:extLst>
              <a:ext uri="{FF2B5EF4-FFF2-40B4-BE49-F238E27FC236}">
                <a16:creationId xmlns:a16="http://schemas.microsoft.com/office/drawing/2014/main" id="{93530B75-7E8C-4D38-A756-7CDDEA9630EB}"/>
              </a:ext>
            </a:extLst>
          </p:cNvPr>
          <p:cNvSpPr/>
          <p:nvPr/>
        </p:nvSpPr>
        <p:spPr>
          <a:xfrm>
            <a:off x="44566" y="4427883"/>
            <a:ext cx="12091114" cy="20423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ステージ移行については、指標の目安の到達状況を踏まえつつ、感染状況や医療提供体制の状況、感染拡大の契機も十分に考慮し、専門家の意見を聴取</a:t>
            </a:r>
            <a:r>
              <a:rPr lang="ja-JP" altLang="en-US" sz="1400" dirty="0" smtClean="0">
                <a:solidFill>
                  <a:schemeClr val="tx1"/>
                </a:solidFill>
                <a:latin typeface="Meiryo UI" panose="020B0604030504040204" pitchFamily="50" charset="-128"/>
                <a:ea typeface="Meiryo UI" panose="020B0604030504040204" pitchFamily="50" charset="-128"/>
              </a:rPr>
              <a:t>した</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うえ</a:t>
            </a:r>
            <a:r>
              <a:rPr lang="ja-JP" altLang="en-US" sz="1400" dirty="0">
                <a:solidFill>
                  <a:schemeClr val="tx1"/>
                </a:solidFill>
                <a:latin typeface="Meiryo UI" panose="020B0604030504040204" pitchFamily="50" charset="-128"/>
                <a:ea typeface="Meiryo UI" panose="020B0604030504040204" pitchFamily="50" charset="-128"/>
              </a:rPr>
              <a:t>で、対策本部会議で決定する。</a:t>
            </a:r>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000" dirty="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rPr>
              <a:t>　（</a:t>
            </a: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）「警戒」及び「非常事態」へのステージ移行については、病床使用率、重症病床使用率のいずれも目安に到達していない場合においても、</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感染規模や感染拡大の速度・機会の状況を踏まえ、今後の医療提供体制への負担が想定される場合は、専門家の意見を聴取したうえで、対策本部会議で</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決定する</a:t>
            </a:r>
            <a:r>
              <a:rPr lang="ja-JP" altLang="en-US" sz="1400" dirty="0" smtClean="0">
                <a:solidFill>
                  <a:schemeClr val="tx1"/>
                </a:solidFill>
                <a:latin typeface="Meiryo UI" panose="020B0604030504040204" pitchFamily="50" charset="-128"/>
                <a:ea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endParaRPr>
          </a:p>
          <a:p>
            <a:endParaRPr lang="en-US" altLang="ja-JP" sz="10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まん延防止等重点措置または緊急事態措置の要請については、感染拡大速度や規模、病床ひっ迫状況等を踏まえ、対策本部会議において決定する。</a:t>
            </a:r>
            <a:endParaRPr lang="en-US" altLang="ja-JP" sz="1400" dirty="0">
              <a:solidFill>
                <a:schemeClr val="tx1"/>
              </a:solidFill>
              <a:latin typeface="Meiryo UI" panose="020B0604030504040204" pitchFamily="50" charset="-128"/>
              <a:ea typeface="Meiryo UI" panose="020B0604030504040204" pitchFamily="50" charset="-128"/>
            </a:endParaRPr>
          </a:p>
          <a:p>
            <a:endParaRPr lang="ja-JP" altLang="en-US" sz="6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○まん延防止等重点措置または緊急事態措置適用区域に指定・解除される場合は、対策本部会議を開催し、ステージ移行の要否を決定する。</a:t>
            </a:r>
          </a:p>
        </p:txBody>
      </p:sp>
      <p:sp>
        <p:nvSpPr>
          <p:cNvPr id="21" name="スライド番号プレースホルダー 4"/>
          <p:cNvSpPr>
            <a:spLocks noGrp="1"/>
          </p:cNvSpPr>
          <p:nvPr>
            <p:ph type="sldNum" sz="quarter" idx="12"/>
          </p:nvPr>
        </p:nvSpPr>
        <p:spPr>
          <a:xfrm>
            <a:off x="9440214" y="6349700"/>
            <a:ext cx="2743200" cy="365125"/>
          </a:xfrm>
        </p:spPr>
        <p:txBody>
          <a:bodyPr/>
          <a:lstStyle/>
          <a:p>
            <a:fld id="{F216AE56-EAD3-4706-B860-3EC2C2952B40}" type="slidenum">
              <a:rPr kumimoji="1" lang="ja-JP" altLang="en-US" sz="2000" smtClean="0">
                <a:solidFill>
                  <a:schemeClr val="tx1"/>
                </a:solidFill>
              </a:rPr>
              <a:t>3</a:t>
            </a:fld>
            <a:endParaRPr kumimoji="1" lang="ja-JP" altLang="en-US" sz="2000" dirty="0">
              <a:solidFill>
                <a:schemeClr val="tx1"/>
              </a:solidFill>
            </a:endParaRPr>
          </a:p>
        </p:txBody>
      </p:sp>
      <p:sp>
        <p:nvSpPr>
          <p:cNvPr id="18" name="四角形: 角を丸くする 35">
            <a:extLst>
              <a:ext uri="{FF2B5EF4-FFF2-40B4-BE49-F238E27FC236}">
                <a16:creationId xmlns:a16="http://schemas.microsoft.com/office/drawing/2014/main" id="{BB42F2ED-9C79-4B2F-9062-033EC55CD5D5}"/>
              </a:ext>
            </a:extLst>
          </p:cNvPr>
          <p:cNvSpPr/>
          <p:nvPr/>
        </p:nvSpPr>
        <p:spPr>
          <a:xfrm>
            <a:off x="5409127" y="1263179"/>
            <a:ext cx="3335628" cy="717118"/>
          </a:xfrm>
          <a:prstGeom prst="roundRect">
            <a:avLst>
              <a:gd name="adj" fmla="val 1258"/>
            </a:avLst>
          </a:prstGeom>
          <a:noFill/>
          <a:ln w="5715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四角形: 角を丸くする 35">
            <a:extLst>
              <a:ext uri="{FF2B5EF4-FFF2-40B4-BE49-F238E27FC236}">
                <a16:creationId xmlns:a16="http://schemas.microsoft.com/office/drawing/2014/main" id="{BB42F2ED-9C79-4B2F-9062-033EC55CD5D5}"/>
              </a:ext>
            </a:extLst>
          </p:cNvPr>
          <p:cNvSpPr/>
          <p:nvPr/>
        </p:nvSpPr>
        <p:spPr>
          <a:xfrm>
            <a:off x="257575" y="5013135"/>
            <a:ext cx="11801341" cy="711775"/>
          </a:xfrm>
          <a:prstGeom prst="roundRect">
            <a:avLst>
              <a:gd name="adj" fmla="val 1258"/>
            </a:avLst>
          </a:prstGeom>
          <a:noFill/>
          <a:ln w="5715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0" name="テキスト ボックス 29">
            <a:extLst>
              <a:ext uri="{FF2B5EF4-FFF2-40B4-BE49-F238E27FC236}">
                <a16:creationId xmlns:a16="http://schemas.microsoft.com/office/drawing/2014/main" id="{93A6066A-73FE-4CCC-B8FA-C4BED6C5AE46}"/>
              </a:ext>
            </a:extLst>
          </p:cNvPr>
          <p:cNvSpPr txBox="1"/>
          <p:nvPr/>
        </p:nvSpPr>
        <p:spPr>
          <a:xfrm>
            <a:off x="10766738" y="4830979"/>
            <a:ext cx="1184855" cy="338554"/>
          </a:xfrm>
          <a:prstGeom prst="rect">
            <a:avLst/>
          </a:prstGeom>
          <a:solidFill>
            <a:schemeClr val="bg1"/>
          </a:solidFill>
          <a:ln>
            <a:solidFill>
              <a:schemeClr val="tx1"/>
            </a:solidFill>
          </a:ln>
        </p:spPr>
        <p:txBody>
          <a:bodyPr wrap="square" rtlCol="0">
            <a:spAutoFit/>
          </a:bodyPr>
          <a:lstStyle/>
          <a:p>
            <a:pPr algn="ctr"/>
            <a:r>
              <a:rPr kumimoji="1" lang="ja-JP" altLang="en-US" sz="1600" dirty="0" smtClean="0">
                <a:latin typeface="Meiryo UI" panose="020B0604030504040204" pitchFamily="50" charset="-128"/>
                <a:ea typeface="Meiryo UI" panose="020B0604030504040204" pitchFamily="50" charset="-128"/>
              </a:rPr>
              <a:t>修正</a:t>
            </a:r>
            <a:r>
              <a:rPr lang="en-US" altLang="ja-JP" sz="1600" dirty="0" smtClean="0">
                <a:latin typeface="Meiryo UI" panose="020B0604030504040204" pitchFamily="50" charset="-128"/>
                <a:ea typeface="Meiryo UI" panose="020B0604030504040204" pitchFamily="50" charset="-128"/>
              </a:rPr>
              <a:t>Ⅲ</a:t>
            </a:r>
            <a:r>
              <a:rPr lang="ja-JP" altLang="en-US" sz="1600" dirty="0" smtClean="0">
                <a:latin typeface="Meiryo UI" panose="020B0604030504040204" pitchFamily="50" charset="-128"/>
                <a:ea typeface="Meiryo UI" panose="020B0604030504040204" pitchFamily="50" charset="-128"/>
              </a:rPr>
              <a:t>・</a:t>
            </a:r>
            <a:r>
              <a:rPr kumimoji="1" lang="en-US" altLang="ja-JP" sz="1600" dirty="0" smtClean="0">
                <a:latin typeface="Meiryo UI" panose="020B0604030504040204" pitchFamily="50" charset="-128"/>
                <a:ea typeface="Meiryo UI" panose="020B0604030504040204" pitchFamily="50" charset="-128"/>
              </a:rPr>
              <a:t>Ⅳ</a:t>
            </a:r>
            <a:endParaRPr kumimoji="1" lang="ja-JP" altLang="en-US" sz="1600" dirty="0">
              <a:latin typeface="Meiryo UI" panose="020B0604030504040204" pitchFamily="50" charset="-128"/>
              <a:ea typeface="Meiryo UI" panose="020B0604030504040204" pitchFamily="50" charset="-128"/>
            </a:endParaRPr>
          </a:p>
        </p:txBody>
      </p:sp>
      <p:sp>
        <p:nvSpPr>
          <p:cNvPr id="31" name="四角形: 角を丸くする 35">
            <a:extLst>
              <a:ext uri="{FF2B5EF4-FFF2-40B4-BE49-F238E27FC236}">
                <a16:creationId xmlns:a16="http://schemas.microsoft.com/office/drawing/2014/main" id="{BB42F2ED-9C79-4B2F-9062-033EC55CD5D5}"/>
              </a:ext>
            </a:extLst>
          </p:cNvPr>
          <p:cNvSpPr/>
          <p:nvPr/>
        </p:nvSpPr>
        <p:spPr>
          <a:xfrm>
            <a:off x="2034862" y="3520332"/>
            <a:ext cx="3374265" cy="771434"/>
          </a:xfrm>
          <a:prstGeom prst="roundRect">
            <a:avLst>
              <a:gd name="adj" fmla="val 1258"/>
            </a:avLst>
          </a:prstGeom>
          <a:noFill/>
          <a:ln w="5715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四角形: 角を丸くする 35">
            <a:extLst>
              <a:ext uri="{FF2B5EF4-FFF2-40B4-BE49-F238E27FC236}">
                <a16:creationId xmlns:a16="http://schemas.microsoft.com/office/drawing/2014/main" id="{BB42F2ED-9C79-4B2F-9062-033EC55CD5D5}"/>
              </a:ext>
            </a:extLst>
          </p:cNvPr>
          <p:cNvSpPr/>
          <p:nvPr/>
        </p:nvSpPr>
        <p:spPr>
          <a:xfrm>
            <a:off x="5409127" y="3520331"/>
            <a:ext cx="3335628" cy="771434"/>
          </a:xfrm>
          <a:prstGeom prst="roundRect">
            <a:avLst>
              <a:gd name="adj" fmla="val 1258"/>
            </a:avLst>
          </a:prstGeom>
          <a:noFill/>
          <a:ln w="5715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 name="テキスト ボックス 22">
            <a:extLst>
              <a:ext uri="{FF2B5EF4-FFF2-40B4-BE49-F238E27FC236}">
                <a16:creationId xmlns:a16="http://schemas.microsoft.com/office/drawing/2014/main" id="{93A6066A-73FE-4CCC-B8FA-C4BED6C5AE46}"/>
              </a:ext>
            </a:extLst>
          </p:cNvPr>
          <p:cNvSpPr txBox="1"/>
          <p:nvPr/>
        </p:nvSpPr>
        <p:spPr>
          <a:xfrm>
            <a:off x="6504731" y="1095742"/>
            <a:ext cx="996312" cy="338554"/>
          </a:xfrm>
          <a:prstGeom prst="rect">
            <a:avLst/>
          </a:prstGeom>
          <a:solidFill>
            <a:schemeClr val="bg1"/>
          </a:solidFill>
          <a:ln>
            <a:solidFill>
              <a:schemeClr val="tx1"/>
            </a:solidFill>
          </a:ln>
        </p:spPr>
        <p:txBody>
          <a:bodyPr wrap="square" rtlCol="0">
            <a:spAutoFit/>
          </a:bodyPr>
          <a:lstStyle/>
          <a:p>
            <a:pPr algn="ctr"/>
            <a:r>
              <a:rPr kumimoji="1" lang="ja-JP" altLang="en-US" sz="1600" dirty="0" smtClean="0">
                <a:latin typeface="Meiryo UI" panose="020B0604030504040204" pitchFamily="50" charset="-128"/>
                <a:ea typeface="Meiryo UI" panose="020B0604030504040204" pitchFamily="50" charset="-128"/>
              </a:rPr>
              <a:t>修正</a:t>
            </a:r>
            <a:r>
              <a:rPr kumimoji="1" lang="en-US" altLang="ja-JP" sz="1600" dirty="0" smtClean="0">
                <a:latin typeface="Meiryo UI" panose="020B0604030504040204" pitchFamily="50" charset="-128"/>
                <a:ea typeface="Meiryo UI" panose="020B0604030504040204" pitchFamily="50" charset="-128"/>
              </a:rPr>
              <a:t>Ⅱ</a:t>
            </a:r>
            <a:endParaRPr kumimoji="1" lang="ja-JP" altLang="en-US" sz="1600" dirty="0">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93A6066A-73FE-4CCC-B8FA-C4BED6C5AE46}"/>
              </a:ext>
            </a:extLst>
          </p:cNvPr>
          <p:cNvSpPr txBox="1"/>
          <p:nvPr/>
        </p:nvSpPr>
        <p:spPr>
          <a:xfrm>
            <a:off x="6504731" y="3253274"/>
            <a:ext cx="996312" cy="338554"/>
          </a:xfrm>
          <a:prstGeom prst="rect">
            <a:avLst/>
          </a:prstGeom>
          <a:solidFill>
            <a:schemeClr val="bg1"/>
          </a:solidFill>
          <a:ln>
            <a:solidFill>
              <a:schemeClr val="tx1"/>
            </a:solidFill>
          </a:ln>
        </p:spPr>
        <p:txBody>
          <a:bodyPr wrap="square" rtlCol="0">
            <a:spAutoFit/>
          </a:bodyPr>
          <a:lstStyle/>
          <a:p>
            <a:pPr algn="ctr"/>
            <a:r>
              <a:rPr kumimoji="1" lang="ja-JP" altLang="en-US" sz="1600" dirty="0" smtClean="0">
                <a:latin typeface="Meiryo UI" panose="020B0604030504040204" pitchFamily="50" charset="-128"/>
                <a:ea typeface="Meiryo UI" panose="020B0604030504040204" pitchFamily="50" charset="-128"/>
              </a:rPr>
              <a:t>修正</a:t>
            </a:r>
            <a:r>
              <a:rPr kumimoji="1" lang="en-US" altLang="ja-JP" sz="1600" dirty="0" smtClean="0">
                <a:latin typeface="Meiryo UI" panose="020B0604030504040204" pitchFamily="50" charset="-128"/>
                <a:ea typeface="Meiryo UI" panose="020B0604030504040204" pitchFamily="50" charset="-128"/>
              </a:rPr>
              <a:t>Ⅳ</a:t>
            </a:r>
            <a:endParaRPr kumimoji="1" lang="ja-JP" altLang="en-US" sz="1600" dirty="0">
              <a:latin typeface="Meiryo UI" panose="020B0604030504040204" pitchFamily="50" charset="-128"/>
              <a:ea typeface="Meiryo UI" panose="020B0604030504040204" pitchFamily="50" charset="-128"/>
            </a:endParaRPr>
          </a:p>
        </p:txBody>
      </p:sp>
      <p:sp>
        <p:nvSpPr>
          <p:cNvPr id="26" name="テキスト ボックス 25">
            <a:extLst>
              <a:ext uri="{FF2B5EF4-FFF2-40B4-BE49-F238E27FC236}">
                <a16:creationId xmlns:a16="http://schemas.microsoft.com/office/drawing/2014/main" id="{93A6066A-73FE-4CCC-B8FA-C4BED6C5AE46}"/>
              </a:ext>
            </a:extLst>
          </p:cNvPr>
          <p:cNvSpPr txBox="1"/>
          <p:nvPr/>
        </p:nvSpPr>
        <p:spPr>
          <a:xfrm>
            <a:off x="3021411" y="3253274"/>
            <a:ext cx="996312" cy="338554"/>
          </a:xfrm>
          <a:prstGeom prst="rect">
            <a:avLst/>
          </a:prstGeom>
          <a:solidFill>
            <a:schemeClr val="bg1"/>
          </a:solidFill>
          <a:ln>
            <a:solidFill>
              <a:schemeClr val="tx1"/>
            </a:solidFill>
          </a:ln>
        </p:spPr>
        <p:txBody>
          <a:bodyPr wrap="square" rtlCol="0">
            <a:spAutoFit/>
          </a:bodyPr>
          <a:lstStyle/>
          <a:p>
            <a:pPr algn="ctr"/>
            <a:r>
              <a:rPr kumimoji="1" lang="ja-JP" altLang="en-US" sz="1600" dirty="0" smtClean="0">
                <a:latin typeface="Meiryo UI" panose="020B0604030504040204" pitchFamily="50" charset="-128"/>
                <a:ea typeface="Meiryo UI" panose="020B0604030504040204" pitchFamily="50" charset="-128"/>
              </a:rPr>
              <a:t>修正</a:t>
            </a:r>
            <a:r>
              <a:rPr kumimoji="1" lang="en-US" altLang="ja-JP" sz="1600" dirty="0" smtClean="0">
                <a:latin typeface="Meiryo UI" panose="020B0604030504040204" pitchFamily="50" charset="-128"/>
                <a:ea typeface="Meiryo UI" panose="020B0604030504040204" pitchFamily="50" charset="-128"/>
              </a:rPr>
              <a:t>Ⅲ</a:t>
            </a:r>
            <a:endParaRPr kumimoji="1" lang="ja-JP" alt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37287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3384735959"/>
              </p:ext>
            </p:extLst>
          </p:nvPr>
        </p:nvGraphicFramePr>
        <p:xfrm>
          <a:off x="176260" y="543954"/>
          <a:ext cx="11807354" cy="3296613"/>
        </p:xfrm>
        <a:graphic>
          <a:graphicData uri="http://schemas.openxmlformats.org/drawingml/2006/table">
            <a:tbl>
              <a:tblPr firstRow="1" bandRow="1">
                <a:tableStyleId>{5C22544A-7EE6-4342-B048-85BDC9FD1C3A}</a:tableStyleId>
              </a:tblPr>
              <a:tblGrid>
                <a:gridCol w="478481">
                  <a:extLst>
                    <a:ext uri="{9D8B030D-6E8A-4147-A177-3AD203B41FA5}">
                      <a16:colId xmlns:a16="http://schemas.microsoft.com/office/drawing/2014/main" val="64975534"/>
                    </a:ext>
                  </a:extLst>
                </a:gridCol>
                <a:gridCol w="1492058">
                  <a:extLst>
                    <a:ext uri="{9D8B030D-6E8A-4147-A177-3AD203B41FA5}">
                      <a16:colId xmlns:a16="http://schemas.microsoft.com/office/drawing/2014/main" val="966391367"/>
                    </a:ext>
                  </a:extLst>
                </a:gridCol>
                <a:gridCol w="1967363">
                  <a:extLst>
                    <a:ext uri="{9D8B030D-6E8A-4147-A177-3AD203B41FA5}">
                      <a16:colId xmlns:a16="http://schemas.microsoft.com/office/drawing/2014/main" val="728376465"/>
                    </a:ext>
                  </a:extLst>
                </a:gridCol>
                <a:gridCol w="1967363">
                  <a:extLst>
                    <a:ext uri="{9D8B030D-6E8A-4147-A177-3AD203B41FA5}">
                      <a16:colId xmlns:a16="http://schemas.microsoft.com/office/drawing/2014/main" val="1543196944"/>
                    </a:ext>
                  </a:extLst>
                </a:gridCol>
                <a:gridCol w="1967363">
                  <a:extLst>
                    <a:ext uri="{9D8B030D-6E8A-4147-A177-3AD203B41FA5}">
                      <a16:colId xmlns:a16="http://schemas.microsoft.com/office/drawing/2014/main" val="951821761"/>
                    </a:ext>
                  </a:extLst>
                </a:gridCol>
                <a:gridCol w="1967363">
                  <a:extLst>
                    <a:ext uri="{9D8B030D-6E8A-4147-A177-3AD203B41FA5}">
                      <a16:colId xmlns:a16="http://schemas.microsoft.com/office/drawing/2014/main" val="1523246814"/>
                    </a:ext>
                  </a:extLst>
                </a:gridCol>
                <a:gridCol w="1967363">
                  <a:extLst>
                    <a:ext uri="{9D8B030D-6E8A-4147-A177-3AD203B41FA5}">
                      <a16:colId xmlns:a16="http://schemas.microsoft.com/office/drawing/2014/main" val="1669262217"/>
                    </a:ext>
                  </a:extLst>
                </a:gridCol>
              </a:tblGrid>
              <a:tr h="492917">
                <a:tc gridSpan="2">
                  <a:txBody>
                    <a:bodyPr/>
                    <a:lstStyle/>
                    <a:p>
                      <a:pPr algn="l"/>
                      <a:endParaRPr kumimoji="1" lang="ja-JP" altLang="en-US" sz="1400" dirty="0">
                        <a:latin typeface="Meiryo UI" panose="020B0604030504040204" pitchFamily="50" charset="-128"/>
                        <a:ea typeface="Meiryo UI" panose="020B0604030504040204" pitchFamily="50" charset="-128"/>
                      </a:endParaRPr>
                    </a:p>
                  </a:txBody>
                  <a:tcPr anchor="ctr"/>
                </a:tc>
                <a:tc hMerge="1">
                  <a:txBody>
                    <a:bodyPr/>
                    <a:lstStyle/>
                    <a:p>
                      <a:pPr algn="l"/>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dirty="0">
                          <a:solidFill>
                            <a:schemeClr val="bg1"/>
                          </a:solidFill>
                          <a:latin typeface="Meiryo UI" panose="020B0604030504040204" pitchFamily="50" charset="-128"/>
                          <a:ea typeface="Meiryo UI" panose="020B0604030504040204" pitchFamily="50" charset="-128"/>
                        </a:rPr>
                        <a:t>見張り番指標</a:t>
                      </a:r>
                      <a:endParaRPr kumimoji="1" lang="en-US" altLang="ja-JP" sz="1400" dirty="0">
                        <a:solidFill>
                          <a:schemeClr val="bg1"/>
                        </a:solidFill>
                        <a:latin typeface="Meiryo UI" panose="020B0604030504040204" pitchFamily="50" charset="-128"/>
                        <a:ea typeface="Meiryo UI" panose="020B0604030504040204" pitchFamily="50" charset="-128"/>
                      </a:endParaRPr>
                    </a:p>
                    <a:p>
                      <a:pPr algn="ctr"/>
                      <a:r>
                        <a:rPr kumimoji="1" lang="ja-JP" altLang="en-US" sz="1050" dirty="0">
                          <a:solidFill>
                            <a:schemeClr val="bg1"/>
                          </a:solidFill>
                          <a:latin typeface="Meiryo UI" panose="020B0604030504040204" pitchFamily="50" charset="-128"/>
                          <a:ea typeface="Meiryo UI" panose="020B0604030504040204" pitchFamily="50" charset="-128"/>
                        </a:rPr>
                        <a:t>（感染拡大の兆候探知）</a:t>
                      </a:r>
                    </a:p>
                  </a:txBody>
                  <a:tcPr anchor="ctr"/>
                </a:tc>
                <a:tc>
                  <a:txBody>
                    <a:bodyPr/>
                    <a:lstStyle/>
                    <a:p>
                      <a:pPr algn="ctr"/>
                      <a:r>
                        <a:rPr kumimoji="1" lang="ja-JP" altLang="en-US" sz="1400" dirty="0">
                          <a:latin typeface="Meiryo UI" panose="020B0604030504040204" pitchFamily="50" charset="-128"/>
                          <a:ea typeface="Meiryo UI" panose="020B0604030504040204" pitchFamily="50" charset="-128"/>
                        </a:rPr>
                        <a:t>警戒（黄）</a:t>
                      </a:r>
                    </a:p>
                  </a:txBody>
                  <a:tcPr anchor="ctr"/>
                </a:tc>
                <a:tc>
                  <a:txBody>
                    <a:bodyPr/>
                    <a:lstStyle/>
                    <a:p>
                      <a:pPr algn="ctr"/>
                      <a:r>
                        <a:rPr kumimoji="1" lang="ja-JP" altLang="en-US" sz="1400" dirty="0">
                          <a:latin typeface="Meiryo UI" panose="020B0604030504040204" pitchFamily="50" charset="-128"/>
                          <a:ea typeface="Meiryo UI" panose="020B0604030504040204" pitchFamily="50" charset="-128"/>
                        </a:rPr>
                        <a:t>非常事態（赤）</a:t>
                      </a:r>
                    </a:p>
                  </a:txBody>
                  <a:tcPr anchor="ctr"/>
                </a:tc>
                <a:tc>
                  <a:txBody>
                    <a:bodyPr/>
                    <a:lstStyle/>
                    <a:p>
                      <a:pPr algn="ctr"/>
                      <a:r>
                        <a:rPr kumimoji="1" lang="ja-JP" altLang="en-US" sz="1400" dirty="0">
                          <a:latin typeface="Meiryo UI" panose="020B0604030504040204" pitchFamily="50" charset="-128"/>
                          <a:ea typeface="Meiryo UI" panose="020B0604030504040204" pitchFamily="50" charset="-128"/>
                        </a:rPr>
                        <a:t>非常事態解除</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（警戒（黄））</a:t>
                      </a:r>
                    </a:p>
                  </a:txBody>
                  <a:tcPr anchor="ctr"/>
                </a:tc>
                <a:tc>
                  <a:txBody>
                    <a:bodyPr/>
                    <a:lstStyle/>
                    <a:p>
                      <a:pPr algn="ctr"/>
                      <a:r>
                        <a:rPr kumimoji="1" lang="ja-JP" altLang="en-US" sz="1400" dirty="0">
                          <a:latin typeface="Meiryo UI" panose="020B0604030504040204" pitchFamily="50" charset="-128"/>
                          <a:ea typeface="Meiryo UI" panose="020B0604030504040204" pitchFamily="50" charset="-128"/>
                        </a:rPr>
                        <a:t>警戒解除（緑）</a:t>
                      </a:r>
                    </a:p>
                  </a:txBody>
                  <a:tcPr anchor="ctr"/>
                </a:tc>
                <a:extLst>
                  <a:ext uri="{0D108BD9-81ED-4DB2-BD59-A6C34878D82A}">
                    <a16:rowId xmlns:a16="http://schemas.microsoft.com/office/drawing/2014/main" val="263549482"/>
                  </a:ext>
                </a:extLst>
              </a:tr>
              <a:tr h="640792">
                <a:tc gridSpan="2">
                  <a:txBody>
                    <a:bodyPr/>
                    <a:lstStyle/>
                    <a:p>
                      <a:pPr algn="ctr"/>
                      <a:r>
                        <a:rPr kumimoji="1" lang="ja-JP" altLang="en-US" sz="1400" b="0" dirty="0">
                          <a:latin typeface="Meiryo UI" panose="020B0604030504040204" pitchFamily="50" charset="-128"/>
                          <a:ea typeface="Meiryo UI" panose="020B0604030504040204" pitchFamily="50" charset="-128"/>
                        </a:rPr>
                        <a:t>現行「大阪モデル」</a:t>
                      </a:r>
                    </a:p>
                  </a:txBody>
                  <a:tcPr anchor="ctr"/>
                </a:tc>
                <a:tc hMerge="1">
                  <a:txBody>
                    <a:bodyPr/>
                    <a:lstStyle/>
                    <a:p>
                      <a:pPr algn="ctr"/>
                      <a:endParaRPr kumimoji="1" lang="ja-JP" altLang="en-US" sz="1600" b="0" dirty="0">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400" b="0" dirty="0">
                          <a:latin typeface="Meiryo UI" panose="020B0604030504040204" pitchFamily="50" charset="-128"/>
                          <a:ea typeface="Meiryo UI" panose="020B0604030504040204" pitchFamily="50" charset="-128"/>
                        </a:rPr>
                        <a:t>１月６日</a:t>
                      </a:r>
                    </a:p>
                  </a:txBody>
                  <a:tcPr anchor="ct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１月９日</a:t>
                      </a:r>
                      <a:r>
                        <a:rPr kumimoji="1" lang="ja-JP" altLang="en-US" sz="1050" b="0" dirty="0">
                          <a:solidFill>
                            <a:schemeClr val="tx1"/>
                          </a:solidFill>
                          <a:latin typeface="Meiryo UI" panose="020B0604030504040204" pitchFamily="50" charset="-128"/>
                          <a:ea typeface="Meiryo UI" panose="020B0604030504040204" pitchFamily="50" charset="-128"/>
                        </a:rPr>
                        <a:t>（注１）</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１月</a:t>
                      </a:r>
                      <a:r>
                        <a:rPr kumimoji="1" lang="en-US" altLang="ja-JP" sz="1400" b="0" dirty="0">
                          <a:solidFill>
                            <a:schemeClr val="tx1"/>
                          </a:solidFill>
                          <a:latin typeface="Meiryo UI" panose="020B0604030504040204" pitchFamily="50" charset="-128"/>
                          <a:ea typeface="Meiryo UI" panose="020B0604030504040204" pitchFamily="50" charset="-128"/>
                        </a:rPr>
                        <a:t>26</a:t>
                      </a:r>
                      <a:r>
                        <a:rPr kumimoji="1" lang="ja-JP" altLang="en-US" sz="1400" b="0" dirty="0">
                          <a:solidFill>
                            <a:schemeClr val="tx1"/>
                          </a:solidFill>
                          <a:latin typeface="Meiryo UI" panose="020B0604030504040204" pitchFamily="50" charset="-128"/>
                          <a:ea typeface="Meiryo UI" panose="020B0604030504040204" pitchFamily="50" charset="-128"/>
                        </a:rPr>
                        <a:t>日</a:t>
                      </a:r>
                    </a:p>
                  </a:txBody>
                  <a:tcPr anchor="ctr"/>
                </a:tc>
                <a:tc rowSpan="2">
                  <a:txBody>
                    <a:bodyPr/>
                    <a:lstStyle/>
                    <a:p>
                      <a:pPr algn="ctr"/>
                      <a:r>
                        <a:rPr kumimoji="1" lang="ja-JP" altLang="en-US" sz="1400" b="0" dirty="0">
                          <a:latin typeface="Meiryo UI" panose="020B0604030504040204" pitchFamily="50" charset="-128"/>
                          <a:ea typeface="Meiryo UI" panose="020B0604030504040204" pitchFamily="50" charset="-128"/>
                        </a:rPr>
                        <a:t>３月</a:t>
                      </a:r>
                      <a:r>
                        <a:rPr kumimoji="1" lang="en-US" altLang="ja-JP" sz="1400" b="0" dirty="0">
                          <a:latin typeface="Meiryo UI" panose="020B0604030504040204" pitchFamily="50" charset="-128"/>
                          <a:ea typeface="Meiryo UI" panose="020B0604030504040204" pitchFamily="50" charset="-128"/>
                        </a:rPr>
                        <a:t>29</a:t>
                      </a:r>
                      <a:r>
                        <a:rPr kumimoji="1" lang="ja-JP" altLang="en-US" sz="1400" b="0" dirty="0">
                          <a:latin typeface="Meiryo UI" panose="020B0604030504040204" pitchFamily="50" charset="-128"/>
                          <a:ea typeface="Meiryo UI" panose="020B0604030504040204" pitchFamily="50" charset="-128"/>
                        </a:rPr>
                        <a:t>日</a:t>
                      </a:r>
                      <a:r>
                        <a:rPr kumimoji="1" lang="ja-JP" altLang="en-US" sz="1100" b="0" dirty="0">
                          <a:latin typeface="Meiryo UI" panose="020B0604030504040204" pitchFamily="50" charset="-128"/>
                          <a:ea typeface="Meiryo UI" panose="020B0604030504040204" pitchFamily="50" charset="-128"/>
                        </a:rPr>
                        <a:t>（注２）</a:t>
                      </a:r>
                      <a:endParaRPr kumimoji="1" lang="ja-JP" altLang="en-US" sz="1400" b="0" dirty="0">
                        <a:latin typeface="Meiryo UI" panose="020B0604030504040204" pitchFamily="50" charset="-128"/>
                        <a:ea typeface="Meiryo UI" panose="020B0604030504040204" pitchFamily="50" charset="-128"/>
                      </a:endParaRPr>
                    </a:p>
                  </a:txBody>
                  <a:tcPr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Meiryo UI" panose="020B0604030504040204" pitchFamily="50" charset="-128"/>
                          <a:ea typeface="Meiryo UI" panose="020B0604030504040204" pitchFamily="50" charset="-128"/>
                        </a:rPr>
                        <a:t>５月９日</a:t>
                      </a:r>
                      <a:r>
                        <a:rPr kumimoji="1" lang="ja-JP" altLang="en-US" sz="1100" b="0" dirty="0">
                          <a:latin typeface="Meiryo UI" panose="020B0604030504040204" pitchFamily="50" charset="-128"/>
                          <a:ea typeface="Meiryo UI" panose="020B0604030504040204" pitchFamily="50" charset="-128"/>
                        </a:rPr>
                        <a:t>（注３）</a:t>
                      </a:r>
                      <a:endParaRPr kumimoji="1" lang="ja-JP" altLang="en-US" sz="16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852270727"/>
                  </a:ext>
                </a:extLst>
              </a:tr>
              <a:tr h="552701">
                <a:tc gridSpan="2">
                  <a:txBody>
                    <a:bodyPr/>
                    <a:lstStyle/>
                    <a:p>
                      <a:pPr algn="ctr"/>
                      <a:r>
                        <a:rPr kumimoji="1" lang="ja-JP" altLang="en-US" sz="1400" b="0" dirty="0">
                          <a:latin typeface="Meiryo UI" panose="020B0604030504040204" pitchFamily="50" charset="-128"/>
                          <a:ea typeface="Meiryo UI" panose="020B0604030504040204" pitchFamily="50" charset="-128"/>
                        </a:rPr>
                        <a:t>修正「大阪モデル」</a:t>
                      </a:r>
                      <a:endParaRPr kumimoji="1" lang="en-US" altLang="ja-JP" sz="1400" b="0" dirty="0">
                        <a:latin typeface="Meiryo UI" panose="020B0604030504040204" pitchFamily="50" charset="-128"/>
                        <a:ea typeface="Meiryo UI" panose="020B0604030504040204" pitchFamily="50" charset="-128"/>
                      </a:endParaRPr>
                    </a:p>
                  </a:txBody>
                  <a:tcPr anchor="ctr"/>
                </a:tc>
                <a:tc hMerge="1">
                  <a:txBody>
                    <a:bodyPr/>
                    <a:lstStyle/>
                    <a:p>
                      <a:pPr algn="ctr"/>
                      <a:endParaRPr kumimoji="1" lang="en-US" altLang="ja-JP" sz="1600" b="0" dirty="0">
                        <a:latin typeface="Meiryo UI" panose="020B0604030504040204" pitchFamily="50" charset="-128"/>
                        <a:ea typeface="Meiryo UI" panose="020B0604030504040204" pitchFamily="50" charset="-128"/>
                      </a:endParaRPr>
                    </a:p>
                  </a:txBody>
                  <a:tcPr anchor="ctr"/>
                </a:tc>
                <a:tc vMerge="1">
                  <a:txBody>
                    <a:bodyPr/>
                    <a:lstStyle/>
                    <a:p>
                      <a:pPr algn="ctr"/>
                      <a:endParaRPr kumimoji="1" lang="en-US" altLang="ja-JP" sz="1600" b="1" baseline="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b="1" dirty="0">
                          <a:latin typeface="Meiryo UI" panose="020B0604030504040204" pitchFamily="50" charset="-128"/>
                          <a:ea typeface="Meiryo UI" panose="020B0604030504040204" pitchFamily="50" charset="-128"/>
                        </a:rPr>
                        <a:t>１月</a:t>
                      </a:r>
                      <a:r>
                        <a:rPr kumimoji="1" lang="en-US" altLang="ja-JP" sz="1400" b="1" dirty="0">
                          <a:latin typeface="Meiryo UI" panose="020B0604030504040204" pitchFamily="50" charset="-128"/>
                          <a:ea typeface="Meiryo UI" panose="020B0604030504040204" pitchFamily="50" charset="-128"/>
                        </a:rPr>
                        <a:t>14</a:t>
                      </a:r>
                      <a:r>
                        <a:rPr kumimoji="1" lang="ja-JP" altLang="en-US" sz="1400" b="1" dirty="0">
                          <a:latin typeface="Meiryo UI" panose="020B0604030504040204" pitchFamily="50" charset="-128"/>
                          <a:ea typeface="Meiryo UI" panose="020B0604030504040204" pitchFamily="50" charset="-128"/>
                        </a:rPr>
                        <a:t>日</a:t>
                      </a:r>
                    </a:p>
                  </a:txBody>
                  <a:tcPr anchor="ctr"/>
                </a:tc>
                <a:tc vMerge="1">
                  <a:txBody>
                    <a:bodyPr/>
                    <a:lstStyle/>
                    <a:p>
                      <a:endParaRPr lang="ja-JP" altLang="en-US" dirty="0"/>
                    </a:p>
                  </a:txBody>
                  <a:tcPr anchor="ctr"/>
                </a:tc>
                <a:tc vMerge="1">
                  <a:txBody>
                    <a:bodyPr/>
                    <a:lstStyle/>
                    <a:p>
                      <a:endParaRPr lang="ja-JP" altLang="en-US" dirty="0"/>
                    </a:p>
                  </a:txBody>
                  <a:tcPr anchor="ctr"/>
                </a:tc>
                <a:tc vMerge="1">
                  <a:txBody>
                    <a:bodyPr/>
                    <a:lstStyle/>
                    <a:p>
                      <a:endParaRPr lang="ja-JP" altLang="en-US" dirty="0"/>
                    </a:p>
                  </a:txBody>
                  <a:tcPr anchor="ctr"/>
                </a:tc>
                <a:extLst>
                  <a:ext uri="{0D108BD9-81ED-4DB2-BD59-A6C34878D82A}">
                    <a16:rowId xmlns:a16="http://schemas.microsoft.com/office/drawing/2014/main" val="1451034286"/>
                  </a:ext>
                </a:extLst>
              </a:tr>
              <a:tr h="1478751">
                <a:tc>
                  <a:txBody>
                    <a:bodyPr/>
                    <a:lstStyle/>
                    <a:p>
                      <a:pPr algn="ctr"/>
                      <a:endParaRPr kumimoji="1" lang="en-US" altLang="ja-JP" sz="1400" i="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i="0" dirty="0">
                          <a:latin typeface="Meiryo UI" panose="020B0604030504040204" pitchFamily="50" charset="-128"/>
                          <a:ea typeface="Meiryo UI" panose="020B0604030504040204" pitchFamily="50" charset="-128"/>
                        </a:rPr>
                        <a:t>各指標の目安の</a:t>
                      </a:r>
                    </a:p>
                    <a:p>
                      <a:pPr algn="ctr"/>
                      <a:r>
                        <a:rPr kumimoji="1" lang="ja-JP" altLang="en-US" sz="1400" i="0" dirty="0">
                          <a:latin typeface="Meiryo UI" panose="020B0604030504040204" pitchFamily="50" charset="-128"/>
                          <a:ea typeface="Meiryo UI" panose="020B0604030504040204" pitchFamily="50" charset="-128"/>
                        </a:rPr>
                        <a:t>到達日</a:t>
                      </a:r>
                    </a:p>
                    <a:p>
                      <a:pPr algn="ctr"/>
                      <a:endParaRPr kumimoji="1" lang="en-US" altLang="ja-JP" sz="1400" i="0" dirty="0">
                        <a:latin typeface="Meiryo UI" panose="020B0604030504040204" pitchFamily="50" charset="-128"/>
                        <a:ea typeface="Meiryo UI" panose="020B0604030504040204" pitchFamily="50" charset="-128"/>
                      </a:endParaRPr>
                    </a:p>
                  </a:txBody>
                  <a:tcPr anchor="ctr"/>
                </a:tc>
                <a:tc>
                  <a:txBody>
                    <a:bodyPr/>
                    <a:lstStyle/>
                    <a:p>
                      <a:pPr algn="l"/>
                      <a:r>
                        <a:rPr kumimoji="1" lang="ja-JP" altLang="en-US" sz="1400" b="0" i="0" dirty="0">
                          <a:latin typeface="Meiryo UI" panose="020B0604030504040204" pitchFamily="50" charset="-128"/>
                          <a:ea typeface="Meiryo UI" panose="020B0604030504040204" pitchFamily="50" charset="-128"/>
                        </a:rPr>
                        <a:t>全て満たした場合</a:t>
                      </a:r>
                      <a:endParaRPr kumimoji="1" lang="en-US" altLang="ja-JP" sz="1400" b="0" i="0" dirty="0">
                        <a:latin typeface="Meiryo UI" panose="020B0604030504040204" pitchFamily="50" charset="-128"/>
                        <a:ea typeface="Meiryo UI" panose="020B0604030504040204" pitchFamily="50" charset="-128"/>
                      </a:endParaRPr>
                    </a:p>
                    <a:p>
                      <a:pPr algn="l"/>
                      <a:endParaRPr kumimoji="1" lang="ja-JP" altLang="en-US" sz="1400" b="0" i="0" dirty="0">
                        <a:latin typeface="Meiryo UI" panose="020B0604030504040204" pitchFamily="50" charset="-128"/>
                        <a:ea typeface="Meiryo UI" panose="020B0604030504040204" pitchFamily="50" charset="-128"/>
                      </a:endParaRPr>
                    </a:p>
                    <a:p>
                      <a:pPr algn="l"/>
                      <a:r>
                        <a:rPr kumimoji="1" lang="ja-JP" altLang="en-US" sz="1400" b="0" i="0" dirty="0">
                          <a:latin typeface="Meiryo UI" panose="020B0604030504040204" pitchFamily="50" charset="-128"/>
                          <a:ea typeface="Meiryo UI" panose="020B0604030504040204" pitchFamily="50" charset="-128"/>
                        </a:rPr>
                        <a:t>①</a:t>
                      </a:r>
                      <a:r>
                        <a:rPr kumimoji="1" lang="en-US" altLang="ja-JP" sz="1400" b="0" i="0" dirty="0">
                          <a:latin typeface="Meiryo UI" panose="020B0604030504040204" pitchFamily="50" charset="-128"/>
                          <a:ea typeface="Meiryo UI" panose="020B0604030504040204" pitchFamily="50" charset="-128"/>
                        </a:rPr>
                        <a:t>20</a:t>
                      </a:r>
                      <a:r>
                        <a:rPr kumimoji="1" lang="ja-JP" altLang="en-US" sz="1400" b="0" i="0" dirty="0">
                          <a:latin typeface="Meiryo UI" panose="020B0604030504040204" pitchFamily="50" charset="-128"/>
                          <a:ea typeface="Meiryo UI" panose="020B0604030504040204" pitchFamily="50" charset="-128"/>
                        </a:rPr>
                        <a:t>・</a:t>
                      </a:r>
                      <a:r>
                        <a:rPr kumimoji="1" lang="en-US" altLang="ja-JP" sz="1400" b="0" i="0" dirty="0">
                          <a:latin typeface="Meiryo UI" panose="020B0604030504040204" pitchFamily="50" charset="-128"/>
                          <a:ea typeface="Meiryo UI" panose="020B0604030504040204" pitchFamily="50" charset="-128"/>
                        </a:rPr>
                        <a:t>30</a:t>
                      </a:r>
                      <a:r>
                        <a:rPr kumimoji="1" lang="ja-JP" altLang="en-US" sz="1400" b="0" i="0" dirty="0">
                          <a:latin typeface="Meiryo UI" panose="020B0604030504040204" pitchFamily="50" charset="-128"/>
                          <a:ea typeface="Meiryo UI" panose="020B0604030504040204" pitchFamily="50" charset="-128"/>
                        </a:rPr>
                        <a:t>代移動平均</a:t>
                      </a:r>
                    </a:p>
                    <a:p>
                      <a:pPr algn="l"/>
                      <a:r>
                        <a:rPr kumimoji="1" lang="ja-JP" altLang="en-US" sz="1400" b="0" i="0" dirty="0">
                          <a:latin typeface="Meiryo UI" panose="020B0604030504040204" pitchFamily="50" charset="-128"/>
                          <a:ea typeface="Meiryo UI" panose="020B0604030504040204" pitchFamily="50" charset="-128"/>
                        </a:rPr>
                        <a:t>　</a:t>
                      </a:r>
                      <a:r>
                        <a:rPr kumimoji="1" lang="ja-JP" altLang="en-US" sz="1400" b="0" i="0" baseline="0" dirty="0">
                          <a:latin typeface="Meiryo UI" panose="020B0604030504040204" pitchFamily="50" charset="-128"/>
                          <a:ea typeface="Meiryo UI" panose="020B0604030504040204" pitchFamily="50" charset="-128"/>
                        </a:rPr>
                        <a:t> </a:t>
                      </a:r>
                      <a:r>
                        <a:rPr kumimoji="1" lang="en-US" altLang="ja-JP" sz="1400" b="0" i="0" dirty="0">
                          <a:latin typeface="Meiryo UI" panose="020B0604030504040204" pitchFamily="50" charset="-128"/>
                          <a:ea typeface="Meiryo UI" panose="020B0604030504040204" pitchFamily="50" charset="-128"/>
                        </a:rPr>
                        <a:t>1/6</a:t>
                      </a:r>
                      <a:endParaRPr kumimoji="1" lang="ja-JP" altLang="en-US" sz="1400" b="0" i="0" dirty="0">
                        <a:latin typeface="Meiryo UI" panose="020B0604030504040204" pitchFamily="50" charset="-128"/>
                        <a:ea typeface="Meiryo UI" panose="020B0604030504040204" pitchFamily="50" charset="-128"/>
                      </a:endParaRPr>
                    </a:p>
                    <a:p>
                      <a:pPr algn="l"/>
                      <a:r>
                        <a:rPr kumimoji="1" lang="ja-JP" altLang="en-US" sz="1400" b="0" i="0" dirty="0">
                          <a:latin typeface="Meiryo UI" panose="020B0604030504040204" pitchFamily="50" charset="-128"/>
                          <a:ea typeface="Meiryo UI" panose="020B0604030504040204" pitchFamily="50" charset="-128"/>
                        </a:rPr>
                        <a:t>②</a:t>
                      </a:r>
                      <a:r>
                        <a:rPr kumimoji="1" lang="en-US" altLang="ja-JP" sz="1400" b="0" i="0" dirty="0">
                          <a:latin typeface="Meiryo UI" panose="020B0604030504040204" pitchFamily="50" charset="-128"/>
                          <a:ea typeface="Meiryo UI" panose="020B0604030504040204" pitchFamily="50" charset="-128"/>
                        </a:rPr>
                        <a:t>20</a:t>
                      </a:r>
                      <a:r>
                        <a:rPr kumimoji="1" lang="ja-JP" altLang="en-US" sz="1400" b="0" i="0" dirty="0">
                          <a:latin typeface="Meiryo UI" panose="020B0604030504040204" pitchFamily="50" charset="-128"/>
                          <a:ea typeface="Meiryo UI" panose="020B0604030504040204" pitchFamily="50" charset="-128"/>
                        </a:rPr>
                        <a:t>・</a:t>
                      </a:r>
                      <a:r>
                        <a:rPr kumimoji="1" lang="en-US" altLang="ja-JP" sz="1400" b="0" i="0" dirty="0">
                          <a:latin typeface="Meiryo UI" panose="020B0604030504040204" pitchFamily="50" charset="-128"/>
                          <a:ea typeface="Meiryo UI" panose="020B0604030504040204" pitchFamily="50" charset="-128"/>
                        </a:rPr>
                        <a:t>30</a:t>
                      </a:r>
                      <a:r>
                        <a:rPr kumimoji="1" lang="ja-JP" altLang="en-US" sz="1400" b="0" i="0" dirty="0">
                          <a:latin typeface="Meiryo UI" panose="020B0604030504040204" pitchFamily="50" charset="-128"/>
                          <a:ea typeface="Meiryo UI" panose="020B0604030504040204" pitchFamily="50" charset="-128"/>
                        </a:rPr>
                        <a:t>代移動平均</a:t>
                      </a:r>
                      <a:endParaRPr kumimoji="1" lang="en-US" altLang="ja-JP" sz="1400" b="0" i="0" dirty="0">
                        <a:latin typeface="Meiryo UI" panose="020B0604030504040204" pitchFamily="50" charset="-128"/>
                        <a:ea typeface="Meiryo UI" panose="020B0604030504040204" pitchFamily="50" charset="-128"/>
                      </a:endParaRPr>
                    </a:p>
                    <a:p>
                      <a:pPr algn="l"/>
                      <a:r>
                        <a:rPr kumimoji="1" lang="en-US" altLang="ja-JP" sz="1400" b="0" i="0" dirty="0">
                          <a:latin typeface="Meiryo UI" panose="020B0604030504040204" pitchFamily="50" charset="-128"/>
                          <a:ea typeface="Meiryo UI" panose="020B0604030504040204" pitchFamily="50" charset="-128"/>
                        </a:rPr>
                        <a:t>   </a:t>
                      </a:r>
                      <a:r>
                        <a:rPr kumimoji="1" lang="ja-JP" altLang="en-US" sz="1400" b="0" i="0" dirty="0">
                          <a:latin typeface="Meiryo UI" panose="020B0604030504040204" pitchFamily="50" charset="-128"/>
                          <a:ea typeface="Meiryo UI" panose="020B0604030504040204" pitchFamily="50" charset="-128"/>
                        </a:rPr>
                        <a:t>前日比</a:t>
                      </a:r>
                      <a:endParaRPr kumimoji="1" lang="en-US" altLang="ja-JP" sz="1400" b="0" i="0" dirty="0">
                        <a:latin typeface="Meiryo UI" panose="020B0604030504040204" pitchFamily="50" charset="-128"/>
                        <a:ea typeface="Meiryo UI" panose="020B0604030504040204" pitchFamily="50" charset="-128"/>
                      </a:endParaRPr>
                    </a:p>
                    <a:p>
                      <a:pPr algn="l"/>
                      <a:r>
                        <a:rPr kumimoji="1" lang="ja-JP" altLang="en-US" sz="1400" b="0" i="0" dirty="0">
                          <a:latin typeface="Meiryo UI" panose="020B0604030504040204" pitchFamily="50" charset="-128"/>
                          <a:ea typeface="Meiryo UI" panose="020B0604030504040204" pitchFamily="50" charset="-128"/>
                        </a:rPr>
                        <a:t>　</a:t>
                      </a:r>
                      <a:r>
                        <a:rPr kumimoji="1" lang="ja-JP" altLang="en-US" sz="1400" b="0" i="0" baseline="0" dirty="0">
                          <a:latin typeface="Meiryo UI" panose="020B0604030504040204" pitchFamily="50" charset="-128"/>
                          <a:ea typeface="Meiryo UI" panose="020B0604030504040204" pitchFamily="50" charset="-128"/>
                        </a:rPr>
                        <a:t> </a:t>
                      </a:r>
                      <a:r>
                        <a:rPr kumimoji="1" lang="en-US" altLang="ja-JP" sz="1400" b="0" i="0" dirty="0">
                          <a:latin typeface="Meiryo UI" panose="020B0604030504040204" pitchFamily="50" charset="-128"/>
                          <a:ea typeface="Meiryo UI" panose="020B0604030504040204" pitchFamily="50" charset="-128"/>
                        </a:rPr>
                        <a:t>12/22</a:t>
                      </a:r>
                    </a:p>
                  </a:txBody>
                  <a:tcPr anchor="ctr"/>
                </a:tc>
                <a:tc>
                  <a:txBody>
                    <a:bodyPr/>
                    <a:lstStyle/>
                    <a:p>
                      <a:pPr algn="l"/>
                      <a:r>
                        <a:rPr kumimoji="1" lang="ja-JP" altLang="en-US" sz="1400" b="0" i="0" dirty="0">
                          <a:latin typeface="Meiryo UI" panose="020B0604030504040204" pitchFamily="50" charset="-128"/>
                          <a:ea typeface="Meiryo UI" panose="020B0604030504040204" pitchFamily="50" charset="-128"/>
                        </a:rPr>
                        <a:t>いずれか満たした場合</a:t>
                      </a:r>
                      <a:endParaRPr kumimoji="1" lang="en-US" altLang="ja-JP" sz="1400" b="0" i="0" dirty="0">
                        <a:latin typeface="Meiryo UI" panose="020B0604030504040204" pitchFamily="50" charset="-128"/>
                        <a:ea typeface="Meiryo UI" panose="020B0604030504040204" pitchFamily="50" charset="-128"/>
                      </a:endParaRPr>
                    </a:p>
                    <a:p>
                      <a:pPr algn="l"/>
                      <a:endParaRPr kumimoji="1" lang="ja-JP" altLang="en-US" sz="1400" b="0" i="0" dirty="0">
                        <a:latin typeface="Meiryo UI" panose="020B0604030504040204" pitchFamily="50" charset="-128"/>
                        <a:ea typeface="Meiryo UI" panose="020B0604030504040204" pitchFamily="50" charset="-128"/>
                      </a:endParaRPr>
                    </a:p>
                    <a:p>
                      <a:pPr algn="l"/>
                      <a:r>
                        <a:rPr kumimoji="1" lang="ja-JP" altLang="en-US" sz="1400" b="0" i="0" dirty="0">
                          <a:latin typeface="Meiryo UI" panose="020B0604030504040204" pitchFamily="50" charset="-128"/>
                          <a:ea typeface="Meiryo UI" panose="020B0604030504040204" pitchFamily="50" charset="-128"/>
                        </a:rPr>
                        <a:t>①病床使用率</a:t>
                      </a:r>
                    </a:p>
                    <a:p>
                      <a:pPr algn="l"/>
                      <a:r>
                        <a:rPr kumimoji="1" lang="ja-JP" altLang="en-US" sz="1400" b="0" i="0" baseline="0" dirty="0">
                          <a:latin typeface="Meiryo UI" panose="020B0604030504040204" pitchFamily="50" charset="-128"/>
                          <a:ea typeface="Meiryo UI" panose="020B0604030504040204" pitchFamily="50" charset="-128"/>
                        </a:rPr>
                        <a:t>   </a:t>
                      </a:r>
                      <a:r>
                        <a:rPr kumimoji="1" lang="en-US" altLang="ja-JP" sz="1400" b="0" i="0" dirty="0">
                          <a:latin typeface="Meiryo UI" panose="020B0604030504040204" pitchFamily="50" charset="-128"/>
                          <a:ea typeface="Meiryo UI" panose="020B0604030504040204" pitchFamily="50" charset="-128"/>
                        </a:rPr>
                        <a:t>1/14</a:t>
                      </a:r>
                    </a:p>
                    <a:p>
                      <a:pPr algn="l"/>
                      <a:r>
                        <a:rPr kumimoji="1" lang="ja-JP" altLang="en-US" sz="1400" b="0" i="0" dirty="0">
                          <a:latin typeface="Meiryo UI" panose="020B0604030504040204" pitchFamily="50" charset="-128"/>
                          <a:ea typeface="Meiryo UI" panose="020B0604030504040204" pitchFamily="50" charset="-128"/>
                        </a:rPr>
                        <a:t>②重症病床使用率</a:t>
                      </a:r>
                      <a:endParaRPr kumimoji="1" lang="ja-JP" altLang="en-US" sz="1100" b="0" i="0" dirty="0">
                        <a:latin typeface="Meiryo UI" panose="020B0604030504040204" pitchFamily="50" charset="-128"/>
                        <a:ea typeface="Meiryo UI" panose="020B0604030504040204" pitchFamily="50" charset="-128"/>
                      </a:endParaRPr>
                    </a:p>
                    <a:p>
                      <a:pPr algn="l"/>
                      <a:r>
                        <a:rPr kumimoji="1" lang="ja-JP" altLang="en-US" sz="1400" b="0" i="0" baseline="0" dirty="0">
                          <a:latin typeface="Meiryo UI" panose="020B0604030504040204" pitchFamily="50" charset="-128"/>
                          <a:ea typeface="Meiryo UI" panose="020B0604030504040204" pitchFamily="50" charset="-128"/>
                        </a:rPr>
                        <a:t>   </a:t>
                      </a:r>
                      <a:r>
                        <a:rPr kumimoji="1" lang="en-US" altLang="ja-JP" sz="1400" b="0" i="0" dirty="0">
                          <a:latin typeface="Meiryo UI" panose="020B0604030504040204" pitchFamily="50" charset="-128"/>
                          <a:ea typeface="Meiryo UI" panose="020B0604030504040204" pitchFamily="50" charset="-128"/>
                        </a:rPr>
                        <a:t>2/1</a:t>
                      </a:r>
                    </a:p>
                  </a:txBody>
                  <a:tcPr anchor="ctr"/>
                </a:tc>
                <a:tc>
                  <a:txBody>
                    <a:bodyPr/>
                    <a:lstStyle/>
                    <a:p>
                      <a:pPr algn="l"/>
                      <a:r>
                        <a:rPr kumimoji="1" lang="ja-JP" altLang="en-US" sz="1400" b="0" i="0" dirty="0">
                          <a:latin typeface="Meiryo UI" panose="020B0604030504040204" pitchFamily="50" charset="-128"/>
                          <a:ea typeface="Meiryo UI" panose="020B0604030504040204" pitchFamily="50" charset="-128"/>
                        </a:rPr>
                        <a:t>いずれか満たした場合</a:t>
                      </a:r>
                      <a:endParaRPr kumimoji="1" lang="en-US" altLang="ja-JP" sz="1400" b="0" i="0" dirty="0">
                        <a:latin typeface="Meiryo UI" panose="020B0604030504040204" pitchFamily="50" charset="-128"/>
                        <a:ea typeface="Meiryo UI" panose="020B0604030504040204" pitchFamily="50" charset="-128"/>
                      </a:endParaRPr>
                    </a:p>
                    <a:p>
                      <a:pPr algn="l"/>
                      <a:endParaRPr kumimoji="1" lang="ja-JP" altLang="en-US" sz="1400" b="0" i="0" dirty="0">
                        <a:latin typeface="Meiryo UI" panose="020B0604030504040204" pitchFamily="50" charset="-128"/>
                        <a:ea typeface="Meiryo UI" panose="020B0604030504040204" pitchFamily="50" charset="-128"/>
                      </a:endParaRPr>
                    </a:p>
                    <a:p>
                      <a:pPr algn="l"/>
                      <a:r>
                        <a:rPr kumimoji="1" lang="ja-JP" altLang="en-US" sz="1400" b="0" i="0" dirty="0">
                          <a:latin typeface="Meiryo UI" panose="020B0604030504040204" pitchFamily="50" charset="-128"/>
                          <a:ea typeface="Meiryo UI" panose="020B0604030504040204" pitchFamily="50" charset="-128"/>
                        </a:rPr>
                        <a:t>①病床使用率</a:t>
                      </a:r>
                    </a:p>
                    <a:p>
                      <a:pPr algn="l"/>
                      <a:r>
                        <a:rPr kumimoji="1" lang="ja-JP" altLang="en-US" sz="1400" b="0" i="0" baseline="0" dirty="0">
                          <a:latin typeface="Meiryo UI" panose="020B0604030504040204" pitchFamily="50" charset="-128"/>
                          <a:ea typeface="Meiryo UI" panose="020B0604030504040204" pitchFamily="50" charset="-128"/>
                        </a:rPr>
                        <a:t>   </a:t>
                      </a:r>
                      <a:r>
                        <a:rPr kumimoji="1" lang="en-US" altLang="ja-JP" sz="1400" b="0" i="0" dirty="0">
                          <a:latin typeface="Meiryo UI" panose="020B0604030504040204" pitchFamily="50" charset="-128"/>
                          <a:ea typeface="Meiryo UI" panose="020B0604030504040204" pitchFamily="50" charset="-128"/>
                        </a:rPr>
                        <a:t>1/26</a:t>
                      </a:r>
                    </a:p>
                    <a:p>
                      <a:pPr algn="l"/>
                      <a:r>
                        <a:rPr kumimoji="1" lang="ja-JP" altLang="en-US" sz="1400" b="0" i="0" dirty="0">
                          <a:latin typeface="Meiryo UI" panose="020B0604030504040204" pitchFamily="50" charset="-128"/>
                          <a:ea typeface="Meiryo UI" panose="020B0604030504040204" pitchFamily="50" charset="-128"/>
                        </a:rPr>
                        <a:t>②重症病床使用率</a:t>
                      </a:r>
                      <a:endParaRPr kumimoji="1" lang="ja-JP" altLang="en-US" sz="1050" b="0" i="0" dirty="0">
                        <a:latin typeface="Meiryo UI" panose="020B0604030504040204" pitchFamily="50" charset="-128"/>
                        <a:ea typeface="Meiryo UI" panose="020B0604030504040204" pitchFamily="50" charset="-128"/>
                      </a:endParaRPr>
                    </a:p>
                    <a:p>
                      <a:pPr algn="l"/>
                      <a:r>
                        <a:rPr kumimoji="1" lang="ja-JP" altLang="en-US" sz="1400" b="0" i="0" baseline="0" dirty="0">
                          <a:latin typeface="Meiryo UI" panose="020B0604030504040204" pitchFamily="50" charset="-128"/>
                          <a:ea typeface="Meiryo UI" panose="020B0604030504040204" pitchFamily="50" charset="-128"/>
                        </a:rPr>
                        <a:t>   </a:t>
                      </a:r>
                      <a:r>
                        <a:rPr kumimoji="1" lang="en-US" altLang="ja-JP" sz="1400" b="0" i="0" dirty="0">
                          <a:latin typeface="Meiryo UI" panose="020B0604030504040204" pitchFamily="50" charset="-128"/>
                          <a:ea typeface="Meiryo UI" panose="020B0604030504040204" pitchFamily="50" charset="-128"/>
                        </a:rPr>
                        <a:t>2/20</a:t>
                      </a:r>
                    </a:p>
                  </a:txBody>
                  <a:tcPr anchor="ctr"/>
                </a:tc>
                <a:tc>
                  <a:txBody>
                    <a:bodyPr/>
                    <a:lstStyle/>
                    <a:p>
                      <a:pPr algn="l"/>
                      <a:r>
                        <a:rPr kumimoji="1" lang="ja-JP" altLang="en-US" sz="1400" b="0" i="0" dirty="0">
                          <a:latin typeface="Meiryo UI" panose="020B0604030504040204" pitchFamily="50" charset="-128"/>
                          <a:ea typeface="Meiryo UI" panose="020B0604030504040204" pitchFamily="50" charset="-128"/>
                        </a:rPr>
                        <a:t>全て満たした場合</a:t>
                      </a:r>
                      <a:endParaRPr kumimoji="1" lang="en-US" altLang="ja-JP" sz="1400" b="0" i="0" dirty="0">
                        <a:latin typeface="Meiryo UI" panose="020B0604030504040204" pitchFamily="50" charset="-128"/>
                        <a:ea typeface="Meiryo UI" panose="020B0604030504040204" pitchFamily="50" charset="-128"/>
                      </a:endParaRPr>
                    </a:p>
                    <a:p>
                      <a:pPr algn="l"/>
                      <a:endParaRPr kumimoji="1" lang="ja-JP" altLang="en-US" sz="1400" b="0" i="0" dirty="0">
                        <a:latin typeface="Meiryo UI" panose="020B0604030504040204" pitchFamily="50" charset="-128"/>
                        <a:ea typeface="Meiryo UI" panose="020B0604030504040204" pitchFamily="50" charset="-128"/>
                      </a:endParaRPr>
                    </a:p>
                    <a:p>
                      <a:pPr algn="l"/>
                      <a:r>
                        <a:rPr kumimoji="1" lang="ja-JP" altLang="en-US" sz="1400" b="0" i="0" dirty="0">
                          <a:latin typeface="Meiryo UI" panose="020B0604030504040204" pitchFamily="50" charset="-128"/>
                          <a:ea typeface="Meiryo UI" panose="020B0604030504040204" pitchFamily="50" charset="-128"/>
                        </a:rPr>
                        <a:t>①病床使用率</a:t>
                      </a:r>
                    </a:p>
                    <a:p>
                      <a:pPr algn="l"/>
                      <a:r>
                        <a:rPr kumimoji="1" lang="ja-JP" altLang="en-US" sz="1400" b="0" i="0" baseline="0" dirty="0">
                          <a:latin typeface="Meiryo UI" panose="020B0604030504040204" pitchFamily="50" charset="-128"/>
                          <a:ea typeface="Meiryo UI" panose="020B0604030504040204" pitchFamily="50" charset="-128"/>
                        </a:rPr>
                        <a:t>   </a:t>
                      </a:r>
                      <a:r>
                        <a:rPr kumimoji="1" lang="en-US" altLang="ja-JP" sz="1400" b="0" i="0" dirty="0">
                          <a:latin typeface="Meiryo UI" panose="020B0604030504040204" pitchFamily="50" charset="-128"/>
                          <a:ea typeface="Meiryo UI" panose="020B0604030504040204" pitchFamily="50" charset="-128"/>
                        </a:rPr>
                        <a:t>3/29</a:t>
                      </a:r>
                    </a:p>
                    <a:p>
                      <a:pPr algn="l"/>
                      <a:r>
                        <a:rPr kumimoji="1" lang="en-US" altLang="ja-JP" sz="1400" b="0" i="0" dirty="0">
                          <a:latin typeface="Meiryo UI" panose="020B0604030504040204" pitchFamily="50" charset="-128"/>
                          <a:ea typeface="Meiryo UI" panose="020B0604030504040204" pitchFamily="50" charset="-128"/>
                        </a:rPr>
                        <a:t>②</a:t>
                      </a:r>
                      <a:r>
                        <a:rPr kumimoji="1" lang="ja-JP" altLang="en-US" sz="1400" b="0" i="0" dirty="0">
                          <a:latin typeface="Meiryo UI" panose="020B0604030504040204" pitchFamily="50" charset="-128"/>
                          <a:ea typeface="Meiryo UI" panose="020B0604030504040204" pitchFamily="50" charset="-128"/>
                        </a:rPr>
                        <a:t>重症病床使用率</a:t>
                      </a:r>
                    </a:p>
                    <a:p>
                      <a:pPr algn="l"/>
                      <a:r>
                        <a:rPr kumimoji="1" lang="ja-JP" altLang="en-US" sz="1400" b="0" i="0" baseline="0" dirty="0">
                          <a:latin typeface="Meiryo UI" panose="020B0604030504040204" pitchFamily="50" charset="-128"/>
                          <a:ea typeface="Meiryo UI" panose="020B0604030504040204" pitchFamily="50" charset="-128"/>
                        </a:rPr>
                        <a:t>   </a:t>
                      </a:r>
                      <a:r>
                        <a:rPr kumimoji="1" lang="en-US" altLang="ja-JP" sz="1400" b="0" i="0" dirty="0">
                          <a:latin typeface="Meiryo UI" panose="020B0604030504040204" pitchFamily="50" charset="-128"/>
                          <a:ea typeface="Meiryo UI" panose="020B0604030504040204" pitchFamily="50" charset="-128"/>
                        </a:rPr>
                        <a:t>3/25</a:t>
                      </a:r>
                    </a:p>
                  </a:txBody>
                  <a:tcPr anchor="ctr"/>
                </a:tc>
                <a:tc>
                  <a:txBody>
                    <a:bodyPr/>
                    <a:lstStyle/>
                    <a:p>
                      <a:pPr algn="l"/>
                      <a:r>
                        <a:rPr kumimoji="1" lang="ja-JP" altLang="en-US" sz="1400" b="0" i="0" dirty="0">
                          <a:latin typeface="Meiryo UI" panose="020B0604030504040204" pitchFamily="50" charset="-128"/>
                          <a:ea typeface="Meiryo UI" panose="020B0604030504040204" pitchFamily="50" charset="-128"/>
                        </a:rPr>
                        <a:t>全て満たした場合</a:t>
                      </a:r>
                      <a:endParaRPr kumimoji="1" lang="en-US" altLang="ja-JP" sz="1400" b="0" i="0" dirty="0">
                        <a:latin typeface="Meiryo UI" panose="020B0604030504040204" pitchFamily="50" charset="-128"/>
                        <a:ea typeface="Meiryo UI" panose="020B0604030504040204" pitchFamily="50" charset="-128"/>
                      </a:endParaRPr>
                    </a:p>
                    <a:p>
                      <a:pPr algn="l"/>
                      <a:endParaRPr kumimoji="1" lang="ja-JP" altLang="en-US" sz="1400" b="0" i="0" dirty="0">
                        <a:latin typeface="Meiryo UI" panose="020B0604030504040204" pitchFamily="50" charset="-128"/>
                        <a:ea typeface="Meiryo UI" panose="020B0604030504040204" pitchFamily="50" charset="-128"/>
                      </a:endParaRPr>
                    </a:p>
                    <a:p>
                      <a:pPr algn="l"/>
                      <a:r>
                        <a:rPr kumimoji="1" lang="ja-JP" altLang="en-US" sz="1400" b="0" i="0" dirty="0">
                          <a:latin typeface="Meiryo UI" panose="020B0604030504040204" pitchFamily="50" charset="-128"/>
                          <a:ea typeface="Meiryo UI" panose="020B0604030504040204" pitchFamily="50" charset="-128"/>
                        </a:rPr>
                        <a:t>①病床使用率</a:t>
                      </a:r>
                    </a:p>
                    <a:p>
                      <a:pPr algn="l"/>
                      <a:r>
                        <a:rPr kumimoji="1" lang="ja-JP" altLang="en-US" sz="1400" b="0" i="0" baseline="0" dirty="0">
                          <a:latin typeface="Meiryo UI" panose="020B0604030504040204" pitchFamily="50" charset="-128"/>
                          <a:ea typeface="Meiryo UI" panose="020B0604030504040204" pitchFamily="50" charset="-128"/>
                        </a:rPr>
                        <a:t>   </a:t>
                      </a:r>
                      <a:r>
                        <a:rPr kumimoji="1" lang="en-US" altLang="ja-JP" sz="1400" b="0" i="0" dirty="0">
                          <a:latin typeface="Meiryo UI" panose="020B0604030504040204" pitchFamily="50" charset="-128"/>
                          <a:ea typeface="Meiryo UI" panose="020B0604030504040204" pitchFamily="50" charset="-128"/>
                        </a:rPr>
                        <a:t>5/9</a:t>
                      </a:r>
                    </a:p>
                    <a:p>
                      <a:pPr algn="l"/>
                      <a:r>
                        <a:rPr kumimoji="1" lang="en-US" altLang="ja-JP" sz="1400" b="0" i="0" dirty="0">
                          <a:latin typeface="Meiryo UI" panose="020B0604030504040204" pitchFamily="50" charset="-128"/>
                          <a:ea typeface="Meiryo UI" panose="020B0604030504040204" pitchFamily="50" charset="-128"/>
                        </a:rPr>
                        <a:t>②</a:t>
                      </a:r>
                      <a:r>
                        <a:rPr kumimoji="1" lang="ja-JP" altLang="en-US" sz="1400" b="0" i="0" dirty="0">
                          <a:latin typeface="Meiryo UI" panose="020B0604030504040204" pitchFamily="50" charset="-128"/>
                          <a:ea typeface="Meiryo UI" panose="020B0604030504040204" pitchFamily="50" charset="-128"/>
                        </a:rPr>
                        <a:t>重症病床使用率</a:t>
                      </a:r>
                    </a:p>
                    <a:p>
                      <a:pPr algn="l"/>
                      <a:r>
                        <a:rPr kumimoji="1" lang="ja-JP" altLang="en-US" sz="1400" b="0" i="0" baseline="0" dirty="0">
                          <a:latin typeface="Meiryo UI" panose="020B0604030504040204" pitchFamily="50" charset="-128"/>
                          <a:ea typeface="Meiryo UI" panose="020B0604030504040204" pitchFamily="50" charset="-128"/>
                        </a:rPr>
                        <a:t>   </a:t>
                      </a:r>
                      <a:r>
                        <a:rPr kumimoji="1" lang="en-US" altLang="ja-JP" sz="1400" b="0" i="0" dirty="0">
                          <a:latin typeface="Meiryo UI" panose="020B0604030504040204" pitchFamily="50" charset="-128"/>
                          <a:ea typeface="Meiryo UI" panose="020B0604030504040204" pitchFamily="50" charset="-128"/>
                        </a:rPr>
                        <a:t>4/11</a:t>
                      </a:r>
                    </a:p>
                  </a:txBody>
                  <a:tcPr anchor="ctr"/>
                </a:tc>
                <a:extLst>
                  <a:ext uri="{0D108BD9-81ED-4DB2-BD59-A6C34878D82A}">
                    <a16:rowId xmlns:a16="http://schemas.microsoft.com/office/drawing/2014/main" val="3822065854"/>
                  </a:ext>
                </a:extLst>
              </a:tr>
            </a:tbl>
          </a:graphicData>
        </a:graphic>
      </p:graphicFrame>
      <p:sp>
        <p:nvSpPr>
          <p:cNvPr id="2" name="スライド番号プレースホルダー 1"/>
          <p:cNvSpPr>
            <a:spLocks noGrp="1"/>
          </p:cNvSpPr>
          <p:nvPr>
            <p:ph type="sldNum" sz="quarter" idx="12"/>
          </p:nvPr>
        </p:nvSpPr>
        <p:spPr>
          <a:xfrm>
            <a:off x="9448800" y="6457703"/>
            <a:ext cx="2743200" cy="365125"/>
          </a:xfrm>
        </p:spPr>
        <p:txBody>
          <a:bodyPr/>
          <a:lstStyle/>
          <a:p>
            <a:fld id="{FE1BD58B-2CDE-485A-8E10-5E6FB430C5D3}" type="slidenum">
              <a:rPr kumimoji="1" lang="ja-JP" altLang="en-US" sz="2000" smtClean="0">
                <a:solidFill>
                  <a:schemeClr val="tx1"/>
                </a:solidFill>
              </a:rPr>
              <a:t>4</a:t>
            </a:fld>
            <a:endParaRPr kumimoji="1" lang="ja-JP" altLang="en-US" sz="2000" dirty="0">
              <a:solidFill>
                <a:schemeClr val="tx1"/>
              </a:solidFill>
            </a:endParaRPr>
          </a:p>
        </p:txBody>
      </p:sp>
      <p:sp>
        <p:nvSpPr>
          <p:cNvPr id="5" name="テキスト ボックス 4">
            <a:extLst>
              <a:ext uri="{FF2B5EF4-FFF2-40B4-BE49-F238E27FC236}">
                <a16:creationId xmlns:a16="http://schemas.microsoft.com/office/drawing/2014/main" id="{D51ED6C3-A034-4B0B-811D-28FE4FFF4B1D}"/>
              </a:ext>
            </a:extLst>
          </p:cNvPr>
          <p:cNvSpPr txBox="1"/>
          <p:nvPr/>
        </p:nvSpPr>
        <p:spPr>
          <a:xfrm>
            <a:off x="0" y="0"/>
            <a:ext cx="12192000" cy="400110"/>
          </a:xfrm>
          <a:prstGeom prst="rect">
            <a:avLst/>
          </a:prstGeom>
          <a:solidFill>
            <a:schemeClr val="accent5">
              <a:lumMod val="75000"/>
            </a:schemeClr>
          </a:solidFill>
        </p:spPr>
        <p:txBody>
          <a:bodyPr wrap="square" rtlCol="0">
            <a:spAutoFit/>
          </a:bodyPr>
          <a:lstStyle/>
          <a:p>
            <a:pPr algn="ctr"/>
            <a:r>
              <a:rPr lang="ja-JP" altLang="en-US" sz="2000" b="1" dirty="0">
                <a:solidFill>
                  <a:schemeClr val="bg1"/>
                </a:solidFill>
                <a:latin typeface="UD デジタル 教科書体 NK-B" panose="02020700000000000000" pitchFamily="18" charset="-128"/>
                <a:ea typeface="UD デジタル 教科書体 NK-B" panose="02020700000000000000" pitchFamily="18" charset="-128"/>
              </a:rPr>
              <a:t>「大阪モデル」修正（案）を第六波に当てはめた場合の状況</a:t>
            </a:r>
          </a:p>
        </p:txBody>
      </p:sp>
      <p:sp>
        <p:nvSpPr>
          <p:cNvPr id="7" name="テキスト ボックス 6">
            <a:extLst>
              <a:ext uri="{FF2B5EF4-FFF2-40B4-BE49-F238E27FC236}">
                <a16:creationId xmlns:a16="http://schemas.microsoft.com/office/drawing/2014/main" id="{A8BBD8F1-FBB0-42BC-ABB5-F307B667B8DD}"/>
              </a:ext>
            </a:extLst>
          </p:cNvPr>
          <p:cNvSpPr txBox="1"/>
          <p:nvPr/>
        </p:nvSpPr>
        <p:spPr>
          <a:xfrm>
            <a:off x="176260" y="3840567"/>
            <a:ext cx="11759274" cy="738664"/>
          </a:xfrm>
          <a:prstGeom prst="rect">
            <a:avLst/>
          </a:prstGeom>
          <a:noFill/>
        </p:spPr>
        <p:txBody>
          <a:bodyPr wrap="square" rtlCol="0">
            <a:spAutoFit/>
          </a:bodyPr>
          <a:lstStyle/>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現行及び見直し後いずれも、</a:t>
            </a:r>
            <a:r>
              <a:rPr lang="en-US" altLang="ja-JP" sz="1050" dirty="0">
                <a:latin typeface="Meiryo UI" panose="020B0604030504040204" pitchFamily="50" charset="-128"/>
                <a:ea typeface="Meiryo UI" panose="020B0604030504040204" pitchFamily="50" charset="-128"/>
              </a:rPr>
              <a:t>5</a:t>
            </a:r>
            <a:r>
              <a:rPr lang="ja-JP" altLang="en-US" sz="1050" dirty="0">
                <a:latin typeface="Meiryo UI" panose="020B0604030504040204" pitchFamily="50" charset="-128"/>
                <a:ea typeface="Meiryo UI" panose="020B0604030504040204" pitchFamily="50" charset="-128"/>
              </a:rPr>
              <a:t>月</a:t>
            </a:r>
            <a:r>
              <a:rPr lang="en-US" altLang="ja-JP" sz="1050" dirty="0">
                <a:latin typeface="Meiryo UI" panose="020B0604030504040204" pitchFamily="50" charset="-128"/>
                <a:ea typeface="Meiryo UI" panose="020B0604030504040204" pitchFamily="50" charset="-128"/>
              </a:rPr>
              <a:t>15</a:t>
            </a:r>
            <a:r>
              <a:rPr lang="ja-JP" altLang="en-US" sz="1050" dirty="0">
                <a:latin typeface="Meiryo UI" panose="020B0604030504040204" pitchFamily="50" charset="-128"/>
                <a:ea typeface="Meiryo UI" panose="020B0604030504040204" pitchFamily="50" charset="-128"/>
              </a:rPr>
              <a:t>日時点の全体確保病床数</a:t>
            </a:r>
            <a:r>
              <a:rPr lang="en-US" altLang="ja-JP" sz="1050" dirty="0">
                <a:latin typeface="Meiryo UI" panose="020B0604030504040204" pitchFamily="50" charset="-128"/>
                <a:ea typeface="Meiryo UI" panose="020B0604030504040204" pitchFamily="50" charset="-128"/>
              </a:rPr>
              <a:t>3,997</a:t>
            </a:r>
            <a:r>
              <a:rPr lang="ja-JP" altLang="en-US" sz="1050" dirty="0">
                <a:latin typeface="Meiryo UI" panose="020B0604030504040204" pitchFamily="50" charset="-128"/>
                <a:ea typeface="Meiryo UI" panose="020B0604030504040204" pitchFamily="50" charset="-128"/>
              </a:rPr>
              <a:t>床、重症病床確保数</a:t>
            </a:r>
            <a:r>
              <a:rPr lang="en-US" altLang="ja-JP" sz="1050" dirty="0">
                <a:latin typeface="Meiryo UI" panose="020B0604030504040204" pitchFamily="50" charset="-128"/>
                <a:ea typeface="Meiryo UI" panose="020B0604030504040204" pitchFamily="50" charset="-128"/>
              </a:rPr>
              <a:t>622</a:t>
            </a:r>
            <a:r>
              <a:rPr lang="ja-JP" altLang="en-US" sz="1050" dirty="0">
                <a:latin typeface="Meiryo UI" panose="020B0604030504040204" pitchFamily="50" charset="-128"/>
                <a:ea typeface="Meiryo UI" panose="020B0604030504040204" pitchFamily="50" charset="-128"/>
              </a:rPr>
              <a:t>床で積算した場合</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（注１）</a:t>
            </a:r>
            <a:r>
              <a:rPr lang="en-US" altLang="ja-JP" sz="1050" dirty="0">
                <a:latin typeface="Meiryo UI" panose="020B0604030504040204" pitchFamily="50" charset="-128"/>
                <a:ea typeface="Meiryo UI" panose="020B0604030504040204" pitchFamily="50" charset="-128"/>
              </a:rPr>
              <a:t>1</a:t>
            </a:r>
            <a:r>
              <a:rPr lang="ja-JP" altLang="en-US" sz="1050" dirty="0">
                <a:latin typeface="Meiryo UI" panose="020B0604030504040204" pitchFamily="50" charset="-128"/>
                <a:ea typeface="Meiryo UI" panose="020B0604030504040204" pitchFamily="50" charset="-128"/>
              </a:rPr>
              <a:t>月</a:t>
            </a:r>
            <a:r>
              <a:rPr lang="en-US" altLang="ja-JP" sz="1050" dirty="0">
                <a:latin typeface="Meiryo UI" panose="020B0604030504040204" pitchFamily="50" charset="-128"/>
                <a:ea typeface="Meiryo UI" panose="020B0604030504040204" pitchFamily="50" charset="-128"/>
              </a:rPr>
              <a:t>9</a:t>
            </a:r>
            <a:r>
              <a:rPr lang="ja-JP" altLang="en-US" sz="1050" dirty="0">
                <a:latin typeface="Meiryo UI" panose="020B0604030504040204" pitchFamily="50" charset="-128"/>
                <a:ea typeface="Meiryo UI" panose="020B0604030504040204" pitchFamily="50" charset="-128"/>
              </a:rPr>
              <a:t>日に指標が目安に到達する見込みから、</a:t>
            </a:r>
            <a:r>
              <a:rPr lang="en-US" altLang="ja-JP" sz="1050" dirty="0">
                <a:latin typeface="Meiryo UI" panose="020B0604030504040204" pitchFamily="50" charset="-128"/>
                <a:ea typeface="Meiryo UI" panose="020B0604030504040204" pitchFamily="50" charset="-128"/>
              </a:rPr>
              <a:t>1</a:t>
            </a:r>
            <a:r>
              <a:rPr lang="ja-JP" altLang="en-US" sz="1050" dirty="0">
                <a:latin typeface="Meiryo UI" panose="020B0604030504040204" pitchFamily="50" charset="-128"/>
                <a:ea typeface="Meiryo UI" panose="020B0604030504040204" pitchFamily="50" charset="-128"/>
              </a:rPr>
              <a:t>月</a:t>
            </a:r>
            <a:r>
              <a:rPr lang="en-US" altLang="ja-JP" sz="1050" dirty="0">
                <a:latin typeface="Meiryo UI" panose="020B0604030504040204" pitchFamily="50" charset="-128"/>
                <a:ea typeface="Meiryo UI" panose="020B0604030504040204" pitchFamily="50" charset="-128"/>
              </a:rPr>
              <a:t>8</a:t>
            </a:r>
            <a:r>
              <a:rPr lang="ja-JP" altLang="en-US" sz="1050" dirty="0">
                <a:latin typeface="Meiryo UI" panose="020B0604030504040204" pitchFamily="50" charset="-128"/>
                <a:ea typeface="Meiryo UI" panose="020B0604030504040204" pitchFamily="50" charset="-128"/>
              </a:rPr>
              <a:t>日にステージ移行</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（注２）「年度替わりの集中警戒期間」（</a:t>
            </a:r>
            <a:r>
              <a:rPr lang="en-US" altLang="ja-JP" sz="1050" dirty="0">
                <a:latin typeface="Meiryo UI" panose="020B0604030504040204" pitchFamily="50" charset="-128"/>
                <a:ea typeface="Meiryo UI" panose="020B0604030504040204" pitchFamily="50" charset="-128"/>
              </a:rPr>
              <a:t>3</a:t>
            </a:r>
            <a:r>
              <a:rPr lang="ja-JP" altLang="en-US" sz="1050" dirty="0">
                <a:latin typeface="Meiryo UI" panose="020B0604030504040204" pitchFamily="50" charset="-128"/>
                <a:ea typeface="Meiryo UI" panose="020B0604030504040204" pitchFamily="50" charset="-128"/>
              </a:rPr>
              <a:t>月</a:t>
            </a:r>
            <a:r>
              <a:rPr lang="en-US" altLang="ja-JP" sz="1050" dirty="0">
                <a:latin typeface="Meiryo UI" panose="020B0604030504040204" pitchFamily="50" charset="-128"/>
                <a:ea typeface="Meiryo UI" panose="020B0604030504040204" pitchFamily="50" charset="-128"/>
              </a:rPr>
              <a:t>22</a:t>
            </a:r>
            <a:r>
              <a:rPr lang="ja-JP" altLang="en-US" sz="1050" dirty="0">
                <a:latin typeface="Meiryo UI" panose="020B0604030504040204" pitchFamily="50" charset="-128"/>
                <a:ea typeface="Meiryo UI" panose="020B0604030504040204" pitchFamily="50" charset="-128"/>
              </a:rPr>
              <a:t>日～</a:t>
            </a:r>
            <a:r>
              <a:rPr lang="en-US" altLang="ja-JP" sz="1050" dirty="0">
                <a:latin typeface="Meiryo UI" panose="020B0604030504040204" pitchFamily="50" charset="-128"/>
                <a:ea typeface="Meiryo UI" panose="020B0604030504040204" pitchFamily="50" charset="-128"/>
              </a:rPr>
              <a:t>4</a:t>
            </a:r>
            <a:r>
              <a:rPr lang="ja-JP" altLang="en-US" sz="1050" dirty="0">
                <a:latin typeface="Meiryo UI" panose="020B0604030504040204" pitchFamily="50" charset="-128"/>
                <a:ea typeface="Meiryo UI" panose="020B0604030504040204" pitchFamily="50" charset="-128"/>
              </a:rPr>
              <a:t>月</a:t>
            </a:r>
            <a:r>
              <a:rPr lang="en-US" altLang="ja-JP" sz="1050" dirty="0">
                <a:latin typeface="Meiryo UI" panose="020B0604030504040204" pitchFamily="50" charset="-128"/>
                <a:ea typeface="Meiryo UI" panose="020B0604030504040204" pitchFamily="50" charset="-128"/>
              </a:rPr>
              <a:t>24</a:t>
            </a:r>
            <a:r>
              <a:rPr lang="ja-JP" altLang="en-US" sz="1050" dirty="0">
                <a:latin typeface="Meiryo UI" panose="020B0604030504040204" pitchFamily="50" charset="-128"/>
                <a:ea typeface="Meiryo UI" panose="020B0604030504040204" pitchFamily="50" charset="-128"/>
              </a:rPr>
              <a:t>日）の終了に伴い、</a:t>
            </a:r>
            <a:r>
              <a:rPr lang="en-US" altLang="ja-JP" sz="1050" dirty="0">
                <a:latin typeface="Meiryo UI" panose="020B0604030504040204" pitchFamily="50" charset="-128"/>
                <a:ea typeface="Meiryo UI" panose="020B0604030504040204" pitchFamily="50" charset="-128"/>
              </a:rPr>
              <a:t>4</a:t>
            </a:r>
            <a:r>
              <a:rPr lang="ja-JP" altLang="en-US" sz="1050" dirty="0">
                <a:latin typeface="Meiryo UI" panose="020B0604030504040204" pitchFamily="50" charset="-128"/>
                <a:ea typeface="Meiryo UI" panose="020B0604030504040204" pitchFamily="50" charset="-128"/>
              </a:rPr>
              <a:t>月</a:t>
            </a:r>
            <a:r>
              <a:rPr lang="en-US" altLang="ja-JP" sz="1050" dirty="0">
                <a:latin typeface="Meiryo UI" panose="020B0604030504040204" pitchFamily="50" charset="-128"/>
                <a:ea typeface="Meiryo UI" panose="020B0604030504040204" pitchFamily="50" charset="-128"/>
              </a:rPr>
              <a:t>25</a:t>
            </a:r>
            <a:r>
              <a:rPr lang="ja-JP" altLang="en-US" sz="1050" dirty="0">
                <a:latin typeface="Meiryo UI" panose="020B0604030504040204" pitchFamily="50" charset="-128"/>
                <a:ea typeface="Meiryo UI" panose="020B0604030504040204" pitchFamily="50" charset="-128"/>
              </a:rPr>
              <a:t>日に非常事態解除。</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（注３）大型連休後の感染状況を注視する必要があることから、本部会議において、府民等への要請期間終了後の</a:t>
            </a:r>
            <a:r>
              <a:rPr lang="en-US" altLang="ja-JP" sz="1050" dirty="0">
                <a:latin typeface="Meiryo UI" panose="020B0604030504040204" pitchFamily="50" charset="-128"/>
                <a:ea typeface="Meiryo UI" panose="020B0604030504040204" pitchFamily="50" charset="-128"/>
              </a:rPr>
              <a:t>5</a:t>
            </a:r>
            <a:r>
              <a:rPr lang="ja-JP" altLang="en-US" sz="1050" dirty="0">
                <a:latin typeface="Meiryo UI" panose="020B0604030504040204" pitchFamily="50" charset="-128"/>
                <a:ea typeface="Meiryo UI" panose="020B0604030504040204" pitchFamily="50" charset="-128"/>
              </a:rPr>
              <a:t>月</a:t>
            </a:r>
            <a:r>
              <a:rPr lang="en-US" altLang="ja-JP" sz="1050" dirty="0">
                <a:latin typeface="Meiryo UI" panose="020B0604030504040204" pitchFamily="50" charset="-128"/>
                <a:ea typeface="Meiryo UI" panose="020B0604030504040204" pitchFamily="50" charset="-128"/>
              </a:rPr>
              <a:t>23</a:t>
            </a:r>
            <a:r>
              <a:rPr lang="ja-JP" altLang="en-US" sz="1050" dirty="0">
                <a:latin typeface="Meiryo UI" panose="020B0604030504040204" pitchFamily="50" charset="-128"/>
                <a:ea typeface="Meiryo UI" panose="020B0604030504040204" pitchFamily="50" charset="-128"/>
              </a:rPr>
              <a:t>日以降のステージ移行を判断。</a:t>
            </a:r>
          </a:p>
        </p:txBody>
      </p:sp>
      <p:sp>
        <p:nvSpPr>
          <p:cNvPr id="4" name="正方形/長方形 3"/>
          <p:cNvSpPr/>
          <p:nvPr/>
        </p:nvSpPr>
        <p:spPr>
          <a:xfrm>
            <a:off x="4081996" y="1702863"/>
            <a:ext cx="2021983" cy="53806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211463" y="1702862"/>
            <a:ext cx="1900672" cy="53806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98474182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20876</TotalTime>
  <Words>2114</Words>
  <PresentationFormat>ワイド画面</PresentationFormat>
  <Paragraphs>216</Paragraphs>
  <Slides>4</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Meiryo UI</vt:lpstr>
      <vt:lpstr>UD デジタル 教科書体 NK-B</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2022-05-17T09:48:13Z</cp:lastPrinted>
  <dcterms:created xsi:type="dcterms:W3CDTF">2019-04-25T08:31:09Z</dcterms:created>
  <dcterms:modified xsi:type="dcterms:W3CDTF">2022-05-18T01:43:57Z</dcterms:modified>
</cp:coreProperties>
</file>