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4" r:id="rId2"/>
    <p:sldId id="315" r:id="rId3"/>
    <p:sldId id="319" r:id="rId4"/>
    <p:sldId id="292" r:id="rId5"/>
    <p:sldId id="307" r:id="rId6"/>
    <p:sldId id="294" r:id="rId7"/>
    <p:sldId id="320" r:id="rId8"/>
    <p:sldId id="321" r:id="rId9"/>
    <p:sldId id="322" r:id="rId10"/>
    <p:sldId id="323" r:id="rId1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5" autoAdjust="0"/>
    <p:restoredTop sz="88510" autoAdjust="0"/>
  </p:normalViewPr>
  <p:slideViewPr>
    <p:cSldViewPr snapToGrid="0">
      <p:cViewPr varScale="1">
        <p:scale>
          <a:sx n="74" d="100"/>
          <a:sy n="74"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2022/5/18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14261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89716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66164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73793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5</a:t>
            </a:fld>
            <a:endParaRPr kumimoji="1" lang="ja-JP" altLang="en-US"/>
          </a:p>
        </p:txBody>
      </p:sp>
    </p:spTree>
    <p:extLst>
      <p:ext uri="{BB962C8B-B14F-4D97-AF65-F5344CB8AC3E}">
        <p14:creationId xmlns:p14="http://schemas.microsoft.com/office/powerpoint/2010/main" val="3675933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71730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8</a:t>
            </a:fld>
            <a:endParaRPr kumimoji="1" lang="ja-JP" altLang="en-US"/>
          </a:p>
        </p:txBody>
      </p:sp>
    </p:spTree>
    <p:extLst>
      <p:ext uri="{BB962C8B-B14F-4D97-AF65-F5344CB8AC3E}">
        <p14:creationId xmlns:p14="http://schemas.microsoft.com/office/powerpoint/2010/main" val="3362636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2022/5/18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2022/5/18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267639"/>
            <a:ext cx="4299514"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府民等への要請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56577" y="1149229"/>
            <a:ext cx="10920821" cy="3298339"/>
          </a:xfrm>
          <a:prstGeom prst="rect">
            <a:avLst/>
          </a:prstGeom>
          <a:noFill/>
          <a:ln w="28575">
            <a:noFill/>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１</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区域　　　</a:t>
            </a:r>
            <a:r>
              <a:rPr lang="ja-JP" altLang="en-US" sz="2000" b="1" u="sng" dirty="0" smtClean="0">
                <a:latin typeface="游ゴシック" panose="020F0502020204030204"/>
                <a:ea typeface="游ゴシック" panose="020B0400000000000000" pitchFamily="50" charset="-128"/>
              </a:rPr>
              <a:t>大阪府全域</a:t>
            </a:r>
            <a:endParaRPr lang="en-US" altLang="ja-JP" sz="2000" b="1" u="sng"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lang="en-US" altLang="ja-JP" sz="2000" b="1" dirty="0" smtClean="0">
              <a:latin typeface="游ゴシック" panose="020F0502020204030204"/>
              <a:ea typeface="游ゴシック" panose="020B0400000000000000" pitchFamily="50" charset="-128"/>
            </a:endParaRPr>
          </a:p>
          <a:p>
            <a:pPr lvl="0">
              <a:lnSpc>
                <a:spcPct val="150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000" b="1" dirty="0" smtClean="0">
                <a:latin typeface="游ゴシック" panose="020F0502020204030204"/>
                <a:ea typeface="游ゴシック" panose="020B0400000000000000" pitchFamily="50" charset="-128"/>
              </a:rPr>
              <a:t>２</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要請期間　</a:t>
            </a:r>
            <a:r>
              <a:rPr lang="ja-JP" altLang="en-US" sz="2000" b="1" u="sng" dirty="0"/>
              <a:t>令和</a:t>
            </a:r>
            <a:r>
              <a:rPr lang="ja-JP" altLang="en-US" sz="2000" b="1" u="sng" dirty="0" smtClean="0"/>
              <a:t>４年５月</a:t>
            </a:r>
            <a:r>
              <a:rPr lang="en-US" altLang="ja-JP" sz="2000" b="1" u="sng" dirty="0"/>
              <a:t>23</a:t>
            </a:r>
            <a:r>
              <a:rPr lang="ja-JP" altLang="en-US" sz="2000" b="1" u="sng" dirty="0" smtClean="0"/>
              <a:t>日から当面の間</a:t>
            </a:r>
            <a:endParaRPr lang="en-US" altLang="ja-JP" sz="2000" b="1" u="sng" dirty="0" smtClean="0"/>
          </a:p>
          <a:p>
            <a:pPr lvl="0">
              <a:lnSpc>
                <a:spcPct val="150000"/>
              </a:lnSpc>
              <a:defRPr/>
            </a:pPr>
            <a:r>
              <a:rPr lang="ja-JP" altLang="en-US" sz="2000" b="1" dirty="0"/>
              <a:t>　</a:t>
            </a:r>
            <a:r>
              <a:rPr lang="ja-JP" altLang="en-US" sz="2000" b="1" dirty="0" smtClean="0"/>
              <a:t>　　　　　　　</a:t>
            </a:r>
            <a:r>
              <a:rPr lang="ja-JP" altLang="en-US" b="1" u="sng" dirty="0" smtClean="0"/>
              <a:t>（</a:t>
            </a:r>
            <a:r>
              <a:rPr lang="ja-JP" altLang="en-US" b="1" u="sng" dirty="0"/>
              <a:t>ただし、今後の感染状況に応じて要請内容の変更を判断</a:t>
            </a:r>
            <a:r>
              <a:rPr lang="ja-JP" altLang="en-US" b="1" u="sng" dirty="0" smtClean="0"/>
              <a:t>）</a:t>
            </a:r>
            <a:endParaRPr lang="en-US" altLang="ja-JP" b="1" u="sng" dirty="0" smtClean="0"/>
          </a:p>
          <a:p>
            <a:pPr lvl="0">
              <a:lnSpc>
                <a:spcPct val="150000"/>
              </a:lnSpc>
              <a:defRPr/>
            </a:pPr>
            <a:endParaRPr lang="en-US" altLang="ja-JP" sz="2000" b="1" u="sng" dirty="0"/>
          </a:p>
          <a:p>
            <a:pPr lvl="0">
              <a:lnSpc>
                <a:spcPct val="150000"/>
              </a:lnSpc>
              <a:defRPr/>
            </a:pPr>
            <a:r>
              <a:rPr lang="ja-JP" altLang="en-US" sz="2000" b="1" dirty="0" smtClean="0"/>
              <a:t>　３　実施内容　次ページ以降のとおり</a:t>
            </a:r>
            <a:endParaRPr lang="en-US" altLang="ja-JP" sz="2000" b="1" dirty="0"/>
          </a:p>
          <a:p>
            <a:pPr marL="0" marR="0" lvl="0" indent="0" algn="l" defTabSz="914400" rtl="0" eaLnBrk="1" fontAlgn="auto" latinLnBrk="0" hangingPunct="1">
              <a:lnSpc>
                <a:spcPts val="1700"/>
              </a:lnSpc>
              <a:spcBef>
                <a:spcPts val="0"/>
              </a:spcBef>
              <a:spcAft>
                <a:spcPts val="0"/>
              </a:spcAft>
              <a:buClrTx/>
              <a:buSzTx/>
              <a:buFontTx/>
              <a:buNone/>
              <a:tabLst/>
              <a:defRPr/>
            </a:pPr>
            <a:endParaRPr kumimoji="1" lang="en-US" altLang="ja-JP"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17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a:t>
            </a:r>
            <a:r>
              <a:rPr lang="ja-JP" altLang="en-US" sz="2400" b="1" dirty="0"/>
              <a:t>２</a:t>
            </a:r>
            <a:r>
              <a:rPr lang="ja-JP" altLang="en-US" sz="2400" b="1" dirty="0" smtClean="0"/>
              <a:t>－</a:t>
            </a:r>
            <a:r>
              <a:rPr lang="en-US" altLang="ja-JP" sz="2400" b="1" dirty="0" smtClean="0"/>
              <a:t>1</a:t>
            </a:r>
            <a:r>
              <a:rPr lang="ja-JP" altLang="en-US" sz="2400" b="1" dirty="0" smtClean="0"/>
              <a:t>  </a:t>
            </a:r>
            <a:endParaRPr kumimoji="1" lang="ja-JP" altLang="en-US" sz="2400" b="1" dirty="0"/>
          </a:p>
        </p:txBody>
      </p:sp>
    </p:spTree>
    <p:extLst>
      <p:ext uri="{BB962C8B-B14F-4D97-AF65-F5344CB8AC3E}">
        <p14:creationId xmlns:p14="http://schemas.microsoft.com/office/powerpoint/2010/main" val="58909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849621" y="1098958"/>
            <a:ext cx="10878355" cy="861774"/>
          </a:xfrm>
          <a:prstGeom prst="rect">
            <a:avLst/>
          </a:prstGeom>
          <a:noFill/>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特措法に基づく要請内容などにかかる府民や事業者からの問い合わせに対応するため、</a:t>
            </a:r>
            <a:endPar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コールセンターを設置</a:t>
            </a:r>
            <a:endParaRPr kumimoji="1" lang="ja-JP" altLang="en-US"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510797" y="2340157"/>
            <a:ext cx="11312008" cy="3385542"/>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コールセンターの概要</a:t>
            </a:r>
            <a:r>
              <a:rPr kumimoji="1" lang="en-US" altLang="ja-JP"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2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開設時間：</a:t>
            </a: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平日９時３０分～１７時３０分</a:t>
            </a:r>
            <a:endParaRPr kumimoji="1" lang="en-US" altLang="ja-JP"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lang="ja-JP" altLang="en-US" sz="2200">
                <a:latin typeface="游ゴシック" panose="020F0502020204030204"/>
                <a:ea typeface="游ゴシック" panose="020B0400000000000000" pitchFamily="50" charset="-128"/>
              </a:rPr>
              <a:t>　</a:t>
            </a:r>
            <a:endParaRPr kumimoji="1" lang="en-US" altLang="ja-JP" sz="2200" b="1" i="0" u="non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6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ja-JP" altLang="en-US" sz="28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受付電話番号：０６ー７１７８－１３９８</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endPar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a:t>
            </a:r>
            <a:r>
              <a:rPr kumimoji="1" lang="en-US" altLang="ja-JP"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府ホームページ上にも</a:t>
            </a:r>
            <a:r>
              <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FAQ</a:t>
            </a:r>
            <a:r>
              <a:rPr kumimoji="1" lang="ja-JP" altLang="en-US"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を掲載</a:t>
            </a:r>
            <a:r>
              <a:rPr kumimoji="1" lang="ja-JP" altLang="en-US" sz="2200" b="0"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予定</a:t>
            </a:r>
            <a:endParaRPr kumimoji="1" lang="en-US" altLang="ja-JP" sz="2200" b="0"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 name="スライド番号プレースホルダー 1"/>
          <p:cNvSpPr>
            <a:spLocks noGrp="1"/>
          </p:cNvSpPr>
          <p:nvPr>
            <p:ph type="sldNum" sz="quarter" idx="12"/>
          </p:nvPr>
        </p:nvSpPr>
        <p:spPr>
          <a:xfrm>
            <a:off x="10645254" y="6331564"/>
            <a:ext cx="108272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11" name="テキスト ボックス 10"/>
          <p:cNvSpPr txBox="1"/>
          <p:nvPr/>
        </p:nvSpPr>
        <p:spPr>
          <a:xfrm>
            <a:off x="536553" y="411784"/>
            <a:ext cx="6563494" cy="523220"/>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800" b="1" dirty="0">
                <a:latin typeface="游ゴシック" panose="020F0502020204030204"/>
                <a:ea typeface="游ゴシック" panose="020B0400000000000000" pitchFamily="50" charset="-128"/>
              </a:rPr>
              <a:t>特措法</a:t>
            </a:r>
            <a:r>
              <a:rPr lang="ja-JP" altLang="en-US" sz="2800" b="1" dirty="0" smtClean="0">
                <a:latin typeface="游ゴシック" panose="020F0502020204030204"/>
                <a:ea typeface="游ゴシック" panose="020B0400000000000000" pitchFamily="50" charset="-128"/>
              </a:rPr>
              <a:t>に基づく</a:t>
            </a:r>
            <a:r>
              <a:rPr kumimoji="1" lang="ja-JP" altLang="en-US" sz="28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要請等コールセンター</a:t>
            </a:r>
            <a:endParaRPr kumimoji="1" lang="ja-JP" altLang="en-US" sz="28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872501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130819" y="83973"/>
            <a:ext cx="10920821" cy="423449"/>
          </a:xfrm>
          <a:prstGeom prst="rect">
            <a:avLst/>
          </a:prstGeom>
          <a:noFill/>
          <a:ln w="28575">
            <a:noFill/>
          </a:ln>
        </p:spPr>
        <p:txBody>
          <a:bodyPr wrap="square" rtlCol="0">
            <a:spAutoFit/>
          </a:bodyPr>
          <a:lstStyle/>
          <a:p>
            <a:pPr marL="0" marR="0" lvl="0" indent="0" algn="l" defTabSz="914400" rtl="0" eaLnBrk="1" fontAlgn="auto" latinLnBrk="0" hangingPunct="1">
              <a:lnSpc>
                <a:spcPts val="27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３　実施</a:t>
            </a:r>
            <a:r>
              <a:rPr lang="ja-JP" altLang="en-US" sz="2000" b="1" dirty="0" smtClean="0"/>
              <a:t>内容</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595510" y="627395"/>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①</a:t>
            </a:r>
            <a:r>
              <a:rPr lang="ja-JP" altLang="en-US" sz="2400" b="1" u="sng" dirty="0" smtClean="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err="1" smtClean="0">
                <a:ln>
                  <a:noFill/>
                </a:ln>
                <a:effectLst/>
                <a:uLnTx/>
                <a:uFillTx/>
                <a:latin typeface="游ゴシック" panose="020F0502020204030204"/>
                <a:ea typeface="游ゴシック" panose="020B0400000000000000" pitchFamily="50" charset="-128"/>
                <a:cs typeface="+mn-cs"/>
              </a:rPr>
              <a:t>への</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呼びかけ</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709200" y="1146644"/>
            <a:ext cx="11482800" cy="6876241"/>
          </a:xfrm>
          <a:prstGeom prst="rect">
            <a:avLst/>
          </a:prstGeom>
        </p:spPr>
        <p:txBody>
          <a:bodyPr wrap="square">
            <a:spAutoFit/>
          </a:bodyPr>
          <a:lstStyle/>
          <a:p>
            <a:pPr>
              <a:lnSpc>
                <a:spcPts val="2100"/>
              </a:lnSpc>
              <a:defRPr/>
            </a:pPr>
            <a:r>
              <a:rPr lang="ja-JP" altLang="en-US" b="1" dirty="0" smtClean="0"/>
              <a:t>○　感染</a:t>
            </a:r>
            <a:r>
              <a:rPr lang="ja-JP" altLang="en-US" b="1" dirty="0"/>
              <a:t>防止対策（３密の回避、マスク着用、手洗い、こまめな換気等）の</a:t>
            </a:r>
            <a:r>
              <a:rPr lang="ja-JP" altLang="en-US" b="1" dirty="0" smtClean="0"/>
              <a:t>徹底</a:t>
            </a:r>
            <a:endParaRPr lang="en-US" altLang="ja-JP" b="1" dirty="0" smtClean="0"/>
          </a:p>
          <a:p>
            <a:pPr>
              <a:lnSpc>
                <a:spcPts val="2100"/>
              </a:lnSpc>
              <a:defRPr/>
            </a:pPr>
            <a:endParaRPr lang="en-US" altLang="ja-JP" sz="800" b="1" dirty="0"/>
          </a:p>
          <a:p>
            <a:pPr>
              <a:lnSpc>
                <a:spcPts val="2100"/>
              </a:lnSpc>
              <a:defRPr/>
            </a:pPr>
            <a:r>
              <a:rPr lang="ja-JP" altLang="en-US" b="1" dirty="0" smtClean="0"/>
              <a:t>○　高齢者</a:t>
            </a:r>
            <a:r>
              <a:rPr lang="ja-JP" altLang="en-US" b="1" dirty="0"/>
              <a:t>の命と健康を守るため、高齢者</a:t>
            </a:r>
            <a:r>
              <a:rPr lang="en-US" altLang="ja-JP" sz="1400" b="1" dirty="0"/>
              <a:t>※</a:t>
            </a:r>
            <a:r>
              <a:rPr lang="ja-JP" altLang="en-US" b="1" dirty="0"/>
              <a:t>及び同居家族等日常的に接する方は、感染リスクが高い場所</a:t>
            </a:r>
            <a:r>
              <a:rPr lang="ja-JP" altLang="en-US" b="1" dirty="0" smtClean="0"/>
              <a:t>への</a:t>
            </a:r>
            <a:endParaRPr lang="en-US" altLang="ja-JP" b="1" dirty="0" smtClean="0"/>
          </a:p>
          <a:p>
            <a:pPr lvl="0">
              <a:lnSpc>
                <a:spcPts val="2100"/>
              </a:lnSpc>
              <a:defRPr/>
            </a:pPr>
            <a:r>
              <a:rPr lang="ja-JP" altLang="en-US" b="1" dirty="0" smtClean="0"/>
              <a:t>　　外出・移動を控えること　　</a:t>
            </a:r>
            <a:r>
              <a:rPr lang="en-US" altLang="ja-JP" sz="1200" b="1" dirty="0"/>
              <a:t>※</a:t>
            </a:r>
            <a:r>
              <a:rPr lang="ja-JP" altLang="en-US" sz="1200" b="1" dirty="0"/>
              <a:t>基礎疾患のある方などの重症化リスクの高い方を</a:t>
            </a:r>
            <a:r>
              <a:rPr lang="ja-JP" altLang="en-US" sz="1200" b="1" dirty="0" smtClean="0"/>
              <a:t>含む</a:t>
            </a:r>
            <a:endParaRPr lang="en-US" altLang="ja-JP" b="1" dirty="0"/>
          </a:p>
          <a:p>
            <a:pPr lvl="0">
              <a:lnSpc>
                <a:spcPts val="2100"/>
              </a:lnSpc>
              <a:defRPr/>
            </a:pPr>
            <a:endParaRPr lang="en-US" altLang="ja-JP" sz="700" b="1" dirty="0"/>
          </a:p>
          <a:p>
            <a:pPr lvl="0">
              <a:lnSpc>
                <a:spcPts val="2100"/>
              </a:lnSpc>
              <a:defRPr/>
            </a:pPr>
            <a:r>
              <a:rPr lang="ja-JP" altLang="en-US" b="1" dirty="0" smtClean="0"/>
              <a:t>○　高齢者</a:t>
            </a:r>
            <a:r>
              <a:rPr lang="ja-JP" altLang="en-US" b="1" dirty="0"/>
              <a:t>施設での面会時は、感染防止対策を徹底すること</a:t>
            </a:r>
            <a:r>
              <a:rPr lang="en-US" altLang="ja-JP" b="1" dirty="0"/>
              <a:t>(</a:t>
            </a:r>
            <a:r>
              <a:rPr lang="ja-JP" altLang="en-US" b="1" dirty="0"/>
              <a:t>オンラインでの面会など高齢者との接触を</a:t>
            </a:r>
            <a:r>
              <a:rPr lang="ja-JP" altLang="en-US" b="1" dirty="0" smtClean="0"/>
              <a:t>行　</a:t>
            </a:r>
            <a:endParaRPr lang="en-US" altLang="ja-JP" b="1" dirty="0" smtClean="0"/>
          </a:p>
          <a:p>
            <a:pPr lvl="0">
              <a:lnSpc>
                <a:spcPts val="2100"/>
              </a:lnSpc>
              <a:defRPr/>
            </a:pPr>
            <a:r>
              <a:rPr lang="ja-JP" altLang="en-US" b="1" dirty="0" smtClean="0"/>
              <a:t>　　</a:t>
            </a:r>
            <a:r>
              <a:rPr lang="ja-JP" altLang="en-US" b="1" dirty="0" err="1" smtClean="0"/>
              <a:t>わ</a:t>
            </a:r>
            <a:r>
              <a:rPr lang="ja-JP" altLang="en-US" b="1" dirty="0"/>
              <a:t>ない方法も検討すること</a:t>
            </a:r>
            <a:r>
              <a:rPr lang="ja-JP" altLang="en-US" b="1" dirty="0" smtClean="0"/>
              <a:t>）</a:t>
            </a:r>
            <a:endParaRPr lang="en-US" altLang="ja-JP" b="1" dirty="0" smtClean="0"/>
          </a:p>
          <a:p>
            <a:pPr lvl="0">
              <a:lnSpc>
                <a:spcPts val="2100"/>
              </a:lnSpc>
              <a:defRPr/>
            </a:pPr>
            <a:endParaRPr lang="en-US" altLang="ja-JP" sz="800" b="1" dirty="0"/>
          </a:p>
          <a:p>
            <a:pPr lvl="0">
              <a:lnSpc>
                <a:spcPts val="2100"/>
              </a:lnSpc>
              <a:defRPr/>
            </a:pPr>
            <a:r>
              <a:rPr lang="ja-JP" altLang="en-US" b="1" dirty="0" smtClean="0"/>
              <a:t>○　高齢者</a:t>
            </a:r>
            <a:r>
              <a:rPr lang="ja-JP" altLang="en-US" b="1" dirty="0"/>
              <a:t>の同居家族が感染した場合、高齢者</a:t>
            </a:r>
            <a:r>
              <a:rPr lang="en-US" altLang="ja-JP" sz="1400" b="1" dirty="0"/>
              <a:t>※</a:t>
            </a:r>
            <a:r>
              <a:rPr lang="ja-JP" altLang="en-US" b="1" dirty="0"/>
              <a:t>の命を守るため、積極的に宿泊療養施設において療養</a:t>
            </a:r>
            <a:r>
              <a:rPr lang="ja-JP" altLang="en-US" b="1" dirty="0" smtClean="0"/>
              <a:t>する</a:t>
            </a:r>
            <a:endParaRPr lang="en-US" altLang="ja-JP" b="1" dirty="0" smtClean="0"/>
          </a:p>
          <a:p>
            <a:pPr lvl="0">
              <a:lnSpc>
                <a:spcPts val="2100"/>
              </a:lnSpc>
              <a:defRPr/>
            </a:pPr>
            <a:r>
              <a:rPr lang="ja-JP" altLang="en-US" b="1" dirty="0" smtClean="0"/>
              <a:t>　　こと</a:t>
            </a:r>
            <a:r>
              <a:rPr lang="en-US" altLang="ja-JP" sz="1200" b="1" dirty="0" smtClean="0"/>
              <a:t>               </a:t>
            </a:r>
            <a:r>
              <a:rPr lang="en-US" altLang="ja-JP" sz="1200" b="1" dirty="0"/>
              <a:t>※</a:t>
            </a:r>
            <a:r>
              <a:rPr lang="ja-JP" altLang="en-US" sz="1200" b="1" dirty="0"/>
              <a:t>基礎疾患のある方などの重症化リスクの高い方を</a:t>
            </a:r>
            <a:r>
              <a:rPr lang="ja-JP" altLang="en-US" sz="1200" b="1" dirty="0" smtClean="0"/>
              <a:t>含む</a:t>
            </a:r>
            <a:endParaRPr lang="en-US" altLang="ja-JP" b="1" dirty="0"/>
          </a:p>
          <a:p>
            <a:pPr>
              <a:lnSpc>
                <a:spcPts val="2100"/>
              </a:lnSpc>
              <a:defRPr/>
            </a:pPr>
            <a:endParaRPr lang="en-US" altLang="ja-JP" sz="800" b="1" dirty="0"/>
          </a:p>
          <a:p>
            <a:pPr>
              <a:lnSpc>
                <a:spcPts val="2100"/>
              </a:lnSpc>
              <a:defRPr/>
            </a:pPr>
            <a:r>
              <a:rPr lang="ja-JP" altLang="en-US" b="1" dirty="0"/>
              <a:t>○　</a:t>
            </a:r>
            <a:r>
              <a:rPr lang="ja-JP" altLang="en-US" dirty="0"/>
              <a:t>少しでも症状がある場合、早めに検査を受診すること</a:t>
            </a:r>
            <a:endParaRPr lang="en-US" altLang="ja-JP" dirty="0"/>
          </a:p>
          <a:p>
            <a:pPr>
              <a:lnSpc>
                <a:spcPts val="2100"/>
              </a:lnSpc>
              <a:defRPr/>
            </a:pPr>
            <a:r>
              <a:rPr lang="ja-JP" altLang="en-US" dirty="0"/>
              <a:t>　　感染不安を感じる無症状者についても、検査を受診すること</a:t>
            </a:r>
            <a:endParaRPr lang="en-US" altLang="ja-JP" sz="1200" dirty="0"/>
          </a:p>
          <a:p>
            <a:pPr>
              <a:lnSpc>
                <a:spcPts val="2100"/>
              </a:lnSpc>
              <a:defRPr/>
            </a:pPr>
            <a:endParaRPr lang="en-US" altLang="ja-JP" sz="800" b="1" dirty="0"/>
          </a:p>
          <a:p>
            <a:pPr lvl="0">
              <a:lnSpc>
                <a:spcPts val="2100"/>
              </a:lnSpc>
              <a:defRPr/>
            </a:pPr>
            <a:r>
              <a:rPr lang="ja-JP" altLang="en-US" b="1" dirty="0"/>
              <a:t>○　</a:t>
            </a:r>
            <a:r>
              <a:rPr lang="ja-JP" altLang="en-US" dirty="0"/>
              <a:t>会食を行う際は、以下のルールを遵守すること</a:t>
            </a:r>
            <a:endParaRPr lang="en-US" altLang="ja-JP" dirty="0"/>
          </a:p>
          <a:p>
            <a:pPr lvl="0">
              <a:lnSpc>
                <a:spcPts val="2100"/>
              </a:lnSpc>
              <a:defRPr/>
            </a:pPr>
            <a:r>
              <a:rPr lang="ja-JP" altLang="en-US" dirty="0"/>
              <a:t>　　</a:t>
            </a:r>
            <a:r>
              <a:rPr lang="ja-JP" altLang="en-US" dirty="0" smtClean="0"/>
              <a:t>・</a:t>
            </a:r>
            <a:r>
              <a:rPr lang="ja-JP" altLang="en-US" dirty="0"/>
              <a:t>ゴールドステッカー認証店舗を推奨　</a:t>
            </a:r>
            <a:r>
              <a:rPr lang="ja-JP" altLang="en-US" dirty="0" smtClean="0"/>
              <a:t>　・</a:t>
            </a:r>
            <a:r>
              <a:rPr lang="ja-JP" altLang="en-US" dirty="0"/>
              <a:t>マスク会食</a:t>
            </a:r>
            <a:r>
              <a:rPr lang="en-US" altLang="ja-JP" sz="1100" dirty="0"/>
              <a:t>※</a:t>
            </a:r>
            <a:r>
              <a:rPr lang="ja-JP" altLang="en-US" dirty="0"/>
              <a:t>の</a:t>
            </a:r>
            <a:r>
              <a:rPr lang="ja-JP" altLang="en-US" dirty="0" smtClean="0"/>
              <a:t>徹底　</a:t>
            </a:r>
            <a:r>
              <a:rPr lang="en-US" altLang="ja-JP" sz="1200" spc="-150" dirty="0" smtClean="0"/>
              <a:t>※</a:t>
            </a:r>
            <a:r>
              <a:rPr lang="ja-JP" altLang="en-US" sz="1200" spc="-150" dirty="0" smtClean="0"/>
              <a:t>疾患</a:t>
            </a:r>
            <a:r>
              <a:rPr lang="ja-JP" altLang="en-US" sz="1200" spc="-150" dirty="0"/>
              <a:t>等によりマスクの着用が困難な場合などはこの限りでない</a:t>
            </a:r>
            <a:r>
              <a:rPr lang="ja-JP" altLang="en-US" sz="1200" b="1" dirty="0"/>
              <a:t>　　</a:t>
            </a:r>
            <a:endParaRPr lang="en-US" altLang="ja-JP" dirty="0" smtClean="0"/>
          </a:p>
          <a:p>
            <a:pPr lvl="0">
              <a:lnSpc>
                <a:spcPts val="2100"/>
              </a:lnSpc>
              <a:defRPr/>
            </a:pPr>
            <a:endParaRPr lang="en-US" altLang="ja-JP" sz="800" dirty="0"/>
          </a:p>
          <a:p>
            <a:pPr lvl="0">
              <a:lnSpc>
                <a:spcPts val="2100"/>
              </a:lnSpc>
              <a:defRPr/>
            </a:pPr>
            <a:r>
              <a:rPr lang="ja-JP" altLang="en-US" dirty="0"/>
              <a:t>○　感染対策が徹底されていない飲食店等の利用を控える</a:t>
            </a:r>
            <a:r>
              <a:rPr lang="ja-JP" altLang="en-US" dirty="0" smtClean="0"/>
              <a:t>こと</a:t>
            </a:r>
            <a:endParaRPr lang="en-US" altLang="ja-JP" dirty="0" smtClean="0"/>
          </a:p>
          <a:p>
            <a:pPr lvl="0">
              <a:lnSpc>
                <a:spcPts val="2100"/>
              </a:lnSpc>
              <a:defRPr/>
            </a:pPr>
            <a:endParaRPr lang="en-US" altLang="ja-JP" sz="800" dirty="0"/>
          </a:p>
          <a:p>
            <a:pPr>
              <a:lnSpc>
                <a:spcPts val="2100"/>
              </a:lnSpc>
              <a:defRPr/>
            </a:pPr>
            <a:r>
              <a:rPr lang="ja-JP" altLang="en-US" dirty="0" smtClean="0"/>
              <a:t>○　</a:t>
            </a:r>
            <a:r>
              <a:rPr lang="ja-JP" altLang="en-US" dirty="0"/>
              <a:t>旅行等、都道府県間の移動は、感染防止対策を徹底するとともに、移動先での感染リスクの高い</a:t>
            </a:r>
            <a:endParaRPr lang="en-US" altLang="ja-JP" dirty="0"/>
          </a:p>
          <a:p>
            <a:pPr>
              <a:lnSpc>
                <a:spcPts val="2100"/>
              </a:lnSpc>
              <a:defRPr/>
            </a:pPr>
            <a:r>
              <a:rPr lang="ja-JP" altLang="en-US" dirty="0"/>
              <a:t>　　行動を控えること</a:t>
            </a:r>
            <a:endParaRPr lang="en-US" altLang="ja-JP" dirty="0"/>
          </a:p>
          <a:p>
            <a:pPr lvl="0">
              <a:lnSpc>
                <a:spcPts val="2500"/>
              </a:lnSpc>
              <a:defRPr/>
            </a:pPr>
            <a:endParaRPr lang="en-US" altLang="ja-JP" dirty="0"/>
          </a:p>
          <a:p>
            <a:pPr>
              <a:lnSpc>
                <a:spcPts val="1900"/>
              </a:lnSpc>
              <a:defRPr/>
            </a:pPr>
            <a:r>
              <a:rPr lang="ja-JP" altLang="en-US" dirty="0">
                <a:solidFill>
                  <a:srgbClr val="FF0000"/>
                </a:solidFill>
              </a:rPr>
              <a:t>　</a:t>
            </a:r>
            <a:endParaRPr lang="en-US" altLang="ja-JP" spc="-150" dirty="0">
              <a:solidFill>
                <a:srgbClr val="FF0000"/>
              </a:solidFill>
            </a:endParaRPr>
          </a:p>
          <a:p>
            <a:pPr lvl="0">
              <a:lnSpc>
                <a:spcPts val="2100"/>
              </a:lnSpc>
              <a:defRPr/>
            </a:pPr>
            <a:endParaRPr lang="en-US" altLang="ja-JP" b="1" dirty="0" smtClean="0">
              <a:solidFill>
                <a:srgbClr val="FF0000"/>
              </a:solidFill>
            </a:endParaRPr>
          </a:p>
          <a:p>
            <a:pPr marL="342900" lvl="0" indent="-342900">
              <a:lnSpc>
                <a:spcPts val="2300"/>
              </a:lnSpc>
              <a:buFont typeface="游ゴシック" panose="020B0400000000000000" pitchFamily="50" charset="-128"/>
              <a:buChar char="○"/>
              <a:defRPr/>
            </a:pPr>
            <a:endParaRPr lang="en-US" altLang="ja-JP" dirty="0" smtClean="0"/>
          </a:p>
        </p:txBody>
      </p:sp>
      <p:sp>
        <p:nvSpPr>
          <p:cNvPr id="3" name="正方形/長方形 2"/>
          <p:cNvSpPr/>
          <p:nvPr/>
        </p:nvSpPr>
        <p:spPr>
          <a:xfrm>
            <a:off x="709200" y="1013793"/>
            <a:ext cx="11371183" cy="300441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28928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570479" y="682117"/>
            <a:ext cx="11069867" cy="399276"/>
          </a:xfrm>
          <a:prstGeom prst="rect">
            <a:avLst/>
          </a:prstGeom>
          <a:noFill/>
          <a:ln w="19050">
            <a:noFill/>
          </a:ln>
        </p:spPr>
        <p:txBody>
          <a:bodyPr wrap="square" rtlCol="0">
            <a:spAutoFit/>
          </a:bodyPr>
          <a:lstStyle/>
          <a:p>
            <a:pPr lvl="0">
              <a:lnSpc>
                <a:spcPts val="2300"/>
              </a:lnSpc>
              <a:defRPr/>
            </a:pPr>
            <a:r>
              <a:rPr lang="ja-JP" altLang="en-US" sz="2400" b="1" dirty="0">
                <a:latin typeface="游ゴシック" panose="020F0502020204030204"/>
                <a:ea typeface="游ゴシック" panose="020B0400000000000000" pitchFamily="50" charset="-128"/>
              </a:rPr>
              <a:t>②</a:t>
            </a:r>
            <a:r>
              <a:rPr lang="ja-JP" altLang="en-US" sz="2400" b="1" u="sng" dirty="0" smtClean="0">
                <a:latin typeface="游ゴシック" panose="020F0502020204030204"/>
                <a:ea typeface="游ゴシック" panose="020B0400000000000000" pitchFamily="50" charset="-128"/>
              </a:rPr>
              <a:t>高齢者施設への要請</a:t>
            </a:r>
            <a:r>
              <a:rPr kumimoji="1" lang="ja-JP" altLang="en-US" sz="2400" b="1" i="0" strike="noStrike" kern="1200" cap="none" spc="0" normalizeH="0" baseline="0" noProof="0" dirty="0" smtClean="0">
                <a:ln>
                  <a:noFill/>
                </a:ln>
                <a:effectLst/>
                <a:uLnTx/>
                <a:uFillTx/>
                <a:latin typeface="游ゴシック" panose="020F0502020204030204"/>
                <a:ea typeface="游ゴシック" panose="020B0400000000000000" pitchFamily="50" charset="-128"/>
              </a:rPr>
              <a:t>　</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（特措法第</a:t>
            </a:r>
            <a:r>
              <a:rPr lang="en-US" altLang="ja-JP" sz="2000" dirty="0">
                <a:latin typeface="游ゴシック" panose="020F0502020204030204"/>
                <a:ea typeface="游ゴシック" panose="020B0400000000000000" pitchFamily="50" charset="-128"/>
              </a:rPr>
              <a:t>24</a:t>
            </a:r>
            <a:r>
              <a:rPr kumimoji="1" lang="ja-JP" altLang="en-US" sz="2000" i="0" strike="noStrike" kern="1200" cap="none" spc="0" normalizeH="0" baseline="0" noProof="0" dirty="0" smtClean="0">
                <a:ln>
                  <a:noFill/>
                </a:ln>
                <a:effectLst/>
                <a:uLnTx/>
                <a:uFillTx/>
                <a:latin typeface="游ゴシック" panose="020F0502020204030204"/>
                <a:ea typeface="游ゴシック" panose="020B0400000000000000" pitchFamily="50" charset="-128"/>
              </a:rPr>
              <a:t>条第９項に基づく）</a:t>
            </a:r>
            <a:endParaRPr kumimoji="1" lang="ja-JP" altLang="en-US" sz="2000"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26" name="正方形/長方形 25"/>
          <p:cNvSpPr/>
          <p:nvPr/>
        </p:nvSpPr>
        <p:spPr>
          <a:xfrm>
            <a:off x="680344" y="1081393"/>
            <a:ext cx="10914131" cy="2605842"/>
          </a:xfrm>
          <a:prstGeom prst="rect">
            <a:avLst/>
          </a:prstGeom>
        </p:spPr>
        <p:txBody>
          <a:bodyPr wrap="square">
            <a:spAutoFit/>
          </a:bodyPr>
          <a:lstStyle/>
          <a:p>
            <a:pPr lvl="0">
              <a:lnSpc>
                <a:spcPts val="2100"/>
              </a:lnSpc>
              <a:defRPr/>
            </a:pPr>
            <a:endParaRPr lang="en-US" altLang="ja-JP" b="1" dirty="0" smtClean="0">
              <a:solidFill>
                <a:srgbClr val="FF0000"/>
              </a:solidFill>
            </a:endParaRPr>
          </a:p>
          <a:p>
            <a:pPr marL="285750" indent="-285750">
              <a:lnSpc>
                <a:spcPts val="2500"/>
              </a:lnSpc>
              <a:buFont typeface="游ゴシック" panose="020B0400000000000000" pitchFamily="50" charset="-128"/>
              <a:buChar char="○"/>
              <a:defRPr/>
            </a:pPr>
            <a:r>
              <a:rPr lang="ja-JP" altLang="en-US" b="1" dirty="0" smtClean="0"/>
              <a:t>面会時を含め、施設での感染防止対策を徹底すること</a:t>
            </a:r>
            <a:r>
              <a:rPr lang="en-US" altLang="ja-JP" b="1" dirty="0" smtClean="0"/>
              <a:t>(</a:t>
            </a:r>
            <a:r>
              <a:rPr lang="ja-JP" altLang="en-US" b="1" dirty="0"/>
              <a:t>オンラインでの面会など高齢者との接触を行わない方法も検討すること</a:t>
            </a:r>
            <a:r>
              <a:rPr lang="ja-JP" altLang="en-US" b="1" dirty="0" smtClean="0"/>
              <a:t>）</a:t>
            </a:r>
            <a:endParaRPr lang="en-US" altLang="ja-JP" b="1" dirty="0" smtClean="0"/>
          </a:p>
          <a:p>
            <a:pPr>
              <a:lnSpc>
                <a:spcPts val="2500"/>
              </a:lnSpc>
              <a:defRPr/>
            </a:pPr>
            <a:endParaRPr lang="en-US" altLang="ja-JP" b="1" dirty="0" smtClean="0"/>
          </a:p>
          <a:p>
            <a:pPr marL="285750" indent="-285750">
              <a:lnSpc>
                <a:spcPts val="2500"/>
              </a:lnSpc>
              <a:buFont typeface="游ゴシック" panose="020B0400000000000000" pitchFamily="50" charset="-128"/>
              <a:buChar char="○"/>
              <a:defRPr/>
            </a:pPr>
            <a:r>
              <a:rPr lang="ja-JP" altLang="en-US" b="1" dirty="0"/>
              <a:t>入居</a:t>
            </a:r>
            <a:r>
              <a:rPr lang="ja-JP" altLang="en-US" b="1" dirty="0" smtClean="0"/>
              <a:t>系・居住系施設の従事者等への頻回検査（３日に１回）を実施すること</a:t>
            </a:r>
            <a:endParaRPr lang="en-US" altLang="ja-JP" b="1" dirty="0" smtClean="0"/>
          </a:p>
          <a:p>
            <a:pPr>
              <a:lnSpc>
                <a:spcPts val="2500"/>
              </a:lnSpc>
              <a:defRPr/>
            </a:pPr>
            <a:endParaRPr lang="en-US" altLang="ja-JP" b="1" dirty="0" smtClean="0"/>
          </a:p>
          <a:p>
            <a:pPr marL="285750" indent="-285750">
              <a:lnSpc>
                <a:spcPts val="2500"/>
              </a:lnSpc>
              <a:buFont typeface="游ゴシック" panose="020B0400000000000000" pitchFamily="50" charset="-128"/>
              <a:buChar char="○"/>
              <a:defRPr/>
            </a:pPr>
            <a:r>
              <a:rPr lang="ja-JP" altLang="en-US" b="1" dirty="0" smtClean="0"/>
              <a:t>施設</a:t>
            </a:r>
            <a:r>
              <a:rPr lang="ja-JP" altLang="en-US" b="1" dirty="0"/>
              <a:t>で陽性者や疑似症患者が発生した場合には、施設管理者は配置医師や連携医療機関、往診医療機関等と連携し速やかな</a:t>
            </a:r>
            <a:r>
              <a:rPr lang="ja-JP" altLang="en-US" b="1" dirty="0" smtClean="0"/>
              <a:t>治療に協力すること</a:t>
            </a:r>
            <a:endParaRPr lang="en-US" altLang="ja-JP" b="1" dirty="0" smtClean="0">
              <a:solidFill>
                <a:srgbClr val="FF0000"/>
              </a:solidFill>
            </a:endParaRPr>
          </a:p>
        </p:txBody>
      </p:sp>
      <p:sp>
        <p:nvSpPr>
          <p:cNvPr id="11" name="テキスト ボックス 10"/>
          <p:cNvSpPr txBox="1"/>
          <p:nvPr/>
        </p:nvSpPr>
        <p:spPr>
          <a:xfrm>
            <a:off x="595510" y="4173067"/>
            <a:ext cx="11069867" cy="399276"/>
          </a:xfrm>
          <a:prstGeom prst="rect">
            <a:avLst/>
          </a:prstGeom>
          <a:noFill/>
          <a:ln w="19050">
            <a:noFill/>
          </a:ln>
        </p:spPr>
        <p:txBody>
          <a:bodyPr wrap="square" rtlCol="0">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r>
              <a:rPr lang="ja-JP" altLang="en-US" sz="2400" b="1" dirty="0">
                <a:solidFill>
                  <a:prstClr val="black"/>
                </a:solidFill>
                <a:latin typeface="游ゴシック" panose="020F0502020204030204"/>
                <a:ea typeface="游ゴシック" panose="020B0400000000000000" pitchFamily="50" charset="-128"/>
              </a:rPr>
              <a:t>③</a:t>
            </a:r>
            <a:r>
              <a:rPr kumimoji="1" lang="ja-JP" altLang="en-US" sz="2400" b="1" i="0" u="sng"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医療機関への要請</a:t>
            </a:r>
            <a:r>
              <a:rPr kumimoji="1" lang="ja-JP" altLang="en-US" sz="24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20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（特措法第</a:t>
            </a:r>
            <a:r>
              <a:rPr kumimoji="1" lang="en-US" altLang="ja-JP" sz="20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24</a:t>
            </a:r>
            <a:r>
              <a:rPr kumimoji="1" lang="ja-JP" altLang="en-US" sz="2000" b="0"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条第９項に基づく）</a:t>
            </a:r>
            <a:endParaRPr kumimoji="1" lang="ja-JP" altLang="en-US" sz="2000" b="0"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3" name="正方形/長方形 12"/>
          <p:cNvSpPr/>
          <p:nvPr/>
        </p:nvSpPr>
        <p:spPr>
          <a:xfrm>
            <a:off x="673378" y="4514518"/>
            <a:ext cx="10914131" cy="1964640"/>
          </a:xfrm>
          <a:prstGeom prst="rect">
            <a:avLst/>
          </a:prstGeom>
        </p:spPr>
        <p:txBody>
          <a:bodyPr wrap="square">
            <a:spAutoFit/>
          </a:bodyPr>
          <a:lstStyle/>
          <a:p>
            <a:pPr marL="0" marR="0" lvl="0" indent="0" algn="l" defTabSz="914400" rtl="0" eaLnBrk="1" fontAlgn="auto" latinLnBrk="0" hangingPunct="1">
              <a:lnSpc>
                <a:spcPts val="2300"/>
              </a:lnSpc>
              <a:spcBef>
                <a:spcPts val="0"/>
              </a:spcBef>
              <a:spcAft>
                <a:spcPts val="0"/>
              </a:spcAft>
              <a:buClrTx/>
              <a:buSzTx/>
              <a:buFontTx/>
              <a:buNone/>
              <a:tabLst/>
              <a:defRPr/>
            </a:pPr>
            <a:endParaRPr kumimoji="1" lang="ja-JP" altLang="en-US" sz="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500"/>
              </a:lnSpc>
              <a:spcBef>
                <a:spcPts val="0"/>
              </a:spcBef>
              <a:spcAft>
                <a:spcPts val="0"/>
              </a:spcAft>
              <a:buClrTx/>
              <a:buSzTx/>
              <a:buFont typeface="游ゴシック" panose="020B0400000000000000" pitchFamily="50" charset="-128"/>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の中核的</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な医療機関や往診医療機関は、保健所</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から高齢者施設への往診</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依頼があった場合には、地域単位での往診体制の確保など協力を行う</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こと</a:t>
            </a:r>
            <a:endParaRPr kumimoji="1" lang="en-US" altLang="ja-JP" sz="1800" b="1" i="0" u="none"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500"/>
              </a:lnSpc>
              <a:spcBef>
                <a:spcPts val="0"/>
              </a:spcBef>
              <a:spcAft>
                <a:spcPts val="0"/>
              </a:spcAft>
              <a:buClrTx/>
              <a:buSzTx/>
              <a:buFont typeface="游ゴシック" panose="020B0400000000000000" pitchFamily="50" charset="-128"/>
              <a:buChar char="○"/>
              <a:tabLst/>
              <a:defRPr/>
            </a:pPr>
            <a:endParaRPr kumimoji="1" lang="ja-JP" altLang="en-US" sz="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342900" marR="0" lvl="0" indent="-342900" algn="l" defTabSz="914400" rtl="0" eaLnBrk="1" fontAlgn="auto" latinLnBrk="0" hangingPunct="1">
              <a:lnSpc>
                <a:spcPts val="2500"/>
              </a:lnSpc>
              <a:spcBef>
                <a:spcPts val="0"/>
              </a:spcBef>
              <a:spcAft>
                <a:spcPts val="0"/>
              </a:spcAft>
              <a:buClrTx/>
              <a:buSzTx/>
              <a:buFont typeface="游ゴシック" panose="020B0400000000000000" pitchFamily="50" charset="-128"/>
              <a:buChar char="○"/>
              <a:tabLst/>
              <a:defRPr/>
            </a:pP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地域</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の感染症の中核的</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な医療機関等は</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、高齢者施設の感染</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制御の</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支援を</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推進する</a:t>
            </a:r>
            <a:r>
              <a:rPr kumimoji="1" lang="ja-JP" altLang="en-US" sz="1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rPr>
              <a:t>こと</a:t>
            </a:r>
            <a:endParaRPr kumimoji="1" lang="en-US" altLang="ja-JP" sz="1800" b="1" i="0" u="none" strike="noStrike" kern="1200" cap="none" spc="0" normalizeH="0" baseline="0" noProof="0" dirty="0" smtClean="0">
              <a:ln>
                <a:noFill/>
              </a:ln>
              <a:solidFill>
                <a:srgbClr val="FF0000"/>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ts val="2300"/>
              </a:lnSpc>
              <a:spcBef>
                <a:spcPts val="0"/>
              </a:spcBef>
              <a:spcAft>
                <a:spcPts val="0"/>
              </a:spcAft>
              <a:buClrTx/>
              <a:buSzTx/>
              <a:buFontTx/>
              <a:buNone/>
              <a:tabLst/>
              <a:defRPr/>
            </a:pPr>
            <a:endParaRPr kumimoji="1" lang="en-US" altLang="ja-JP" sz="800" b="1" i="0" u="none" strike="noStrike" kern="1200" cap="none" spc="0" normalizeH="0" baseline="0" noProof="0" dirty="0" smtClean="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045178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493809" y="425494"/>
            <a:ext cx="11069867" cy="682238"/>
          </a:xfrm>
          <a:prstGeom prst="rect">
            <a:avLst/>
          </a:prstGeom>
          <a:noFill/>
          <a:ln w="19050">
            <a:noFill/>
          </a:ln>
        </p:spPr>
        <p:txBody>
          <a:bodyPr wrap="square" rtlCol="0">
            <a:spAutoFit/>
          </a:bodyPr>
          <a:lstStyle/>
          <a:p>
            <a:pPr>
              <a:lnSpc>
                <a:spcPts val="2300"/>
              </a:lnSpc>
              <a:defRPr/>
            </a:pPr>
            <a:r>
              <a:rPr lang="ja-JP" altLang="en-US" sz="2400" b="1" noProof="0" dirty="0">
                <a:latin typeface="游ゴシック" panose="020F0502020204030204"/>
                <a:ea typeface="游ゴシック" panose="020B0400000000000000" pitchFamily="50" charset="-128"/>
              </a:rPr>
              <a:t>④</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noProof="0" dirty="0">
                <a:latin typeface="游ゴシック" panose="020F0502020204030204"/>
                <a:ea typeface="游ゴシック" panose="020B0400000000000000" pitchFamily="50" charset="-128"/>
              </a:rPr>
              <a:t>要請</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3" name="正方形/長方形 12"/>
          <p:cNvSpPr/>
          <p:nvPr/>
        </p:nvSpPr>
        <p:spPr>
          <a:xfrm>
            <a:off x="595510" y="1046316"/>
            <a:ext cx="11188659" cy="1982402"/>
          </a:xfrm>
          <a:prstGeom prst="rect">
            <a:avLst/>
          </a:prstGeom>
        </p:spPr>
        <p:txBody>
          <a:bodyPr wrap="square">
            <a:spAutoFit/>
          </a:bodyPr>
          <a:lstStyle/>
          <a:p>
            <a:pPr>
              <a:lnSpc>
                <a:spcPts val="2100"/>
              </a:lnSpc>
              <a:defRPr/>
            </a:pPr>
            <a:r>
              <a:rPr lang="ja-JP" altLang="en-US" sz="2000" b="1" dirty="0" smtClean="0"/>
              <a:t>○</a:t>
            </a:r>
            <a:r>
              <a:rPr lang="ja-JP" altLang="en-US" sz="2000" b="1" dirty="0"/>
              <a:t>　</a:t>
            </a:r>
            <a:r>
              <a:rPr lang="ja-JP" altLang="en-US" sz="2000" dirty="0"/>
              <a:t>発熱等の症状がある学生は、登校や活動参加を控えるよう、周知徹底する</a:t>
            </a:r>
            <a:r>
              <a:rPr lang="ja-JP" altLang="en-US" sz="2000" dirty="0" smtClean="0"/>
              <a:t>こと</a:t>
            </a:r>
            <a:endParaRPr lang="en-US" altLang="ja-JP" sz="2000" dirty="0" smtClean="0"/>
          </a:p>
          <a:p>
            <a:pPr>
              <a:lnSpc>
                <a:spcPts val="2100"/>
              </a:lnSpc>
              <a:defRPr/>
            </a:pPr>
            <a:endParaRPr lang="en-US" altLang="ja-JP" sz="2000" spc="-130" dirty="0"/>
          </a:p>
          <a:p>
            <a:pPr>
              <a:lnSpc>
                <a:spcPts val="2100"/>
              </a:lnSpc>
              <a:defRPr/>
            </a:pPr>
            <a:r>
              <a:rPr lang="ja-JP" altLang="en-US" sz="2000" dirty="0" smtClean="0"/>
              <a:t>○　学生に対し、感染リスクの高い以下の行動について感染防止対策を徹底すること</a:t>
            </a:r>
            <a:endParaRPr lang="en-US" altLang="ja-JP" sz="2000" dirty="0" smtClean="0"/>
          </a:p>
          <a:p>
            <a:pPr>
              <a:lnSpc>
                <a:spcPts val="2100"/>
              </a:lnSpc>
              <a:defRPr/>
            </a:pPr>
            <a:r>
              <a:rPr lang="ja-JP" altLang="en-US" sz="2000" dirty="0"/>
              <a:t>　</a:t>
            </a:r>
            <a:r>
              <a:rPr lang="ja-JP" altLang="en-US" sz="2000" dirty="0" smtClean="0"/>
              <a:t>　　・　旅行や、自宅・友人宅での飲み会</a:t>
            </a:r>
            <a:endParaRPr lang="en-US" altLang="ja-JP" sz="2000" dirty="0" smtClean="0"/>
          </a:p>
          <a:p>
            <a:pPr>
              <a:lnSpc>
                <a:spcPts val="2100"/>
              </a:lnSpc>
              <a:defRPr/>
            </a:pPr>
            <a:r>
              <a:rPr lang="ja-JP" altLang="en-US" sz="2000" dirty="0">
                <a:solidFill>
                  <a:srgbClr val="FF0000"/>
                </a:solidFill>
              </a:rPr>
              <a:t>　</a:t>
            </a:r>
            <a:r>
              <a:rPr lang="ja-JP" altLang="en-US" sz="2000" dirty="0" smtClean="0">
                <a:solidFill>
                  <a:srgbClr val="FF0000"/>
                </a:solidFill>
              </a:rPr>
              <a:t>　　</a:t>
            </a:r>
            <a:r>
              <a:rPr lang="ja-JP" altLang="en-US" sz="2000" dirty="0" smtClean="0"/>
              <a:t>・　</a:t>
            </a:r>
            <a:r>
              <a:rPr lang="ja-JP" altLang="en-US" sz="2000" dirty="0"/>
              <a:t>部活動や課外活動における感染リスクの高い活動（合宿等）や前後</a:t>
            </a:r>
            <a:r>
              <a:rPr lang="ja-JP" altLang="en-US" sz="2000" dirty="0" smtClean="0"/>
              <a:t>の会食</a:t>
            </a:r>
            <a:endParaRPr lang="en-US" altLang="ja-JP" sz="2000" dirty="0" smtClean="0"/>
          </a:p>
          <a:p>
            <a:pPr>
              <a:lnSpc>
                <a:spcPts val="2100"/>
              </a:lnSpc>
              <a:defRPr/>
            </a:pPr>
            <a:endParaRPr lang="en-US" altLang="ja-JP" sz="2000" spc="-100" dirty="0"/>
          </a:p>
          <a:p>
            <a:pPr>
              <a:lnSpc>
                <a:spcPts val="2100"/>
              </a:lnSpc>
              <a:defRPr/>
            </a:pPr>
            <a:r>
              <a:rPr lang="ja-JP" altLang="en-US" sz="2000" spc="-100" dirty="0" smtClean="0"/>
              <a:t>○　</a:t>
            </a:r>
            <a:r>
              <a:rPr lang="ja-JP" altLang="en-US" sz="2000" dirty="0" smtClean="0"/>
              <a:t>学生寮における感染防止策などについて、学生に注意喚起を徹底すること</a:t>
            </a:r>
            <a:endParaRPr lang="en-US" altLang="ja-JP" sz="2000" dirty="0" smtClean="0"/>
          </a:p>
        </p:txBody>
      </p:sp>
      <p:sp>
        <p:nvSpPr>
          <p:cNvPr id="7" name="正方形/長方形 6"/>
          <p:cNvSpPr/>
          <p:nvPr/>
        </p:nvSpPr>
        <p:spPr>
          <a:xfrm>
            <a:off x="595510" y="4144821"/>
            <a:ext cx="11463651" cy="2521011"/>
          </a:xfrm>
          <a:prstGeom prst="rect">
            <a:avLst/>
          </a:prstGeom>
        </p:spPr>
        <p:txBody>
          <a:bodyPr wrap="square">
            <a:spAutoFit/>
          </a:bodyPr>
          <a:lstStyle/>
          <a:p>
            <a:pPr>
              <a:lnSpc>
                <a:spcPts val="2100"/>
              </a:lnSpc>
              <a:defRPr/>
            </a:pPr>
            <a:r>
              <a:rPr lang="ja-JP" altLang="en-US" sz="2000" b="1" dirty="0" smtClean="0"/>
              <a:t>○</a:t>
            </a:r>
            <a:r>
              <a:rPr lang="ja-JP" altLang="en-US" sz="2000" b="1" spc="-100" dirty="0"/>
              <a:t>　</a:t>
            </a:r>
            <a:r>
              <a:rPr lang="ja-JP" altLang="en-US" sz="2000" spc="-100" dirty="0" smtClean="0"/>
              <a:t>在宅勤務（テレワーク）の活用</a:t>
            </a:r>
            <a:r>
              <a:rPr lang="ja-JP" altLang="en-US" sz="2000" spc="-100" dirty="0"/>
              <a:t>、</a:t>
            </a:r>
            <a:r>
              <a:rPr lang="ja-JP" altLang="en-US" sz="2000" spc="-100" dirty="0" smtClean="0"/>
              <a:t>時差出勤、自転車通勤等、人との接触を低減する取組みを進める　</a:t>
            </a:r>
            <a:endParaRPr lang="en-US" altLang="ja-JP" sz="2000" spc="-100" dirty="0" smtClean="0"/>
          </a:p>
          <a:p>
            <a:pPr>
              <a:lnSpc>
                <a:spcPts val="2100"/>
              </a:lnSpc>
              <a:defRPr/>
            </a:pPr>
            <a:r>
              <a:rPr lang="ja-JP" altLang="en-US" sz="2000" spc="-100" dirty="0" smtClean="0"/>
              <a:t>　　こと</a:t>
            </a:r>
            <a:endParaRPr lang="en-US" altLang="ja-JP" sz="2000" spc="-100" dirty="0" smtClean="0"/>
          </a:p>
          <a:p>
            <a:pPr>
              <a:lnSpc>
                <a:spcPts val="2100"/>
              </a:lnSpc>
              <a:defRPr/>
            </a:pPr>
            <a:endParaRPr lang="en-US" altLang="ja-JP" sz="2000" spc="-100" dirty="0"/>
          </a:p>
          <a:p>
            <a:pPr>
              <a:lnSpc>
                <a:spcPts val="2100"/>
              </a:lnSpc>
              <a:defRPr/>
            </a:pPr>
            <a:r>
              <a:rPr lang="ja-JP" altLang="en-US" sz="2000" spc="-100" dirty="0" smtClean="0"/>
              <a:t>○　休憩室、喫煙所、更衣室などでマスクを外した会話を控えること</a:t>
            </a:r>
            <a:endParaRPr lang="en-US" altLang="ja-JP" sz="2000" spc="-100" dirty="0" smtClean="0"/>
          </a:p>
          <a:p>
            <a:pPr>
              <a:lnSpc>
                <a:spcPts val="2100"/>
              </a:lnSpc>
              <a:defRPr/>
            </a:pPr>
            <a:endParaRPr lang="en-US" altLang="ja-JP" sz="2000" spc="-100" dirty="0" smtClean="0"/>
          </a:p>
          <a:p>
            <a:pPr>
              <a:lnSpc>
                <a:spcPts val="2100"/>
              </a:lnSpc>
              <a:defRPr/>
            </a:pPr>
            <a:r>
              <a:rPr lang="ja-JP" altLang="en-US" sz="2000" spc="-100" dirty="0" smtClean="0"/>
              <a:t>○　高齢者や基礎疾患を有する方等、重症化リスクのある従業者、妊娠している従業者、同居家族に該</a:t>
            </a:r>
            <a:endParaRPr lang="en-US" altLang="ja-JP" sz="2000" spc="-100" dirty="0" smtClean="0"/>
          </a:p>
          <a:p>
            <a:pPr>
              <a:lnSpc>
                <a:spcPts val="2100"/>
              </a:lnSpc>
              <a:defRPr/>
            </a:pPr>
            <a:r>
              <a:rPr lang="ja-JP" altLang="en-US" sz="2000" spc="-100" dirty="0" smtClean="0"/>
              <a:t>　　当者がいる従業者について、テレワークや時差出勤等の配慮を行うこと</a:t>
            </a:r>
            <a:endParaRPr lang="en-US" altLang="ja-JP" sz="2000" spc="-100" dirty="0" smtClean="0"/>
          </a:p>
          <a:p>
            <a:pPr>
              <a:lnSpc>
                <a:spcPts val="2100"/>
              </a:lnSpc>
              <a:defRPr/>
            </a:pPr>
            <a:endParaRPr lang="en-US" altLang="ja-JP" sz="2000" spc="-100" dirty="0" smtClean="0"/>
          </a:p>
          <a:p>
            <a:pPr>
              <a:lnSpc>
                <a:spcPts val="2100"/>
              </a:lnSpc>
              <a:defRPr/>
            </a:pPr>
            <a:r>
              <a:rPr lang="ja-JP" altLang="en-US" sz="2000" spc="-100" dirty="0" smtClean="0"/>
              <a:t>○　業種別ガイドラインを遵守すること</a:t>
            </a:r>
            <a:endParaRPr lang="en-US" altLang="ja-JP" sz="2000" spc="-100" dirty="0" smtClean="0"/>
          </a:p>
        </p:txBody>
      </p:sp>
      <p:sp>
        <p:nvSpPr>
          <p:cNvPr id="8" name="テキスト ボックス 7"/>
          <p:cNvSpPr txBox="1"/>
          <p:nvPr/>
        </p:nvSpPr>
        <p:spPr>
          <a:xfrm>
            <a:off x="493809" y="3636893"/>
            <a:ext cx="11069867" cy="399276"/>
          </a:xfrm>
          <a:prstGeom prst="rect">
            <a:avLst/>
          </a:prstGeom>
          <a:noFill/>
          <a:ln w="19050">
            <a:noFill/>
          </a:ln>
        </p:spPr>
        <p:txBody>
          <a:bodyPr wrap="square" rtlCol="0">
            <a:spAutoFit/>
          </a:bodyPr>
          <a:lstStyle/>
          <a:p>
            <a:pPr>
              <a:lnSpc>
                <a:spcPts val="2300"/>
              </a:lnSpc>
              <a:defRPr/>
            </a:pPr>
            <a:r>
              <a:rPr lang="ja-JP" altLang="en-US" sz="2400" b="1" dirty="0">
                <a:latin typeface="游ゴシック" panose="020F0502020204030204"/>
                <a:ea typeface="游ゴシック" panose="020B0400000000000000" pitchFamily="50" charset="-128"/>
              </a:rPr>
              <a:t>⑤</a:t>
            </a:r>
            <a:r>
              <a:rPr lang="ja-JP" altLang="en-US" sz="2400" b="1" u="sng" dirty="0" smtClean="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p:txBody>
      </p:sp>
    </p:spTree>
    <p:extLst>
      <p:ext uri="{BB962C8B-B14F-4D97-AF65-F5344CB8AC3E}">
        <p14:creationId xmlns:p14="http://schemas.microsoft.com/office/powerpoint/2010/main" val="1451544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491098"/>
            <a:ext cx="2743200" cy="365125"/>
          </a:xfrm>
        </p:spPr>
        <p:txBody>
          <a:bodyPr/>
          <a:lstStyle/>
          <a:p>
            <a:fld id="{38329C25-BD09-4AEE-90D6-E5269A43C3B5}" type="slidenum">
              <a:rPr kumimoji="1" lang="ja-JP" altLang="en-US" sz="2000" smtClean="0">
                <a:solidFill>
                  <a:schemeClr val="tx1"/>
                </a:solidFill>
              </a:rPr>
              <a:t>5</a:t>
            </a:fld>
            <a:endParaRPr kumimoji="1" lang="ja-JP" altLang="en-US" sz="2000" dirty="0">
              <a:solidFill>
                <a:schemeClr val="tx1"/>
              </a:solidFill>
            </a:endParaRPr>
          </a:p>
        </p:txBody>
      </p:sp>
      <p:sp>
        <p:nvSpPr>
          <p:cNvPr id="19" name="テキスト ボックス 18"/>
          <p:cNvSpPr txBox="1"/>
          <p:nvPr/>
        </p:nvSpPr>
        <p:spPr>
          <a:xfrm>
            <a:off x="196889" y="203719"/>
            <a:ext cx="8614918" cy="461665"/>
          </a:xfrm>
          <a:prstGeom prst="rect">
            <a:avLst/>
          </a:prstGeom>
          <a:noFill/>
          <a:ln w="19050">
            <a:noFill/>
          </a:ln>
        </p:spPr>
        <p:txBody>
          <a:bodyPr wrap="square" rtlCol="0">
            <a:spAutoFit/>
          </a:bodyPr>
          <a:lstStyle/>
          <a:p>
            <a:r>
              <a:rPr lang="ja-JP" altLang="en-US" sz="2400" b="1" dirty="0"/>
              <a:t>⑥</a:t>
            </a:r>
            <a:r>
              <a:rPr lang="ja-JP" altLang="en-US" sz="2400" b="1" u="sng" dirty="0" smtClean="0"/>
              <a:t>イベント</a:t>
            </a:r>
            <a:r>
              <a:rPr lang="ja-JP" altLang="en-US" sz="2400" b="1" u="sng" dirty="0" smtClean="0"/>
              <a:t>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287756" y="662099"/>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smtClean="0"/>
              <a:t>主催者等に</a:t>
            </a:r>
            <a:r>
              <a:rPr lang="ja-JP" altLang="en-US" sz="2000" b="1" u="sng" dirty="0"/>
              <a:t>対し</a:t>
            </a:r>
            <a:r>
              <a:rPr lang="ja-JP" altLang="en-US" sz="2000" b="1" u="sng" dirty="0" smtClean="0"/>
              <a:t>、府全域を対象に、以下の開催制限を要請</a:t>
            </a:r>
            <a:endParaRPr lang="en-US" altLang="ja-JP" sz="2000" b="1" u="sng" dirty="0"/>
          </a:p>
        </p:txBody>
      </p:sp>
      <p:sp>
        <p:nvSpPr>
          <p:cNvPr id="2" name="正方形/長方形 1"/>
          <p:cNvSpPr/>
          <p:nvPr/>
        </p:nvSpPr>
        <p:spPr>
          <a:xfrm>
            <a:off x="8106171" y="267006"/>
            <a:ext cx="3682418" cy="515479"/>
          </a:xfrm>
          <a:prstGeom prst="rect">
            <a:avLst/>
          </a:prstGeom>
        </p:spPr>
        <p:txBody>
          <a:bodyPr wrap="none">
            <a:spAutoFit/>
          </a:bodyPr>
          <a:lstStyle/>
          <a:p>
            <a:pPr lvl="0">
              <a:lnSpc>
                <a:spcPts val="2300"/>
              </a:lnSpc>
              <a:defRPr/>
            </a:pPr>
            <a:r>
              <a:rPr lang="ja-JP" altLang="en-US" dirty="0" smtClean="0"/>
              <a:t>（特措法第</a:t>
            </a:r>
            <a:r>
              <a:rPr lang="en-US" altLang="ja-JP" dirty="0" smtClean="0"/>
              <a:t>24</a:t>
            </a:r>
            <a:r>
              <a:rPr lang="ja-JP" altLang="en-US" dirty="0" smtClean="0"/>
              <a:t>条第９項に基づく）</a:t>
            </a:r>
            <a:endParaRPr lang="ja-JP" altLang="en-US" u="sng" dirty="0"/>
          </a:p>
        </p:txBody>
      </p:sp>
      <p:sp>
        <p:nvSpPr>
          <p:cNvPr id="11" name="テキスト ボックス 10"/>
          <p:cNvSpPr txBox="1"/>
          <p:nvPr/>
        </p:nvSpPr>
        <p:spPr>
          <a:xfrm>
            <a:off x="287756" y="1659870"/>
            <a:ext cx="12104382" cy="5109091"/>
          </a:xfrm>
          <a:prstGeom prst="rect">
            <a:avLst/>
          </a:prstGeom>
          <a:noFill/>
          <a:ln w="19050">
            <a:noFill/>
          </a:ln>
        </p:spPr>
        <p:txBody>
          <a:bodyPr wrap="square" rtlCol="0">
            <a:spAutoFit/>
          </a:bodyPr>
          <a:lstStyle/>
          <a:p>
            <a:endParaRPr lang="en-US" altLang="ja-JP" dirty="0" smtClean="0"/>
          </a:p>
          <a:p>
            <a:endParaRPr kumimoji="1" lang="en-US" altLang="ja-JP" b="1" u="sng" dirty="0" smtClean="0"/>
          </a:p>
          <a:p>
            <a:pPr>
              <a:lnSpc>
                <a:spcPts val="2100"/>
              </a:lnSpc>
            </a:pPr>
            <a:endParaRPr lang="en-US" altLang="ja-JP" sz="1400" b="1" dirty="0" smtClean="0"/>
          </a:p>
          <a:p>
            <a:pPr>
              <a:lnSpc>
                <a:spcPts val="2100"/>
              </a:lnSpc>
            </a:pPr>
            <a:r>
              <a:rPr lang="ja-JP" altLang="en-US" sz="1600" b="1" dirty="0"/>
              <a:t>　</a:t>
            </a:r>
            <a:endParaRPr lang="en-US" altLang="ja-JP" sz="1600" b="1" dirty="0" smtClean="0"/>
          </a:p>
          <a:p>
            <a:pPr>
              <a:lnSpc>
                <a:spcPts val="2300"/>
              </a:lnSpc>
            </a:pPr>
            <a:r>
              <a:rPr lang="ja-JP" altLang="en-US" sz="1600" b="1" dirty="0"/>
              <a:t>　</a:t>
            </a:r>
            <a:r>
              <a:rPr lang="ja-JP" altLang="en-US" sz="1600" b="1" dirty="0" smtClean="0"/>
              <a:t>　</a:t>
            </a:r>
            <a:endParaRPr lang="en-US" altLang="ja-JP" sz="1600" b="1" dirty="0" smtClean="0"/>
          </a:p>
          <a:p>
            <a:pPr>
              <a:lnSpc>
                <a:spcPts val="2300"/>
              </a:lnSpc>
            </a:pPr>
            <a:r>
              <a:rPr lang="en-US" altLang="ja-JP" sz="1600" b="1" dirty="0"/>
              <a:t> </a:t>
            </a:r>
            <a:r>
              <a:rPr lang="en-US" altLang="ja-JP" sz="1600" b="1" dirty="0" smtClean="0"/>
              <a:t>      </a:t>
            </a:r>
            <a:r>
              <a:rPr lang="ja-JP" altLang="en-US" sz="1600" b="1" dirty="0" smtClean="0"/>
              <a:t>◆　感染防止安全計画は、イベント開催日の２週間前までを目途に大阪府に提出すること</a:t>
            </a:r>
            <a:endParaRPr lang="en-US" altLang="ja-JP" sz="1600" b="1" dirty="0" smtClean="0"/>
          </a:p>
          <a:p>
            <a:pPr>
              <a:lnSpc>
                <a:spcPts val="2300"/>
              </a:lnSpc>
            </a:pPr>
            <a:r>
              <a:rPr lang="ja-JP" altLang="en-US" sz="1600" b="1" dirty="0"/>
              <a:t>　</a:t>
            </a:r>
            <a:r>
              <a:rPr lang="ja-JP" altLang="en-US" sz="1600" b="1" dirty="0" smtClean="0"/>
              <a:t>　◆　「その他（安全計画を策定しないイベント）」について、府が定める様式に基づく感染防止策等を記載した</a:t>
            </a:r>
            <a:endParaRPr lang="en-US" altLang="ja-JP" sz="1600" b="1" dirty="0" smtClean="0"/>
          </a:p>
          <a:p>
            <a:pPr>
              <a:lnSpc>
                <a:spcPts val="2300"/>
              </a:lnSpc>
            </a:pPr>
            <a:r>
              <a:rPr lang="ja-JP" altLang="en-US" sz="1600" b="1" dirty="0"/>
              <a:t>　</a:t>
            </a:r>
            <a:r>
              <a:rPr lang="ja-JP" altLang="en-US" sz="1600" b="1" dirty="0" smtClean="0"/>
              <a:t>　　　チェックリストを作成し、</a:t>
            </a:r>
            <a:r>
              <a:rPr lang="en-US" altLang="ja-JP" sz="1600" b="1" dirty="0" smtClean="0"/>
              <a:t>HP</a:t>
            </a:r>
            <a:r>
              <a:rPr lang="ja-JP" altLang="en-US" sz="1600" b="1" dirty="0" smtClean="0"/>
              <a:t>等で公表すること。当該チェックリストは、イベント終了日より１年間保管すること</a:t>
            </a:r>
            <a:endParaRPr lang="en-US" altLang="ja-JP" sz="1600" b="1" dirty="0" smtClean="0"/>
          </a:p>
          <a:p>
            <a:pPr>
              <a:lnSpc>
                <a:spcPts val="2300"/>
              </a:lnSpc>
            </a:pPr>
            <a:r>
              <a:rPr lang="ja-JP" altLang="en-US" sz="1600" b="1" dirty="0" smtClean="0"/>
              <a:t>　　◆</a:t>
            </a:r>
            <a:r>
              <a:rPr lang="ja-JP" altLang="en-US" sz="1600" b="1" dirty="0"/>
              <a:t>　国の接触確認アプリ「</a:t>
            </a:r>
            <a:r>
              <a:rPr lang="en-US" altLang="ja-JP" sz="1600" b="1" dirty="0"/>
              <a:t>COCOA</a:t>
            </a:r>
            <a:r>
              <a:rPr lang="ja-JP" altLang="en-US" sz="1600" b="1" dirty="0"/>
              <a:t>」、大阪コロナ追跡システムの導入、又は名簿作成などの追跡対策の</a:t>
            </a:r>
            <a:r>
              <a:rPr lang="ja-JP" altLang="en-US" sz="1600" b="1" dirty="0" smtClean="0"/>
              <a:t>徹底</a:t>
            </a:r>
            <a:endParaRPr lang="en-US" altLang="ja-JP" sz="1600" b="1" dirty="0" smtClean="0"/>
          </a:p>
          <a:p>
            <a:pPr>
              <a:lnSpc>
                <a:spcPts val="2300"/>
              </a:lnSpc>
            </a:pPr>
            <a:r>
              <a:rPr lang="ja-JP" altLang="en-US" sz="1600" b="1" dirty="0"/>
              <a:t>　</a:t>
            </a:r>
            <a:r>
              <a:rPr lang="ja-JP" altLang="en-US" sz="1600" b="1" dirty="0" smtClean="0"/>
              <a:t>　</a:t>
            </a:r>
            <a:r>
              <a:rPr lang="ja-JP" altLang="en-US" sz="1600" b="1" dirty="0"/>
              <a:t>◆　</a:t>
            </a:r>
            <a:r>
              <a:rPr lang="ja-JP" altLang="en-US" sz="1600" b="1" dirty="0" smtClean="0"/>
              <a:t>イベントの参加者は、イベント前後</a:t>
            </a:r>
            <a:r>
              <a:rPr lang="ja-JP" altLang="en-US" sz="1600" b="1" dirty="0"/>
              <a:t>の活動における基本的な感染対策の徹底や直行</a:t>
            </a:r>
            <a:r>
              <a:rPr lang="ja-JP" altLang="en-US" sz="1600" b="1" dirty="0" smtClean="0"/>
              <a:t>直帰を行うこと</a:t>
            </a:r>
            <a:endParaRPr lang="en-US" altLang="ja-JP" sz="1600" b="1" dirty="0"/>
          </a:p>
          <a:p>
            <a:pPr>
              <a:lnSpc>
                <a:spcPts val="2100"/>
              </a:lnSpc>
            </a:pP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smtClean="0"/>
              <a:t>１　</a:t>
            </a:r>
            <a:r>
              <a:rPr lang="ja-JP" altLang="en-US" sz="1400" b="1" dirty="0"/>
              <a:t>イベントには、遊園地・テーマパーク等を含む</a:t>
            </a:r>
            <a:endParaRPr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２　収容率と人数上限でどちらか小さい方を限度（両方の条件を満たす必要</a:t>
            </a:r>
            <a:r>
              <a:rPr lang="ja-JP" altLang="en-US" sz="1400" b="1" dirty="0" smtClean="0"/>
              <a:t>）</a:t>
            </a:r>
            <a:r>
              <a:rPr lang="ja-JP" altLang="en-US" sz="1400" b="1" dirty="0"/>
              <a:t>。</a:t>
            </a:r>
            <a:r>
              <a:rPr lang="ja-JP" altLang="en-US" sz="1400" b="1" dirty="0" smtClean="0"/>
              <a:t>収容</a:t>
            </a:r>
            <a:r>
              <a:rPr lang="ja-JP" altLang="en-US" sz="1400" b="1" dirty="0"/>
              <a:t>定員が設定されていない場合は、大声あり：十分</a:t>
            </a:r>
            <a:r>
              <a:rPr lang="ja-JP" altLang="en-US" sz="1400" b="1" dirty="0" smtClean="0"/>
              <a:t>な</a:t>
            </a:r>
            <a:endParaRPr lang="en-US" altLang="ja-JP" sz="1400" b="1" dirty="0" smtClean="0"/>
          </a:p>
          <a:p>
            <a:pPr>
              <a:lnSpc>
                <a:spcPts val="2100"/>
              </a:lnSpc>
            </a:pPr>
            <a:r>
              <a:rPr lang="ja-JP" altLang="en-US" sz="1400" b="1" dirty="0"/>
              <a:t>　</a:t>
            </a:r>
            <a:r>
              <a:rPr lang="ja-JP" altLang="en-US" sz="1400" b="1" dirty="0" smtClean="0"/>
              <a:t>　　　　人</a:t>
            </a:r>
            <a:r>
              <a:rPr lang="ja-JP" altLang="en-US" sz="1400" b="1" dirty="0"/>
              <a:t>と人との間隔（できるだけ２ｍ、最低１ｍ）を確保し、大声なし：人と</a:t>
            </a:r>
            <a:r>
              <a:rPr lang="ja-JP" altLang="en-US" sz="1400" b="1" dirty="0" smtClean="0"/>
              <a:t>人とが</a:t>
            </a:r>
            <a:r>
              <a:rPr lang="ja-JP" altLang="en-US" sz="1400" b="1" dirty="0"/>
              <a:t>触れ合わない程度の間隔を確保すること</a:t>
            </a:r>
            <a:endParaRPr lang="en-US" altLang="ja-JP" sz="1400" b="1" dirty="0"/>
          </a:p>
          <a:p>
            <a:pPr>
              <a:lnSpc>
                <a:spcPts val="2100"/>
              </a:lnSpc>
            </a:pPr>
            <a:r>
              <a:rPr lang="ja-JP" altLang="en-US" sz="1400" b="1" dirty="0"/>
              <a:t>　</a:t>
            </a:r>
            <a:r>
              <a:rPr lang="ja-JP" altLang="en-US" sz="1400" b="1" dirty="0" smtClean="0"/>
              <a:t>　</a:t>
            </a:r>
            <a:r>
              <a:rPr kumimoji="1" lang="en-US" altLang="ja-JP" sz="1400" b="1" dirty="0" smtClean="0"/>
              <a:t>※</a:t>
            </a:r>
            <a:r>
              <a:rPr lang="ja-JP" altLang="en-US" sz="1400" b="1" dirty="0"/>
              <a:t>３</a:t>
            </a:r>
            <a:r>
              <a:rPr kumimoji="1" lang="ja-JP" altLang="en-US" sz="1400" b="1" dirty="0" smtClean="0"/>
              <a:t>　参加人数が</a:t>
            </a:r>
            <a:r>
              <a:rPr kumimoji="1" lang="en-US" altLang="ja-JP" sz="1400" b="1" dirty="0" smtClean="0"/>
              <a:t>5000</a:t>
            </a:r>
            <a:r>
              <a:rPr kumimoji="1" lang="ja-JP" altLang="en-US" sz="1400" b="1" dirty="0" smtClean="0"/>
              <a:t>人超かつ収容率</a:t>
            </a:r>
            <a:r>
              <a:rPr kumimoji="1" lang="en-US" altLang="ja-JP" sz="1400" b="1" dirty="0" smtClean="0"/>
              <a:t>50</a:t>
            </a:r>
            <a:r>
              <a:rPr kumimoji="1" lang="ja-JP" altLang="en-US" sz="1400" b="1" dirty="0" smtClean="0"/>
              <a:t>％超のイベントに適用</a:t>
            </a:r>
            <a:r>
              <a:rPr lang="ja-JP" altLang="en-US" sz="1400" b="1" dirty="0" smtClean="0"/>
              <a:t>　　</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４</a:t>
            </a:r>
            <a:r>
              <a:rPr kumimoji="1" lang="ja-JP" altLang="en-US" sz="1400" b="1" dirty="0" smtClean="0"/>
              <a:t>　安全計画策定イベントでは、「大声なし」の担保が前提</a:t>
            </a:r>
            <a:endParaRPr kumimoji="1" lang="en-US" altLang="ja-JP" sz="1400" b="1" dirty="0" smtClean="0"/>
          </a:p>
          <a:p>
            <a:pPr>
              <a:lnSpc>
                <a:spcPts val="2100"/>
              </a:lnSpc>
            </a:pPr>
            <a:r>
              <a:rPr lang="ja-JP" altLang="en-US" sz="1400" b="1" dirty="0"/>
              <a:t>　</a:t>
            </a:r>
            <a:r>
              <a:rPr lang="ja-JP" altLang="en-US" sz="1400" b="1" dirty="0" smtClean="0"/>
              <a:t>　</a:t>
            </a:r>
            <a:r>
              <a:rPr lang="en-US" altLang="ja-JP" sz="1400" b="1" dirty="0" smtClean="0"/>
              <a:t>※</a:t>
            </a:r>
            <a:r>
              <a:rPr lang="ja-JP" altLang="en-US" sz="1400" b="1" dirty="0"/>
              <a:t>５</a:t>
            </a:r>
            <a:r>
              <a:rPr lang="ja-JP" altLang="en-US" sz="1400" b="1" dirty="0" smtClean="0"/>
              <a:t>　「大声あり」は、「観客等が通常よりも大きな声量で、反復・継続的に声を発すること」と定義</a:t>
            </a:r>
            <a:endParaRPr lang="en-US" altLang="ja-JP" sz="1400" b="1" dirty="0" smtClean="0"/>
          </a:p>
          <a:p>
            <a:pPr>
              <a:lnSpc>
                <a:spcPts val="2100"/>
              </a:lnSpc>
            </a:pPr>
            <a:r>
              <a:rPr lang="ja-JP" altLang="en-US" sz="1400" b="1" dirty="0" smtClean="0"/>
              <a:t>　　</a:t>
            </a:r>
            <a:r>
              <a:rPr lang="en-US" altLang="ja-JP" sz="1400" b="1" dirty="0" smtClean="0"/>
              <a:t>※</a:t>
            </a:r>
            <a:r>
              <a:rPr lang="ja-JP" altLang="en-US" sz="1400" b="1" dirty="0"/>
              <a:t>６</a:t>
            </a:r>
            <a:r>
              <a:rPr lang="ja-JP" altLang="en-US" sz="1400" b="1" dirty="0" smtClean="0"/>
              <a:t>　</a:t>
            </a:r>
            <a:r>
              <a:rPr lang="ja-JP" altLang="en-US" sz="1400" b="1" dirty="0" smtClean="0">
                <a:latin typeface="+mn-ea"/>
              </a:rPr>
              <a:t>飲食提供する場合、業種</a:t>
            </a:r>
            <a:r>
              <a:rPr lang="ja-JP" altLang="en-US" sz="1400" b="1" dirty="0">
                <a:latin typeface="+mn-ea"/>
              </a:rPr>
              <a:t>別</a:t>
            </a:r>
            <a:r>
              <a:rPr lang="ja-JP" altLang="en-US" sz="1400" b="1" dirty="0" smtClean="0">
                <a:latin typeface="+mn-ea"/>
              </a:rPr>
              <a:t>ガイドラインの遵守など</a:t>
            </a:r>
            <a:r>
              <a:rPr lang="ja-JP" altLang="en-US" sz="1400" b="1" dirty="0">
                <a:latin typeface="+mn-ea"/>
              </a:rPr>
              <a:t>、業態に応じた感染防止対策</a:t>
            </a:r>
            <a:r>
              <a:rPr lang="ja-JP" altLang="en-US" sz="1400" b="1" dirty="0" smtClean="0">
                <a:latin typeface="+mn-ea"/>
              </a:rPr>
              <a:t>を守ること</a:t>
            </a:r>
            <a:r>
              <a:rPr lang="ja-JP" altLang="en-US" sz="1400" b="1" dirty="0">
                <a:latin typeface="+mn-ea"/>
              </a:rPr>
              <a:t>を条件と</a:t>
            </a:r>
            <a:r>
              <a:rPr lang="ja-JP" altLang="en-US" sz="1400" b="1" dirty="0" smtClean="0">
                <a:latin typeface="+mn-ea"/>
              </a:rPr>
              <a:t>する</a:t>
            </a:r>
            <a:endParaRPr lang="en-US" altLang="ja-JP" sz="1400" b="1" dirty="0" smtClean="0">
              <a:latin typeface="+mn-ea"/>
            </a:endParaRPr>
          </a:p>
        </p:txBody>
      </p:sp>
      <p:sp>
        <p:nvSpPr>
          <p:cNvPr id="3" name="正方形/長方形 2"/>
          <p:cNvSpPr/>
          <p:nvPr/>
        </p:nvSpPr>
        <p:spPr>
          <a:xfrm>
            <a:off x="282441" y="1243621"/>
            <a:ext cx="11629623" cy="55049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247961431"/>
              </p:ext>
            </p:extLst>
          </p:nvPr>
        </p:nvGraphicFramePr>
        <p:xfrm>
          <a:off x="573276" y="1355057"/>
          <a:ext cx="10726874" cy="1555569"/>
        </p:xfrm>
        <a:graphic>
          <a:graphicData uri="http://schemas.openxmlformats.org/drawingml/2006/table">
            <a:tbl>
              <a:tblPr firstRow="1" bandRow="1">
                <a:tableStyleId>{5940675A-B579-460E-94D1-54222C63F5DA}</a:tableStyleId>
              </a:tblPr>
              <a:tblGrid>
                <a:gridCol w="1737421">
                  <a:extLst>
                    <a:ext uri="{9D8B030D-6E8A-4147-A177-3AD203B41FA5}">
                      <a16:colId xmlns:a16="http://schemas.microsoft.com/office/drawing/2014/main" val="3236061322"/>
                    </a:ext>
                  </a:extLst>
                </a:gridCol>
                <a:gridCol w="4520485">
                  <a:extLst>
                    <a:ext uri="{9D8B030D-6E8A-4147-A177-3AD203B41FA5}">
                      <a16:colId xmlns:a16="http://schemas.microsoft.com/office/drawing/2014/main" val="923517487"/>
                    </a:ext>
                  </a:extLst>
                </a:gridCol>
                <a:gridCol w="4468968">
                  <a:extLst>
                    <a:ext uri="{9D8B030D-6E8A-4147-A177-3AD203B41FA5}">
                      <a16:colId xmlns:a16="http://schemas.microsoft.com/office/drawing/2014/main" val="3784394699"/>
                    </a:ext>
                  </a:extLst>
                </a:gridCol>
              </a:tblGrid>
              <a:tr h="405066">
                <a:tc>
                  <a:txBody>
                    <a:bodyPr/>
                    <a:lstStyle/>
                    <a:p>
                      <a:pPr algn="ctr"/>
                      <a:endParaRPr kumimoji="1" lang="ja-JP" altLang="en-US" sz="1400" b="1" dirty="0"/>
                    </a:p>
                  </a:txBody>
                  <a:tcPr anchor="ctr">
                    <a:solidFill>
                      <a:schemeClr val="accent2">
                        <a:lumMod val="60000"/>
                        <a:lumOff val="40000"/>
                      </a:schemeClr>
                    </a:solidFill>
                  </a:tcPr>
                </a:tc>
                <a:tc>
                  <a:txBody>
                    <a:bodyPr/>
                    <a:lstStyle/>
                    <a:p>
                      <a:pPr algn="ctr"/>
                      <a:r>
                        <a:rPr kumimoji="1" lang="ja-JP" altLang="en-US" sz="1600" b="1" dirty="0" smtClean="0"/>
                        <a:t>感染防止安全計画策定</a:t>
                      </a:r>
                      <a:r>
                        <a:rPr kumimoji="1" lang="ja-JP" altLang="en-US" sz="1400" b="1" dirty="0" smtClean="0"/>
                        <a:t>　</a:t>
                      </a:r>
                      <a:r>
                        <a:rPr kumimoji="1" lang="en-US" altLang="ja-JP" sz="1400" b="1" dirty="0" smtClean="0"/>
                        <a:t>※</a:t>
                      </a:r>
                      <a:r>
                        <a:rPr kumimoji="1" lang="ja-JP" altLang="en-US" sz="1400" b="1" dirty="0" smtClean="0"/>
                        <a:t>３</a:t>
                      </a:r>
                      <a:endParaRPr kumimoji="1" lang="en-US" altLang="ja-JP" sz="1400" b="1" dirty="0" smtClean="0"/>
                    </a:p>
                  </a:txBody>
                  <a:tcPr anchor="ctr">
                    <a:solidFill>
                      <a:schemeClr val="accent2">
                        <a:lumMod val="60000"/>
                        <a:lumOff val="40000"/>
                      </a:schemeClr>
                    </a:solidFill>
                  </a:tcPr>
                </a:tc>
                <a:tc>
                  <a:txBody>
                    <a:bodyPr/>
                    <a:lstStyle/>
                    <a:p>
                      <a:pPr algn="ctr"/>
                      <a:r>
                        <a:rPr kumimoji="1" lang="ja-JP" altLang="en-US" sz="1600" b="1" dirty="0" smtClean="0"/>
                        <a:t>その他（安全計画を策定しないイベント）</a:t>
                      </a:r>
                      <a:endParaRPr kumimoji="1" lang="ja-JP" altLang="en-US" sz="1600" b="1" dirty="0"/>
                    </a:p>
                  </a:txBody>
                  <a:tcPr anchor="ctr">
                    <a:solidFill>
                      <a:schemeClr val="accent2">
                        <a:lumMod val="60000"/>
                        <a:lumOff val="40000"/>
                      </a:schemeClr>
                    </a:solidFill>
                  </a:tcPr>
                </a:tc>
                <a:extLst>
                  <a:ext uri="{0D108BD9-81ED-4DB2-BD59-A6C34878D82A}">
                    <a16:rowId xmlns:a16="http://schemas.microsoft.com/office/drawing/2014/main" val="363946394"/>
                  </a:ext>
                </a:extLst>
              </a:tr>
              <a:tr h="745437">
                <a:tc>
                  <a:txBody>
                    <a:bodyPr/>
                    <a:lstStyle/>
                    <a:p>
                      <a:pPr algn="ctr"/>
                      <a:r>
                        <a:rPr kumimoji="1" lang="ja-JP" altLang="en-US" sz="1600" b="1" dirty="0" smtClean="0"/>
                        <a:t>人数上限</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solidFill>
                            <a:schemeClr val="tx1"/>
                          </a:solidFill>
                        </a:rPr>
                        <a:t>収容定員まで</a:t>
                      </a:r>
                      <a:endParaRPr kumimoji="1" lang="en-US" altLang="ja-JP" sz="1600" b="1" dirty="0" smtClean="0">
                        <a:solidFill>
                          <a:schemeClr val="tx1"/>
                        </a:solidFill>
                      </a:endParaRPr>
                    </a:p>
                  </a:txBody>
                  <a:tcPr anchor="ctr"/>
                </a:tc>
                <a:tc>
                  <a:txBody>
                    <a:bodyPr/>
                    <a:lstStyle/>
                    <a:p>
                      <a:pPr algn="ctr"/>
                      <a:r>
                        <a:rPr kumimoji="1" lang="en-US" altLang="ja-JP" sz="1600" b="1" dirty="0" smtClean="0">
                          <a:solidFill>
                            <a:schemeClr val="tx1"/>
                          </a:solidFill>
                        </a:rPr>
                        <a:t>5000</a:t>
                      </a:r>
                      <a:r>
                        <a:rPr kumimoji="1" lang="ja-JP" altLang="en-US" sz="1600" b="1" dirty="0" smtClean="0">
                          <a:solidFill>
                            <a:schemeClr val="tx1"/>
                          </a:solidFill>
                        </a:rPr>
                        <a:t>人又は収容定員５０％の</a:t>
                      </a:r>
                      <a:endParaRPr kumimoji="1" lang="en-US" altLang="ja-JP" sz="1600" b="1" dirty="0" smtClean="0">
                        <a:solidFill>
                          <a:schemeClr val="tx1"/>
                        </a:solidFill>
                      </a:endParaRPr>
                    </a:p>
                    <a:p>
                      <a:pPr algn="ctr"/>
                      <a:r>
                        <a:rPr kumimoji="1" lang="ja-JP" altLang="en-US" sz="1600" b="1" dirty="0" smtClean="0">
                          <a:solidFill>
                            <a:schemeClr val="tx1"/>
                          </a:solidFill>
                        </a:rPr>
                        <a:t>いずれか大きい方</a:t>
                      </a:r>
                      <a:endParaRPr kumimoji="1" lang="ja-JP" altLang="en-US" sz="1600" b="1" dirty="0">
                        <a:solidFill>
                          <a:schemeClr val="tx1"/>
                        </a:solidFill>
                      </a:endParaRPr>
                    </a:p>
                  </a:txBody>
                  <a:tcPr anchor="ctr"/>
                </a:tc>
                <a:extLst>
                  <a:ext uri="{0D108BD9-81ED-4DB2-BD59-A6C34878D82A}">
                    <a16:rowId xmlns:a16="http://schemas.microsoft.com/office/drawing/2014/main" val="2136347690"/>
                  </a:ext>
                </a:extLst>
              </a:tr>
              <a:tr h="405066">
                <a:tc>
                  <a:txBody>
                    <a:bodyPr/>
                    <a:lstStyle/>
                    <a:p>
                      <a:pPr algn="ctr"/>
                      <a:r>
                        <a:rPr kumimoji="1" lang="ja-JP" altLang="en-US" sz="1600" b="1" dirty="0" smtClean="0"/>
                        <a:t>収容率</a:t>
                      </a:r>
                      <a:r>
                        <a:rPr kumimoji="1" lang="ja-JP" altLang="en-US" sz="1400" b="1" dirty="0" smtClean="0"/>
                        <a:t>　</a:t>
                      </a:r>
                      <a:r>
                        <a:rPr kumimoji="1" lang="en-US" altLang="ja-JP" sz="1400" b="1" dirty="0" smtClean="0"/>
                        <a:t>※</a:t>
                      </a:r>
                      <a:r>
                        <a:rPr kumimoji="1" lang="ja-JP" altLang="en-US" sz="1400" b="1" dirty="0" smtClean="0"/>
                        <a:t>２</a:t>
                      </a:r>
                      <a:endParaRPr kumimoji="1" lang="ja-JP" altLang="en-US" sz="1400" b="1" dirty="0"/>
                    </a:p>
                  </a:txBody>
                  <a:tcPr anchor="ctr"/>
                </a:tc>
                <a:tc>
                  <a:txBody>
                    <a:bodyPr/>
                    <a:lstStyle/>
                    <a:p>
                      <a:pPr algn="ctr"/>
                      <a:r>
                        <a:rPr kumimoji="1" lang="ja-JP" altLang="en-US" sz="1600" b="1" dirty="0" smtClean="0"/>
                        <a:t>１００％</a:t>
                      </a:r>
                      <a:r>
                        <a:rPr kumimoji="1" lang="ja-JP" altLang="en-US" sz="1400" b="1" dirty="0" smtClean="0"/>
                        <a:t>　</a:t>
                      </a:r>
                      <a:r>
                        <a:rPr kumimoji="1" lang="en-US" altLang="ja-JP" sz="1400" b="1" dirty="0" smtClean="0"/>
                        <a:t>※</a:t>
                      </a:r>
                      <a:r>
                        <a:rPr kumimoji="1" lang="ja-JP" altLang="en-US" sz="1400" b="1" dirty="0" smtClean="0"/>
                        <a:t>４</a:t>
                      </a:r>
                      <a:endParaRPr kumimoji="1" lang="ja-JP" altLang="en-US" sz="1400" b="1" dirty="0"/>
                    </a:p>
                  </a:txBody>
                  <a:tcPr anchor="ctr"/>
                </a:tc>
                <a:tc>
                  <a:txBody>
                    <a:bodyPr/>
                    <a:lstStyle/>
                    <a:p>
                      <a:pPr algn="ctr"/>
                      <a:r>
                        <a:rPr kumimoji="1" lang="ja-JP" altLang="en-US" sz="1600" b="1" dirty="0" smtClean="0"/>
                        <a:t>大声なし：</a:t>
                      </a:r>
                      <a:r>
                        <a:rPr kumimoji="1" lang="en-US" altLang="ja-JP" sz="1600" b="1" dirty="0" smtClean="0"/>
                        <a:t>100</a:t>
                      </a:r>
                      <a:r>
                        <a:rPr kumimoji="1" lang="ja-JP" altLang="en-US" sz="1600" b="1" dirty="0" smtClean="0"/>
                        <a:t>％、大声あり：</a:t>
                      </a:r>
                      <a:r>
                        <a:rPr kumimoji="1" lang="en-US" altLang="ja-JP" sz="1600" b="1" dirty="0" smtClean="0"/>
                        <a:t>50</a:t>
                      </a:r>
                      <a:r>
                        <a:rPr kumimoji="1" lang="ja-JP" altLang="en-US" sz="1600" b="1" dirty="0" smtClean="0"/>
                        <a:t>％</a:t>
                      </a:r>
                      <a:r>
                        <a:rPr kumimoji="1" lang="ja-JP" altLang="en-US" sz="1400" b="1" dirty="0" smtClean="0"/>
                        <a:t>　</a:t>
                      </a:r>
                      <a:r>
                        <a:rPr kumimoji="1" lang="en-US" altLang="ja-JP" sz="1400" b="1" dirty="0" smtClean="0"/>
                        <a:t>※</a:t>
                      </a:r>
                      <a:r>
                        <a:rPr kumimoji="1" lang="ja-JP" altLang="en-US" sz="1400" b="1" dirty="0" smtClean="0"/>
                        <a:t>５</a:t>
                      </a:r>
                      <a:endParaRPr kumimoji="1" lang="en-US" altLang="ja-JP" sz="1400" b="1" dirty="0" smtClean="0"/>
                    </a:p>
                  </a:txBody>
                  <a:tcPr anchor="ctr"/>
                </a:tc>
                <a:extLst>
                  <a:ext uri="{0D108BD9-81ED-4DB2-BD59-A6C34878D82A}">
                    <a16:rowId xmlns:a16="http://schemas.microsoft.com/office/drawing/2014/main" val="4276759680"/>
                  </a:ext>
                </a:extLst>
              </a:tr>
            </a:tbl>
          </a:graphicData>
        </a:graphic>
      </p:graphicFrame>
    </p:spTree>
    <p:extLst>
      <p:ext uri="{BB962C8B-B14F-4D97-AF65-F5344CB8AC3E}">
        <p14:creationId xmlns:p14="http://schemas.microsoft.com/office/powerpoint/2010/main" val="1097852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9287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126183" y="46367"/>
            <a:ext cx="6499133" cy="830997"/>
          </a:xfrm>
          <a:prstGeom prst="rect">
            <a:avLst/>
          </a:prstGeom>
          <a:noFill/>
          <a:ln w="19050">
            <a:noFill/>
          </a:ln>
        </p:spPr>
        <p:txBody>
          <a:bodyPr wrap="square" rtlCol="0">
            <a:spAutoFit/>
          </a:bodyPr>
          <a:lstStyle/>
          <a:p>
            <a:r>
              <a:rPr lang="ja-JP" altLang="en-US" sz="2400" b="1" dirty="0"/>
              <a:t>⑦</a:t>
            </a:r>
            <a:r>
              <a:rPr kumimoji="1" lang="ja-JP" altLang="en-US" sz="2400" b="1" u="sng" dirty="0" smtClean="0"/>
              <a:t>施設</a:t>
            </a:r>
            <a:r>
              <a:rPr lang="ja-JP" altLang="en-US" sz="2400" b="1" u="sng" dirty="0" smtClean="0"/>
              <a:t>について</a:t>
            </a:r>
            <a:r>
              <a:rPr lang="ja-JP" altLang="en-US" b="1" u="sng" dirty="0"/>
              <a:t>（</a:t>
            </a:r>
            <a:r>
              <a:rPr lang="ja-JP" altLang="en-US" b="1" u="sng" dirty="0" smtClean="0"/>
              <a:t>府有施設を</a:t>
            </a:r>
            <a:r>
              <a:rPr lang="ja-JP" altLang="en-US" b="1" u="sng" dirty="0"/>
              <a:t>含む）</a:t>
            </a:r>
            <a:endParaRPr lang="ja-JP" altLang="en-US" sz="1600" u="sng" dirty="0"/>
          </a:p>
          <a:p>
            <a:r>
              <a:rPr lang="ja-JP" altLang="en-US" dirty="0" smtClean="0"/>
              <a:t>　　</a:t>
            </a:r>
            <a:r>
              <a:rPr lang="ja-JP" altLang="en-US" sz="2400" b="1" dirty="0" smtClean="0"/>
              <a:t>　　</a:t>
            </a:r>
            <a:endParaRPr kumimoji="1" lang="ja-JP" altLang="en-US" sz="2400" b="1" dirty="0"/>
          </a:p>
        </p:txBody>
      </p:sp>
      <p:sp>
        <p:nvSpPr>
          <p:cNvPr id="3" name="テキスト ボックス 2"/>
          <p:cNvSpPr txBox="1"/>
          <p:nvPr/>
        </p:nvSpPr>
        <p:spPr>
          <a:xfrm>
            <a:off x="4553143" y="46367"/>
            <a:ext cx="2636485"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ext uri="{D42A27DB-BD31-4B8C-83A1-F6EECF244321}">
                <p14:modId xmlns:p14="http://schemas.microsoft.com/office/powerpoint/2010/main" val="1894162088"/>
              </p:ext>
            </p:extLst>
          </p:nvPr>
        </p:nvGraphicFramePr>
        <p:xfrm>
          <a:off x="284931" y="622920"/>
          <a:ext cx="11469747" cy="2811452"/>
        </p:xfrm>
        <a:graphic>
          <a:graphicData uri="http://schemas.openxmlformats.org/drawingml/2006/table">
            <a:tbl>
              <a:tblPr firstRow="1" bandRow="1">
                <a:tableStyleId>{5940675A-B579-460E-94D1-54222C63F5DA}</a:tableStyleId>
              </a:tblPr>
              <a:tblGrid>
                <a:gridCol w="11469747">
                  <a:extLst>
                    <a:ext uri="{9D8B030D-6E8A-4147-A177-3AD203B41FA5}">
                      <a16:colId xmlns:a16="http://schemas.microsoft.com/office/drawing/2014/main" val="1129165588"/>
                    </a:ext>
                  </a:extLst>
                </a:gridCol>
              </a:tblGrid>
              <a:tr h="437254">
                <a:tc>
                  <a:txBody>
                    <a:bodyPr/>
                    <a:lstStyle/>
                    <a:p>
                      <a:pPr algn="ctr"/>
                      <a:r>
                        <a:rPr kumimoji="1" lang="ja-JP" altLang="en-US" sz="1800" b="1" dirty="0" smtClean="0"/>
                        <a:t>対　象　施　設</a:t>
                      </a:r>
                      <a:endParaRPr kumimoji="1" lang="ja-JP" altLang="en-US" sz="1800" b="1" dirty="0"/>
                    </a:p>
                  </a:txBody>
                  <a:tcPr anchor="ctr">
                    <a:solidFill>
                      <a:schemeClr val="accent2">
                        <a:lumMod val="40000"/>
                        <a:lumOff val="60000"/>
                      </a:schemeClr>
                    </a:solidFill>
                  </a:tcPr>
                </a:tc>
                <a:extLst>
                  <a:ext uri="{0D108BD9-81ED-4DB2-BD59-A6C34878D82A}">
                    <a16:rowId xmlns:a16="http://schemas.microsoft.com/office/drawing/2014/main" val="3155963503"/>
                  </a:ext>
                </a:extLst>
              </a:tr>
              <a:tr h="2374198">
                <a:tc>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飲食店</a:t>
                      </a:r>
                      <a:r>
                        <a:rPr kumimoji="1" lang="en-US" altLang="ja-JP" sz="1600" b="1"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dirty="0" smtClean="0">
                          <a:solidFill>
                            <a:schemeClr val="tx1"/>
                          </a:solidFill>
                        </a:rPr>
                        <a:t>飲食店（居酒屋を含む）、喫茶店等</a:t>
                      </a:r>
                      <a:r>
                        <a:rPr kumimoji="1" lang="en-US" altLang="ja-JP" sz="1600" spc="0" dirty="0" smtClean="0">
                          <a:solidFill>
                            <a:schemeClr val="tx1"/>
                          </a:solidFill>
                        </a:rPr>
                        <a:t>(</a:t>
                      </a:r>
                      <a:r>
                        <a:rPr kumimoji="1" lang="ja-JP" altLang="en-US" sz="1600" spc="0" dirty="0" smtClean="0">
                          <a:solidFill>
                            <a:schemeClr val="tx1"/>
                          </a:solidFill>
                        </a:rPr>
                        <a:t>宅配・テイクアウトサービスを除く</a:t>
                      </a:r>
                      <a:r>
                        <a:rPr kumimoji="1" lang="en-US" altLang="ja-JP" sz="1600" spc="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ja-JP" altLang="en-US" sz="1600" spc="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dirty="0" smtClean="0">
                          <a:solidFill>
                            <a:schemeClr val="tx1"/>
                          </a:solidFill>
                        </a:rPr>
                        <a:t>【</a:t>
                      </a:r>
                      <a:r>
                        <a:rPr kumimoji="1" lang="ja-JP" altLang="en-US" sz="1600" b="1" spc="0" dirty="0" smtClean="0">
                          <a:solidFill>
                            <a:schemeClr val="tx1"/>
                          </a:solidFill>
                        </a:rPr>
                        <a:t>遊興施設</a:t>
                      </a:r>
                      <a:r>
                        <a:rPr kumimoji="1" lang="en-US" altLang="ja-JP" sz="1600" b="1" spc="0" dirty="0" smtClean="0">
                          <a:solidFill>
                            <a:schemeClr val="tx1"/>
                          </a:solidFill>
                        </a:rPr>
                        <a:t>】</a:t>
                      </a:r>
                      <a:endParaRPr kumimoji="1" lang="en-US" altLang="ja-JP" sz="1600" b="1" u="sng"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キャバレー、ナイトクラブ、インターネットカフェ・マンガ喫茶、カラオケボックス等、食品衛生法の飲食店営業許可を受けている店舗</a:t>
                      </a: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endParaRPr kumimoji="1" lang="en-US" altLang="ja-JP" sz="1600" spc="0" baseline="0" dirty="0" smtClean="0">
                        <a:solidFill>
                          <a:schemeClr val="tx1"/>
                        </a:solidFill>
                      </a:endParaRP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0" baseline="0" dirty="0" smtClean="0">
                          <a:solidFill>
                            <a:schemeClr val="tx1"/>
                          </a:solidFill>
                        </a:rPr>
                        <a:t>【</a:t>
                      </a:r>
                      <a:r>
                        <a:rPr kumimoji="1" lang="ja-JP" altLang="en-US" sz="1600" b="1" spc="0" baseline="0" dirty="0" smtClean="0">
                          <a:solidFill>
                            <a:schemeClr val="tx1"/>
                          </a:solidFill>
                        </a:rPr>
                        <a:t>結婚式場等</a:t>
                      </a:r>
                      <a:r>
                        <a:rPr kumimoji="1" lang="en-US" altLang="ja-JP" sz="1600" b="1" spc="0" baseline="0" dirty="0" smtClean="0">
                          <a:solidFill>
                            <a:schemeClr val="tx1"/>
                          </a:solidFill>
                        </a:rPr>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solidFill>
                            <a:schemeClr val="tx1"/>
                          </a:solidFill>
                        </a:rPr>
                        <a:t>飲食店営業許可を受けている結婚式場、ホテル又は旅館において披露宴等を行う場合</a:t>
                      </a:r>
                      <a:endParaRPr kumimoji="1" lang="en-US" altLang="ja-JP" sz="1600" spc="0" baseline="0" dirty="0" smtClean="0">
                        <a:solidFill>
                          <a:schemeClr val="tx1"/>
                        </a:solidFill>
                      </a:endParaRPr>
                    </a:p>
                  </a:txBody>
                  <a:tcPr anchor="ctr"/>
                </a:tc>
                <a:extLst>
                  <a:ext uri="{0D108BD9-81ED-4DB2-BD59-A6C34878D82A}">
                    <a16:rowId xmlns:a16="http://schemas.microsoft.com/office/drawing/2014/main" val="2931348977"/>
                  </a:ext>
                </a:extLst>
              </a:tr>
            </a:tbl>
          </a:graphicData>
        </a:graphic>
      </p:graphicFrame>
      <p:sp>
        <p:nvSpPr>
          <p:cNvPr id="15" name="正方形/長方形 14"/>
          <p:cNvSpPr/>
          <p:nvPr/>
        </p:nvSpPr>
        <p:spPr>
          <a:xfrm>
            <a:off x="7073718" y="74579"/>
            <a:ext cx="2669320" cy="387286"/>
          </a:xfrm>
          <a:prstGeom prst="rect">
            <a:avLst/>
          </a:prstGeom>
        </p:spPr>
        <p:txBody>
          <a:bodyPr wrap="none">
            <a:spAutoFit/>
          </a:bodyPr>
          <a:lstStyle/>
          <a:p>
            <a:pPr lvl="0">
              <a:lnSpc>
                <a:spcPts val="2300"/>
              </a:lnSpc>
              <a:defRPr/>
            </a:pPr>
            <a:r>
              <a:rPr lang="ja-JP" altLang="en-US" sz="1600" dirty="0" smtClean="0"/>
              <a:t>（第</a:t>
            </a:r>
            <a:r>
              <a:rPr lang="en-US" altLang="ja-JP" sz="1600" dirty="0" smtClean="0"/>
              <a:t>24</a:t>
            </a:r>
            <a:r>
              <a:rPr lang="ja-JP" altLang="en-US" sz="1600" dirty="0" smtClean="0"/>
              <a:t>条第９項に基づく）</a:t>
            </a:r>
            <a:endParaRPr lang="ja-JP" altLang="en-US" sz="1600" u="sng" dirty="0"/>
          </a:p>
        </p:txBody>
      </p:sp>
      <p:sp>
        <p:nvSpPr>
          <p:cNvPr id="14" name="正方形/長方形 13"/>
          <p:cNvSpPr/>
          <p:nvPr/>
        </p:nvSpPr>
        <p:spPr>
          <a:xfrm>
            <a:off x="228655" y="3608176"/>
            <a:ext cx="4721501"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全て</a:t>
            </a:r>
            <a:r>
              <a:rPr lang="ja-JP" altLang="en-US" sz="2000" b="1" dirty="0" smtClean="0"/>
              <a:t>の飲食店等への要請</a:t>
            </a:r>
            <a:r>
              <a:rPr lang="en-US" altLang="ja-JP" sz="2000" b="1" dirty="0" smtClean="0"/>
              <a:t>】</a:t>
            </a:r>
          </a:p>
        </p:txBody>
      </p:sp>
      <p:sp>
        <p:nvSpPr>
          <p:cNvPr id="19" name="正方形/長方形 18"/>
          <p:cNvSpPr/>
          <p:nvPr/>
        </p:nvSpPr>
        <p:spPr>
          <a:xfrm>
            <a:off x="558142" y="3984257"/>
            <a:ext cx="12134348" cy="1104148"/>
          </a:xfrm>
          <a:prstGeom prst="rect">
            <a:avLst/>
          </a:prstGeom>
        </p:spPr>
        <p:txBody>
          <a:bodyPr wrap="square">
            <a:spAutoFit/>
          </a:bodyPr>
          <a:lstStyle/>
          <a:p>
            <a:pPr lvl="0">
              <a:lnSpc>
                <a:spcPts val="2000"/>
              </a:lnSpc>
              <a:defRPr/>
            </a:pPr>
            <a:r>
              <a:rPr lang="ja-JP" altLang="en-US" sz="1600" b="1" dirty="0" smtClean="0"/>
              <a:t>○利用者に対し、マスク会食の徹底を求めること</a:t>
            </a:r>
            <a:endParaRPr lang="en-US" altLang="ja-JP" sz="1600" b="1" dirty="0" smtClean="0"/>
          </a:p>
          <a:p>
            <a:pPr lvl="0">
              <a:lnSpc>
                <a:spcPts val="2000"/>
              </a:lnSpc>
              <a:defRPr/>
            </a:pPr>
            <a:endParaRPr lang="en-US" altLang="ja-JP" sz="1600" b="1" dirty="0"/>
          </a:p>
          <a:p>
            <a:pPr>
              <a:lnSpc>
                <a:spcPts val="2000"/>
              </a:lnSpc>
              <a:defRPr/>
            </a:pPr>
            <a:r>
              <a:rPr lang="ja-JP" altLang="en-US" sz="1600" b="1" dirty="0" smtClean="0"/>
              <a:t>○カラオケ</a:t>
            </a:r>
            <a:r>
              <a:rPr lang="ja-JP" altLang="en-US" sz="1600" b="1" dirty="0"/>
              <a:t>設備を利用する場合は、利用者の密を避ける、換気の確保等、感染対策を</a:t>
            </a:r>
            <a:r>
              <a:rPr lang="ja-JP" altLang="en-US" sz="1600" b="1" dirty="0" smtClean="0"/>
              <a:t>徹底すること</a:t>
            </a:r>
            <a:endParaRPr lang="en-US" altLang="ja-JP" sz="1600" b="1" dirty="0"/>
          </a:p>
          <a:p>
            <a:pPr lvl="0">
              <a:lnSpc>
                <a:spcPts val="2000"/>
              </a:lnSpc>
              <a:defRPr/>
            </a:pPr>
            <a:endParaRPr lang="en-US" altLang="ja-JP" sz="1400" b="1" dirty="0"/>
          </a:p>
        </p:txBody>
      </p:sp>
      <p:sp>
        <p:nvSpPr>
          <p:cNvPr id="20" name="正方形/長方形 19"/>
          <p:cNvSpPr/>
          <p:nvPr/>
        </p:nvSpPr>
        <p:spPr>
          <a:xfrm>
            <a:off x="228655" y="5233479"/>
            <a:ext cx="9514383" cy="365741"/>
          </a:xfrm>
          <a:prstGeom prst="rect">
            <a:avLst/>
          </a:prstGeom>
        </p:spPr>
        <p:txBody>
          <a:bodyPr wrap="square">
            <a:spAutoFit/>
          </a:bodyPr>
          <a:lstStyle/>
          <a:p>
            <a:pPr lvl="0">
              <a:lnSpc>
                <a:spcPts val="2100"/>
              </a:lnSpc>
              <a:defRPr/>
            </a:pPr>
            <a:r>
              <a:rPr lang="en-US" altLang="ja-JP" sz="2000" b="1" dirty="0" smtClean="0"/>
              <a:t>【</a:t>
            </a:r>
            <a:r>
              <a:rPr lang="ja-JP" altLang="en-US" sz="2000" b="1" dirty="0"/>
              <a:t>ゴールドステッカー</a:t>
            </a:r>
            <a:r>
              <a:rPr lang="ja-JP" altLang="en-US" sz="2000" b="1" dirty="0" smtClean="0"/>
              <a:t>認証を受けていない店舗への要請</a:t>
            </a:r>
            <a:r>
              <a:rPr lang="en-US" altLang="ja-JP" sz="2000" b="1" dirty="0" smtClean="0"/>
              <a:t>】</a:t>
            </a:r>
          </a:p>
        </p:txBody>
      </p:sp>
      <p:sp>
        <p:nvSpPr>
          <p:cNvPr id="21" name="正方形/長方形 20"/>
          <p:cNvSpPr/>
          <p:nvPr/>
        </p:nvSpPr>
        <p:spPr>
          <a:xfrm>
            <a:off x="558142" y="5599220"/>
            <a:ext cx="12134348" cy="1370247"/>
          </a:xfrm>
          <a:prstGeom prst="rect">
            <a:avLst/>
          </a:prstGeom>
        </p:spPr>
        <p:txBody>
          <a:bodyPr wrap="square">
            <a:spAutoFit/>
          </a:bodyPr>
          <a:lstStyle/>
          <a:p>
            <a:pPr lvl="0">
              <a:lnSpc>
                <a:spcPts val="2000"/>
              </a:lnSpc>
              <a:defRPr/>
            </a:pPr>
            <a:r>
              <a:rPr lang="ja-JP" altLang="en-US" sz="1600" b="1" dirty="0" smtClean="0"/>
              <a:t>○同一グループ・同一テーブル４人以内</a:t>
            </a:r>
            <a:endParaRPr lang="en-US" altLang="ja-JP" sz="1600" b="1" dirty="0" smtClean="0"/>
          </a:p>
          <a:p>
            <a:pPr lvl="0">
              <a:lnSpc>
                <a:spcPts val="2000"/>
              </a:lnSpc>
              <a:defRPr/>
            </a:pPr>
            <a:r>
              <a:rPr lang="ja-JP" altLang="en-US" sz="1600" b="1" dirty="0"/>
              <a:t>　</a:t>
            </a:r>
            <a:r>
              <a:rPr lang="ja-JP" altLang="en-US" sz="1600" b="1" dirty="0" smtClean="0"/>
              <a:t>（５人以上の入店案内は控えること）</a:t>
            </a:r>
            <a:endParaRPr lang="en-US" altLang="ja-JP" sz="1600" b="1" dirty="0" smtClean="0"/>
          </a:p>
          <a:p>
            <a:pPr lvl="0">
              <a:lnSpc>
                <a:spcPts val="2000"/>
              </a:lnSpc>
              <a:defRPr/>
            </a:pPr>
            <a:endParaRPr lang="en-US" altLang="ja-JP" sz="1600" b="1" dirty="0" smtClean="0"/>
          </a:p>
          <a:p>
            <a:pPr lvl="0">
              <a:lnSpc>
                <a:spcPts val="2000"/>
              </a:lnSpc>
              <a:defRPr/>
            </a:pPr>
            <a:r>
              <a:rPr lang="ja-JP" altLang="en-US" sz="1600" b="1" dirty="0" smtClean="0"/>
              <a:t>○利用者に対し、２時間程度以内での利用を求めること</a:t>
            </a:r>
            <a:endParaRPr lang="en-US" altLang="ja-JP" sz="1600" b="1" dirty="0"/>
          </a:p>
          <a:p>
            <a:pPr lvl="0">
              <a:lnSpc>
                <a:spcPts val="2100"/>
              </a:lnSpc>
              <a:defRPr/>
            </a:pPr>
            <a:endParaRPr lang="en-US" altLang="ja-JP" sz="1400" b="1" dirty="0">
              <a:solidFill>
                <a:srgbClr val="FF0000"/>
              </a:solidFill>
            </a:endParaRPr>
          </a:p>
        </p:txBody>
      </p:sp>
    </p:spTree>
    <p:extLst>
      <p:ext uri="{BB962C8B-B14F-4D97-AF65-F5344CB8AC3E}">
        <p14:creationId xmlns:p14="http://schemas.microsoft.com/office/powerpoint/2010/main" val="3055576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815972"/>
            <a:ext cx="3185487" cy="387286"/>
          </a:xfrm>
          <a:prstGeom prst="rect">
            <a:avLst/>
          </a:prstGeom>
        </p:spPr>
        <p:txBody>
          <a:bodyPr wrap="none">
            <a:spAutoFit/>
          </a:bodyPr>
          <a:lstStyle/>
          <a:p>
            <a:pPr lvl="0">
              <a:lnSpc>
                <a:spcPts val="2300"/>
              </a:lnSpc>
              <a:defRPr/>
            </a:pPr>
            <a:r>
              <a:rPr lang="ja-JP" altLang="en-US" dirty="0" smtClean="0"/>
              <a:t>（</a:t>
            </a:r>
            <a:r>
              <a:rPr lang="ja-JP" altLang="en-US" dirty="0"/>
              <a:t>法</a:t>
            </a:r>
            <a:r>
              <a:rPr lang="ja-JP" altLang="en-US" dirty="0" smtClean="0"/>
              <a:t>に基づかない働きかけ</a:t>
            </a:r>
            <a:r>
              <a:rPr lang="ja-JP" altLang="en-US" b="1" dirty="0" smtClean="0"/>
              <a:t>）</a:t>
            </a:r>
            <a:endParaRPr lang="ja-JP" altLang="en-US" b="1" u="sng" dirty="0"/>
          </a:p>
        </p:txBody>
      </p:sp>
      <p:sp>
        <p:nvSpPr>
          <p:cNvPr id="9" name="テキスト ボックス 8"/>
          <p:cNvSpPr txBox="1"/>
          <p:nvPr/>
        </p:nvSpPr>
        <p:spPr>
          <a:xfrm>
            <a:off x="615170" y="759567"/>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663735729"/>
              </p:ext>
            </p:extLst>
          </p:nvPr>
        </p:nvGraphicFramePr>
        <p:xfrm>
          <a:off x="442579" y="1219766"/>
          <a:ext cx="11017931" cy="416011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28621">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smtClean="0"/>
                        <a:t>働きかけ内容</a:t>
                      </a:r>
                      <a:r>
                        <a:rPr kumimoji="1" lang="ja-JP" altLang="en-US" sz="1800" b="1" dirty="0" smtClean="0"/>
                        <a:t>（</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118016">
                <a:tc>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solidFill>
                            <a:schemeClr val="tx1"/>
                          </a:solidFill>
                          <a:effectLst/>
                        </a:rPr>
                        <a:t>大規模小売店、</a:t>
                      </a:r>
                      <a:r>
                        <a:rPr lang="ja-JP" altLang="en-US" sz="1600" u="none" strike="noStrike" dirty="0" smtClean="0">
                          <a:solidFill>
                            <a:schemeClr val="tx1"/>
                          </a:solidFill>
                          <a:effectLst/>
                        </a:rPr>
                        <a:t>百貨店（地下の食品売り場を含む）、</a:t>
                      </a:r>
                      <a:r>
                        <a:rPr lang="ja-JP" altLang="en-US" sz="1600" u="none" strike="noStrike" dirty="0">
                          <a:solidFill>
                            <a:schemeClr val="tx1"/>
                          </a:solidFill>
                          <a:effectLst/>
                        </a:rPr>
                        <a:t>ショッピングセンター（地下街を含む）等（生活必需物資の小売関係及び生活必需サービスを営む店舗を除く）</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rowSpan="4">
                  <a:txBody>
                    <a:bodyPr/>
                    <a:lstStyle/>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施設や３密のある施設は、適</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1437330632"/>
                  </a:ext>
                </a:extLst>
              </a:tr>
              <a:tr h="892113">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solidFill>
                            <a:schemeClr val="tx1"/>
                          </a:solidFill>
                          <a:effectLst/>
                        </a:rPr>
                        <a:t>マージャン店</a:t>
                      </a:r>
                      <a:r>
                        <a:rPr lang="ja-JP" altLang="en-US" sz="1600" u="none" strike="noStrike" dirty="0">
                          <a:solidFill>
                            <a:schemeClr val="tx1"/>
                          </a:solidFill>
                          <a:effectLst/>
                        </a:rPr>
                        <a:t>、パチンコ店、ゲームセンター等</a:t>
                      </a:r>
                      <a:endParaRPr lang="ja-JP" altLang="en-US" sz="1600" b="0" i="0" u="none" strike="noStrike" dirty="0">
                        <a:solidFill>
                          <a:schemeClr val="tx1"/>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89611722"/>
                  </a:ext>
                </a:extLst>
              </a:tr>
              <a:tr h="89211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267383740"/>
                  </a:ext>
                </a:extLst>
              </a:tr>
              <a:tr h="892113">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pPr marL="73152" algn="l" rtl="0" eaLnBrk="1" fontAlgn="t" latinLnBrk="0" hangingPunct="1">
                        <a:lnSpc>
                          <a:spcPts val="2100"/>
                        </a:lnSpc>
                        <a:spcBef>
                          <a:spcPts val="0"/>
                        </a:spcBef>
                        <a:spcAft>
                          <a:spcPts val="0"/>
                        </a:spcAft>
                      </a:pP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2436759645"/>
                  </a:ext>
                </a:extLst>
              </a:tr>
            </a:tbl>
          </a:graphicData>
        </a:graphic>
      </p:graphicFrame>
      <p:sp>
        <p:nvSpPr>
          <p:cNvPr id="11" name="テキスト ボックス 10"/>
          <p:cNvSpPr txBox="1"/>
          <p:nvPr/>
        </p:nvSpPr>
        <p:spPr>
          <a:xfrm>
            <a:off x="185002" y="311326"/>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2103464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90191" y="688711"/>
            <a:ext cx="3682418" cy="387286"/>
          </a:xfrm>
          <a:prstGeom prst="rect">
            <a:avLst/>
          </a:prstGeom>
        </p:spPr>
        <p:txBody>
          <a:bodyPr wrap="none">
            <a:spAutoFit/>
          </a:bodyPr>
          <a:lstStyle/>
          <a:p>
            <a:pPr lvl="0">
              <a:lnSpc>
                <a:spcPts val="2300"/>
              </a:lnSpc>
              <a:defRPr/>
            </a:pPr>
            <a:r>
              <a:rPr lang="ja-JP" altLang="en-US" dirty="0"/>
              <a:t>（特措</a:t>
            </a:r>
            <a:r>
              <a:rPr lang="ja-JP" altLang="en-US" dirty="0" smtClean="0"/>
              <a:t>法第</a:t>
            </a:r>
            <a:r>
              <a:rPr lang="en-US" altLang="ja-JP" dirty="0"/>
              <a:t>24</a:t>
            </a:r>
            <a:r>
              <a:rPr lang="ja-JP" altLang="en-US" dirty="0" smtClean="0"/>
              <a:t>条第９項に</a:t>
            </a:r>
            <a:r>
              <a:rPr lang="ja-JP" altLang="en-US" dirty="0"/>
              <a:t>基づく</a:t>
            </a:r>
            <a:r>
              <a:rPr lang="ja-JP" altLang="en-US" b="1" dirty="0" smtClean="0"/>
              <a:t>）</a:t>
            </a:r>
            <a:endParaRPr lang="ja-JP" altLang="en-US" b="1" u="sng" dirty="0"/>
          </a:p>
        </p:txBody>
      </p:sp>
      <p:sp>
        <p:nvSpPr>
          <p:cNvPr id="13" name="テキスト ボックス 12"/>
          <p:cNvSpPr txBox="1"/>
          <p:nvPr/>
        </p:nvSpPr>
        <p:spPr>
          <a:xfrm>
            <a:off x="850364" y="651522"/>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ext uri="{D42A27DB-BD31-4B8C-83A1-F6EECF244321}">
                <p14:modId xmlns:p14="http://schemas.microsoft.com/office/powerpoint/2010/main" val="3303182510"/>
              </p:ext>
            </p:extLst>
          </p:nvPr>
        </p:nvGraphicFramePr>
        <p:xfrm>
          <a:off x="514472" y="1177581"/>
          <a:ext cx="11266211" cy="435412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5386855">
                  <a:extLst>
                    <a:ext uri="{9D8B030D-6E8A-4147-A177-3AD203B41FA5}">
                      <a16:colId xmlns:a16="http://schemas.microsoft.com/office/drawing/2014/main" val="1868030769"/>
                    </a:ext>
                  </a:extLst>
                </a:gridCol>
                <a:gridCol w="4027601">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solidFill>
                            <a:schemeClr val="tx1"/>
                          </a:solidFill>
                        </a:rPr>
                        <a:t>【</a:t>
                      </a:r>
                      <a:r>
                        <a:rPr kumimoji="1" lang="ja-JP" altLang="en-US" sz="1600" b="1" dirty="0" smtClean="0">
                          <a:solidFill>
                            <a:schemeClr val="tx1"/>
                          </a:solidFill>
                        </a:rPr>
                        <a:t>人数上限・収容率</a:t>
                      </a:r>
                      <a:r>
                        <a:rPr kumimoji="1" lang="en-US" altLang="ja-JP" sz="1600" b="1" dirty="0" smtClean="0">
                          <a:solidFill>
                            <a:schemeClr val="tx1"/>
                          </a:solidFill>
                        </a:rPr>
                        <a:t>】</a:t>
                      </a:r>
                      <a:endParaRPr lang="en-US" altLang="ja-JP" sz="1600" b="1"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イベント開催時は、</a:t>
                      </a:r>
                      <a:endParaRPr lang="en-US" altLang="ja-JP" sz="1600" u="none" strike="noStrike" dirty="0" smtClean="0">
                        <a:solidFill>
                          <a:schemeClr val="tx1"/>
                        </a:solidFill>
                        <a:effectLst/>
                      </a:endParaRPr>
                    </a:p>
                    <a:p>
                      <a:pPr algn="l" fontAlgn="ctr"/>
                      <a:r>
                        <a:rPr lang="ja-JP" altLang="en-US" sz="1600" u="none" strike="noStrike" dirty="0" smtClean="0">
                          <a:solidFill>
                            <a:schemeClr val="tx1"/>
                          </a:solidFill>
                          <a:effectLst/>
                        </a:rPr>
                        <a:t>　イベント開催制限と同じ</a:t>
                      </a:r>
                      <a:endParaRPr lang="en-US" altLang="ja-JP" sz="1600" u="none" strike="noStrike" dirty="0" smtClean="0">
                        <a:solidFill>
                          <a:schemeClr val="tx1"/>
                        </a:solidFill>
                        <a:effectLst/>
                      </a:endParaRPr>
                    </a:p>
                    <a:p>
                      <a:pPr algn="l" fontAlgn="ctr"/>
                      <a:endParaRPr lang="en-US" altLang="ja-JP" sz="16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r>
                        <a:rPr kumimoji="1" lang="en-US" altLang="ja-JP" sz="1200" b="0" dirty="0" smtClean="0">
                          <a:solidFill>
                            <a:schemeClr val="tx1"/>
                          </a:solidFill>
                        </a:rPr>
                        <a:t>(</a:t>
                      </a:r>
                      <a:r>
                        <a:rPr kumimoji="1" lang="ja-JP" altLang="en-US" sz="1200" b="0" dirty="0" smtClean="0">
                          <a:solidFill>
                            <a:schemeClr val="tx1"/>
                          </a:solidFill>
                        </a:rPr>
                        <a:t>法に基づかない働きかけ</a:t>
                      </a:r>
                      <a:r>
                        <a:rPr kumimoji="1" lang="en-US" altLang="ja-JP" sz="1200" b="0" dirty="0" smtClean="0">
                          <a:solidFill>
                            <a:schemeClr val="tx1"/>
                          </a:solidFill>
                        </a:rPr>
                        <a:t>)</a:t>
                      </a:r>
                      <a:endParaRPr kumimoji="1" lang="en-US" altLang="ja-JP" sz="1600" b="1" dirty="0" smtClean="0">
                        <a:solidFill>
                          <a:schemeClr val="tx1"/>
                        </a:solidFill>
                      </a:endParaRP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　これまでにクラスターが発生して</a:t>
                      </a:r>
                      <a:r>
                        <a:rPr kumimoji="1" lang="ja-JP" altLang="en-US" sz="1600" u="none" strike="noStrike" kern="1200" dirty="0" err="1" smtClean="0">
                          <a:solidFill>
                            <a:schemeClr val="tx1"/>
                          </a:solidFill>
                          <a:effectLst/>
                        </a:rPr>
                        <a:t>い</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r>
                        <a:rPr kumimoji="1" lang="ja-JP" altLang="en-US" sz="1600" u="none" strike="noStrike" kern="1200" dirty="0" err="1" smtClean="0">
                          <a:solidFill>
                            <a:schemeClr val="tx1"/>
                          </a:solidFill>
                          <a:effectLst/>
                        </a:rPr>
                        <a:t>るような</a:t>
                      </a:r>
                      <a:r>
                        <a:rPr kumimoji="1" lang="ja-JP" altLang="en-US" sz="1600" u="none" strike="noStrike" kern="1200" dirty="0" smtClean="0">
                          <a:solidFill>
                            <a:schemeClr val="tx1"/>
                          </a:solidFill>
                          <a:effectLst/>
                        </a:rPr>
                        <a:t>施設や３密のある施設は、</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限、誘導等）の実施</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〇　感染防止対策の徹底</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nchor="ctr"/>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310341"/>
          </a:xfrm>
          <a:prstGeom prst="rect">
            <a:avLst/>
          </a:prstGeom>
        </p:spPr>
        <p:txBody>
          <a:bodyPr wrap="square">
            <a:spAutoFit/>
          </a:bodyPr>
          <a:lstStyle/>
          <a:p>
            <a:pPr>
              <a:lnSpc>
                <a:spcPts val="1700"/>
              </a:lnSpc>
            </a:pPr>
            <a:r>
              <a:rPr lang="en-US" altLang="ja-JP" sz="1200" dirty="0" smtClean="0"/>
              <a:t>※</a:t>
            </a:r>
            <a:r>
              <a:rPr lang="ja-JP" altLang="en-US" sz="1200" dirty="0"/>
              <a:t>　</a:t>
            </a:r>
            <a:r>
              <a:rPr lang="ja-JP" altLang="en-US" sz="1200" dirty="0" smtClean="0"/>
              <a:t>飲食店</a:t>
            </a:r>
            <a:r>
              <a:rPr lang="ja-JP" altLang="en-US" sz="1200" dirty="0"/>
              <a:t>営業許可を受けている施設について</a:t>
            </a:r>
            <a:r>
              <a:rPr lang="ja-JP" altLang="en-US" sz="1200" dirty="0" smtClean="0"/>
              <a:t>、飲食店と同様の要請　　　　</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36518" y="181870"/>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1314372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661610" y="851103"/>
            <a:ext cx="7589714" cy="923330"/>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感染症に強い強靭な社会・経済の形成を図っていくため、</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飲食店における感染防止対策のさらなる促進や府民が安心して利用できる</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K-B" panose="02020700000000000000" pitchFamily="18" charset="-128"/>
                <a:ea typeface="UD デジタル 教科書体 NK-B" panose="02020700000000000000" pitchFamily="18" charset="-128"/>
              </a:rPr>
              <a:t>環境整備につながる</a:t>
            </a:r>
            <a:r>
              <a:rPr lang="ja-JP" altLang="en-US" dirty="0" smtClean="0">
                <a:latin typeface="UD デジタル 教科書体 NK-B" panose="02020700000000000000" pitchFamily="18" charset="-128"/>
                <a:ea typeface="UD デジタル 教科書体 NK-B" panose="02020700000000000000" pitchFamily="18" charset="-128"/>
              </a:rPr>
              <a:t>、認証制度。</a:t>
            </a:r>
            <a:endParaRPr lang="en-US" altLang="ja-JP" dirty="0">
              <a:latin typeface="UD デジタル 教科書体 NK-B" panose="02020700000000000000" pitchFamily="18" charset="-128"/>
              <a:ea typeface="UD デジタル 教科書体 NK-B" panose="02020700000000000000" pitchFamily="18" charset="-128"/>
            </a:endParaRPr>
          </a:p>
        </p:txBody>
      </p:sp>
      <p:sp>
        <p:nvSpPr>
          <p:cNvPr id="2" name="フローチャート: 代替処理 1"/>
          <p:cNvSpPr/>
          <p:nvPr/>
        </p:nvSpPr>
        <p:spPr>
          <a:xfrm>
            <a:off x="254001" y="900634"/>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K-B" panose="02020700000000000000" pitchFamily="18" charset="-128"/>
                <a:ea typeface="UD デジタル 教科書体 NK-B" panose="02020700000000000000" pitchFamily="18" charset="-128"/>
              </a:rPr>
              <a:t>概　要　</a:t>
            </a:r>
            <a:endParaRPr lang="ja-JP" altLang="ja-JP"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23" name="フローチャート: 代替処理 22"/>
          <p:cNvSpPr/>
          <p:nvPr/>
        </p:nvSpPr>
        <p:spPr>
          <a:xfrm>
            <a:off x="254001" y="2411606"/>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認証基準</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25" name="フローチャート: 代替処理 24"/>
          <p:cNvSpPr/>
          <p:nvPr/>
        </p:nvSpPr>
        <p:spPr>
          <a:xfrm>
            <a:off x="254001" y="5164401"/>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問合せ</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p:cNvSpPr txBox="1"/>
          <p:nvPr/>
        </p:nvSpPr>
        <p:spPr>
          <a:xfrm>
            <a:off x="0" y="118952"/>
            <a:ext cx="12192000" cy="461665"/>
          </a:xfrm>
          <a:prstGeom prst="rect">
            <a:avLst/>
          </a:prstGeom>
          <a:solidFill>
            <a:srgbClr val="0070C0"/>
          </a:solidFill>
        </p:spPr>
        <p:txBody>
          <a:bodyPr wrap="square" rtlCol="0" anchor="ctr">
            <a:spAutoFit/>
          </a:bodyPr>
          <a:lstStyle/>
          <a:p>
            <a:pPr algn="ctr"/>
            <a:r>
              <a:rPr lang="ja-JP" altLang="en-US" sz="2400" dirty="0">
                <a:solidFill>
                  <a:schemeClr val="bg1"/>
                </a:solidFill>
                <a:latin typeface="UD デジタル 教科書体 NK-B" panose="02020700000000000000" pitchFamily="18" charset="-128"/>
                <a:ea typeface="UD デジタル 教科書体 NK-B" panose="02020700000000000000" pitchFamily="18" charset="-128"/>
              </a:rPr>
              <a:t>感染防止認証ゴールドステッカー　制度概要</a:t>
            </a:r>
            <a:endParaRPr lang="ja-JP" altLang="en-US" dirty="0">
              <a:solidFill>
                <a:schemeClr val="bg1"/>
              </a:solidFill>
              <a:latin typeface="UD デジタル 教科書体 NK-B" panose="02020700000000000000" pitchFamily="18" charset="-128"/>
              <a:ea typeface="UD デジタル 教科書体 NK-B" panose="02020700000000000000" pitchFamily="18" charset="-128"/>
            </a:endParaRPr>
          </a:p>
        </p:txBody>
      </p:sp>
      <p:sp>
        <p:nvSpPr>
          <p:cNvPr id="14" name="正方形/長方形 13"/>
          <p:cNvSpPr/>
          <p:nvPr/>
        </p:nvSpPr>
        <p:spPr>
          <a:xfrm>
            <a:off x="1679839" y="2377710"/>
            <a:ext cx="6627034" cy="2613536"/>
          </a:xfrm>
          <a:prstGeom prst="rect">
            <a:avLst/>
          </a:prstGeom>
        </p:spPr>
        <p:txBody>
          <a:bodyPr wrap="square">
            <a:spAutoFit/>
          </a:bodyPr>
          <a:lstStyle/>
          <a:p>
            <a:r>
              <a:rPr lang="ja-JP" altLang="en-US" dirty="0" smtClean="0">
                <a:latin typeface="UD デジタル 教科書体 NK-B" panose="02020700000000000000" pitchFamily="18" charset="-128"/>
                <a:ea typeface="UD デジタル 教科書体 NK-B" panose="02020700000000000000" pitchFamily="18" charset="-128"/>
              </a:rPr>
              <a:t>以下</a:t>
            </a:r>
            <a:r>
              <a:rPr lang="ja-JP" altLang="en-US" dirty="0">
                <a:latin typeface="UD デジタル 教科書体 NK-B" panose="02020700000000000000" pitchFamily="18" charset="-128"/>
                <a:ea typeface="UD デジタル 教科書体 NK-B" panose="02020700000000000000" pitchFamily="18" charset="-128"/>
              </a:rPr>
              <a:t>の例示を含む、全ての基準を満たすことが</a:t>
            </a:r>
            <a:r>
              <a:rPr lang="ja-JP" altLang="en-US" dirty="0" smtClean="0">
                <a:latin typeface="UD デジタル 教科書体 NK-B" panose="02020700000000000000" pitchFamily="18" charset="-128"/>
                <a:ea typeface="UD デジタル 教科書体 NK-B" panose="02020700000000000000" pitchFamily="18" charset="-128"/>
              </a:rPr>
              <a:t>必要</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（例）　・アクリル板等の設置（座席間隔の確保）</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・手指消毒の徹底</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・食事中以外のマスク着用の推奨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・換気の徹底、ＣＯ２センサーの設置</a:t>
            </a:r>
            <a:endParaRPr lang="en-US" altLang="ja-JP" dirty="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・症状のある従業員に</a:t>
            </a:r>
            <a:r>
              <a:rPr lang="ja-JP" altLang="en-US" dirty="0" smtClean="0">
                <a:latin typeface="UD デジタル 教科書体 NK-B" panose="02020700000000000000" pitchFamily="18" charset="-128"/>
                <a:ea typeface="UD デジタル 教科書体 NK-B" panose="02020700000000000000" pitchFamily="18" charset="-128"/>
              </a:rPr>
              <a:t>対する</a:t>
            </a:r>
            <a:endParaRPr lang="en-US" altLang="ja-JP" dirty="0" smtClean="0">
              <a:latin typeface="UD デジタル 教科書体 NK-B" panose="02020700000000000000" pitchFamily="18" charset="-128"/>
              <a:ea typeface="UD デジタル 教科書体 NK-B" panose="02020700000000000000" pitchFamily="18" charset="-128"/>
            </a:endParaRP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a:t>
            </a:r>
            <a:r>
              <a:rPr lang="ja-JP" altLang="en-US" dirty="0" smtClean="0">
                <a:latin typeface="UD デジタル 教科書体 NK-B" panose="02020700000000000000" pitchFamily="18" charset="-128"/>
                <a:ea typeface="UD デジタル 教科書体 NK-B" panose="02020700000000000000" pitchFamily="18" charset="-128"/>
              </a:rPr>
              <a:t>　　　　　　　「</a:t>
            </a:r>
            <a:r>
              <a:rPr lang="ja-JP" altLang="en-US" dirty="0">
                <a:latin typeface="UD デジタル 教科書体 NK-B" panose="02020700000000000000" pitchFamily="18" charset="-128"/>
                <a:ea typeface="UD デジタル 教科書体 NK-B" panose="02020700000000000000" pitchFamily="18" charset="-128"/>
              </a:rPr>
              <a:t>飲食店スマホ検査センター」</a:t>
            </a:r>
            <a:r>
              <a:rPr lang="ja-JP" altLang="en-US" dirty="0" smtClean="0">
                <a:latin typeface="UD デジタル 教科書体 NK-B" panose="02020700000000000000" pitchFamily="18" charset="-128"/>
                <a:ea typeface="UD デジタル 教科書体 NK-B" panose="02020700000000000000" pitchFamily="18" charset="-128"/>
              </a:rPr>
              <a:t>の積極的</a:t>
            </a:r>
            <a:r>
              <a:rPr lang="ja-JP" altLang="en-US" dirty="0">
                <a:latin typeface="UD デジタル 教科書体 NK-B" panose="02020700000000000000" pitchFamily="18" charset="-128"/>
                <a:ea typeface="UD デジタル 教科書体 NK-B" panose="02020700000000000000" pitchFamily="18" charset="-128"/>
              </a:rPr>
              <a:t>な利用の推奨</a:t>
            </a:r>
          </a:p>
          <a:p>
            <a:pPr>
              <a:lnSpc>
                <a:spcPts val="2500"/>
              </a:lnSpc>
            </a:pPr>
            <a:r>
              <a:rPr lang="ja-JP" altLang="en-US" dirty="0">
                <a:latin typeface="UD デジタル 教科書体 NK-B" panose="02020700000000000000" pitchFamily="18" charset="-128"/>
                <a:ea typeface="UD デジタル 教科書体 NK-B" panose="02020700000000000000" pitchFamily="18" charset="-128"/>
              </a:rPr>
              <a:t>　　　　　　　・コロナ対策リーダーの設置　　　等　　　　　　　　　　</a:t>
            </a:r>
          </a:p>
        </p:txBody>
      </p:sp>
      <p:sp>
        <p:nvSpPr>
          <p:cNvPr id="48" name="正方形/長方形 47"/>
          <p:cNvSpPr/>
          <p:nvPr/>
        </p:nvSpPr>
        <p:spPr>
          <a:xfrm>
            <a:off x="1869504" y="5164401"/>
            <a:ext cx="6166913" cy="923330"/>
          </a:xfrm>
          <a:prstGeom prst="rect">
            <a:avLst/>
          </a:prstGeom>
        </p:spPr>
        <p:txBody>
          <a:bodyPr wrap="square">
            <a:spAutoFit/>
          </a:bodyPr>
          <a:lstStyle/>
          <a:p>
            <a:r>
              <a:rPr lang="ja-JP" altLang="en-US" dirty="0">
                <a:latin typeface="UD デジタル 教科書体 NK-B" panose="02020700000000000000" pitchFamily="18" charset="-128"/>
                <a:ea typeface="UD デジタル 教科書体 NK-B" panose="02020700000000000000" pitchFamily="18" charset="-128"/>
              </a:rPr>
              <a:t>感染防止認証ゴールドステッカーコールセンター　（開設中）</a:t>
            </a:r>
            <a:endParaRPr lang="en-US" altLang="ja-JP" dirty="0">
              <a:latin typeface="UD デジタル 教科書体 NK-B" panose="02020700000000000000" pitchFamily="18" charset="-128"/>
              <a:ea typeface="UD デジタル 教科書体 NK-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電話番号：０６ー</a:t>
            </a:r>
            <a:r>
              <a:rPr lang="en-US" altLang="ja-JP" dirty="0" smtClean="0">
                <a:latin typeface="UD デジタル 教科書体 NP-B" panose="02020700000000000000" pitchFamily="18" charset="-128"/>
                <a:ea typeface="UD デジタル 教科書体 NP-B" panose="02020700000000000000" pitchFamily="18" charset="-128"/>
              </a:rPr>
              <a:t>7178</a:t>
            </a:r>
            <a:r>
              <a:rPr lang="ja-JP" altLang="en-US" dirty="0" err="1">
                <a:latin typeface="UD デジタル 教科書体 NP-B" panose="02020700000000000000" pitchFamily="18" charset="-128"/>
                <a:ea typeface="UD デジタル 教科書体 NP-B" panose="02020700000000000000" pitchFamily="18" charset="-128"/>
              </a:rPr>
              <a:t>ー</a:t>
            </a:r>
            <a:r>
              <a:rPr lang="en-US" altLang="ja-JP" dirty="0" smtClean="0">
                <a:latin typeface="UD デジタル 教科書体 NP-B" panose="02020700000000000000" pitchFamily="18" charset="-128"/>
                <a:ea typeface="UD デジタル 教科書体 NP-B" panose="02020700000000000000" pitchFamily="18" charset="-128"/>
              </a:rPr>
              <a:t>1371</a:t>
            </a:r>
            <a:endParaRPr lang="en-US" altLang="ja-JP" dirty="0">
              <a:latin typeface="UD デジタル 教科書体 NP-B" panose="02020700000000000000" pitchFamily="18" charset="-128"/>
              <a:ea typeface="UD デジタル 教科書体 NP-B" panose="02020700000000000000" pitchFamily="18" charset="-128"/>
            </a:endParaRPr>
          </a:p>
          <a:p>
            <a:r>
              <a:rPr lang="ja-JP" altLang="en-US" dirty="0">
                <a:latin typeface="UD デジタル 教科書体 NP-B" panose="02020700000000000000" pitchFamily="18" charset="-128"/>
                <a:ea typeface="UD デジタル 教科書体 NP-B" panose="02020700000000000000" pitchFamily="18" charset="-128"/>
              </a:rPr>
              <a:t>開設時間：平日</a:t>
            </a:r>
            <a:r>
              <a:rPr lang="en-US" altLang="ja-JP" dirty="0">
                <a:latin typeface="UD デジタル 教科書体 NP-B" panose="02020700000000000000" pitchFamily="18" charset="-128"/>
                <a:ea typeface="UD デジタル 教科書体 NP-B" panose="02020700000000000000" pitchFamily="18" charset="-128"/>
              </a:rPr>
              <a:t>9</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a:latin typeface="UD デジタル 教科書体 NP-B" panose="02020700000000000000" pitchFamily="18" charset="-128"/>
                <a:ea typeface="UD デジタル 教科書体 NP-B" panose="02020700000000000000" pitchFamily="18" charset="-128"/>
              </a:rPr>
              <a:t>分～</a:t>
            </a:r>
            <a:r>
              <a:rPr lang="en-US" altLang="ja-JP" dirty="0">
                <a:latin typeface="UD デジタル 教科書体 NP-B" panose="02020700000000000000" pitchFamily="18" charset="-128"/>
                <a:ea typeface="UD デジタル 教科書体 NP-B" panose="02020700000000000000" pitchFamily="18" charset="-128"/>
              </a:rPr>
              <a:t>17</a:t>
            </a:r>
            <a:r>
              <a:rPr lang="ja-JP" altLang="en-US" dirty="0">
                <a:latin typeface="UD デジタル 教科書体 NP-B" panose="02020700000000000000" pitchFamily="18" charset="-128"/>
                <a:ea typeface="UD デジタル 教科書体 NP-B" panose="02020700000000000000" pitchFamily="18" charset="-128"/>
              </a:rPr>
              <a:t>時</a:t>
            </a:r>
            <a:r>
              <a:rPr lang="en-US" altLang="ja-JP" dirty="0">
                <a:latin typeface="UD デジタル 教科書体 NP-B" panose="02020700000000000000" pitchFamily="18" charset="-128"/>
                <a:ea typeface="UD デジタル 教科書体 NP-B" panose="02020700000000000000" pitchFamily="18" charset="-128"/>
              </a:rPr>
              <a:t>30</a:t>
            </a:r>
            <a:r>
              <a:rPr lang="ja-JP" altLang="en-US" dirty="0" smtClean="0">
                <a:latin typeface="UD デジタル 教科書体 NP-B" panose="02020700000000000000" pitchFamily="18" charset="-128"/>
                <a:ea typeface="UD デジタル 教科書体 NP-B" panose="02020700000000000000" pitchFamily="18" charset="-128"/>
              </a:rPr>
              <a:t>分</a:t>
            </a:r>
            <a:endParaRPr lang="en-US" altLang="ja-JP" sz="500" dirty="0" smtClean="0">
              <a:latin typeface="UD デジタル 教科書体 NK-B" panose="02020700000000000000" pitchFamily="18" charset="-128"/>
              <a:ea typeface="UD デジタル 教科書体 NK-B" panose="02020700000000000000" pitchFamily="18" charset="-128"/>
            </a:endParaRPr>
          </a:p>
        </p:txBody>
      </p:sp>
      <p:sp>
        <p:nvSpPr>
          <p:cNvPr id="15" name="フローチャート: 代替処理 14"/>
          <p:cNvSpPr/>
          <p:nvPr/>
        </p:nvSpPr>
        <p:spPr>
          <a:xfrm>
            <a:off x="254001" y="1795767"/>
            <a:ext cx="1260000" cy="360000"/>
          </a:xfrm>
          <a:prstGeom prst="flowChartAlternateProcess">
            <a:avLst/>
          </a:prstGeom>
          <a:solidFill>
            <a:schemeClr val="accent4">
              <a:lumMod val="60000"/>
              <a:lumOff val="40000"/>
            </a:schemeClr>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latin typeface="UD デジタル 教科書体 NP-B" panose="02020700000000000000" pitchFamily="18" charset="-128"/>
                <a:ea typeface="UD デジタル 教科書体 NP-B" panose="02020700000000000000" pitchFamily="18" charset="-128"/>
              </a:rPr>
              <a:t>対  象</a:t>
            </a:r>
            <a:endParaRPr lang="ja-JP" altLang="ja-JP" dirty="0">
              <a:solidFill>
                <a:schemeClr val="tx1"/>
              </a:solidFill>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p:cNvSpPr txBox="1"/>
          <p:nvPr/>
        </p:nvSpPr>
        <p:spPr>
          <a:xfrm>
            <a:off x="1679872" y="1826321"/>
            <a:ext cx="5854269"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飲食店</a:t>
            </a:r>
            <a:r>
              <a:rPr lang="ja-JP" altLang="en-US" sz="1600" dirty="0">
                <a:latin typeface="UD デジタル 教科書体 NK-B" panose="02020700000000000000" pitchFamily="18" charset="-128"/>
                <a:ea typeface="UD デジタル 教科書体 NK-B" panose="02020700000000000000" pitchFamily="18" charset="-128"/>
              </a:rPr>
              <a:t>（但し、テイクアウト等を除く）</a:t>
            </a:r>
            <a:endParaRPr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18" name="角丸四角形 17"/>
          <p:cNvSpPr/>
          <p:nvPr/>
        </p:nvSpPr>
        <p:spPr>
          <a:xfrm>
            <a:off x="10655300" y="196253"/>
            <a:ext cx="1161552" cy="32347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1600" dirty="0">
                <a:solidFill>
                  <a:schemeClr val="tx1"/>
                </a:solidFill>
                <a:latin typeface="UD デジタル 教科書体 NK-B" panose="02020700000000000000" pitchFamily="18" charset="-128"/>
                <a:ea typeface="UD デジタル 教科書体 NK-B" panose="02020700000000000000" pitchFamily="18" charset="-128"/>
              </a:rPr>
              <a:t>参考</a:t>
            </a:r>
          </a:p>
        </p:txBody>
      </p:sp>
      <p:sp>
        <p:nvSpPr>
          <p:cNvPr id="27"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pic>
        <p:nvPicPr>
          <p:cNvPr id="16" name="図 15"/>
          <p:cNvPicPr>
            <a:picLocks noChangeAspect="1"/>
          </p:cNvPicPr>
          <p:nvPr/>
        </p:nvPicPr>
        <p:blipFill>
          <a:blip r:embed="rId2"/>
          <a:stretch>
            <a:fillRect/>
          </a:stretch>
        </p:blipFill>
        <p:spPr>
          <a:xfrm>
            <a:off x="8139818" y="2696900"/>
            <a:ext cx="2880762" cy="4161100"/>
          </a:xfrm>
          <a:prstGeom prst="rect">
            <a:avLst/>
          </a:prstGeom>
        </p:spPr>
      </p:pic>
      <p:pic>
        <p:nvPicPr>
          <p:cNvPr id="22" name="図 21"/>
          <p:cNvPicPr>
            <a:picLocks noChangeAspect="1"/>
          </p:cNvPicPr>
          <p:nvPr/>
        </p:nvPicPr>
        <p:blipFill>
          <a:blip r:embed="rId3"/>
          <a:stretch>
            <a:fillRect/>
          </a:stretch>
        </p:blipFill>
        <p:spPr>
          <a:xfrm>
            <a:off x="10003465" y="657918"/>
            <a:ext cx="1993205" cy="2088626"/>
          </a:xfrm>
          <a:prstGeom prst="rect">
            <a:avLst/>
          </a:prstGeom>
        </p:spPr>
      </p:pic>
    </p:spTree>
    <p:extLst>
      <p:ext uri="{BB962C8B-B14F-4D97-AF65-F5344CB8AC3E}">
        <p14:creationId xmlns:p14="http://schemas.microsoft.com/office/powerpoint/2010/main" val="2259976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10334</TotalTime>
  <Words>2200</Words>
  <Application>Microsoft Office PowerPoint</Application>
  <PresentationFormat>ワイド画面</PresentationFormat>
  <Paragraphs>235</Paragraphs>
  <Slides>10</Slides>
  <Notes>7</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10</vt:i4>
      </vt:variant>
    </vt:vector>
  </HeadingPairs>
  <TitlesOfParts>
    <vt:vector size="17" baseType="lpstr">
      <vt:lpstr>UD デジタル 教科書体 NK-B</vt:lpstr>
      <vt:lpstr>UD デジタル 教科書体 NP-B</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小原　朋子</cp:lastModifiedBy>
  <cp:revision>696</cp:revision>
  <cp:lastPrinted>2022-05-18T03:52:17Z</cp:lastPrinted>
  <dcterms:created xsi:type="dcterms:W3CDTF">2020-04-06T02:06:27Z</dcterms:created>
  <dcterms:modified xsi:type="dcterms:W3CDTF">2022-05-18T04:31:35Z</dcterms:modified>
</cp:coreProperties>
</file>