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2022/5/18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2022/5/18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35597"/>
            <a:ext cx="12192000" cy="5416868"/>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感染状況</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７日間新規陽性者数は</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大型連休後にやや増加したが、</a:t>
            </a:r>
            <a:r>
              <a:rPr lang="ja-JP" altLang="en-US" sz="1600" b="1" dirty="0" smtClean="0">
                <a:latin typeface="Meiryo UI" panose="020B0604030504040204" pitchFamily="50" charset="-128"/>
                <a:ea typeface="Meiryo UI" panose="020B0604030504040204" pitchFamily="50" charset="-128"/>
              </a:rPr>
              <a:t>５月</a:t>
            </a:r>
            <a:r>
              <a:rPr lang="en-US" altLang="ja-JP" sz="1600" b="1" dirty="0" smtClean="0">
                <a:latin typeface="Meiryo UI" panose="020B0604030504040204" pitchFamily="50" charset="-128"/>
                <a:ea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rPr>
              <a:t>日以降、前週同曜日を下回った状態が継続。</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ただし</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陽性者数は依然、１日</a:t>
            </a:r>
            <a:r>
              <a:rPr lang="en-US" altLang="ja-JP" sz="1600" b="1" dirty="0">
                <a:latin typeface="Meiryo UI" panose="020B0604030504040204" pitchFamily="50" charset="-128"/>
                <a:ea typeface="Meiryo UI" panose="020B0604030504040204" pitchFamily="50" charset="-128"/>
              </a:rPr>
              <a:t>3,000</a:t>
            </a:r>
            <a:r>
              <a:rPr lang="ja-JP" altLang="en-US" sz="1600" b="1" dirty="0">
                <a:latin typeface="Meiryo UI" panose="020B0604030504040204" pitchFamily="50" charset="-128"/>
                <a:ea typeface="Meiryo UI" panose="020B0604030504040204" pitchFamily="50" charset="-128"/>
              </a:rPr>
              <a:t>人</a:t>
            </a:r>
            <a:r>
              <a:rPr lang="ja-JP" altLang="en-US" sz="1600" b="1" dirty="0" smtClean="0">
                <a:latin typeface="Meiryo UI" panose="020B0604030504040204" pitchFamily="50" charset="-128"/>
                <a:ea typeface="Meiryo UI" panose="020B0604030504040204" pitchFamily="50" charset="-128"/>
              </a:rPr>
              <a:t>を上回る</a:t>
            </a:r>
            <a:r>
              <a:rPr lang="ja-JP" altLang="en-US" sz="1600" b="1" dirty="0">
                <a:latin typeface="Meiryo UI" panose="020B0604030504040204" pitchFamily="50" charset="-128"/>
                <a:ea typeface="Meiryo UI" panose="020B0604030504040204" pitchFamily="50" charset="-128"/>
              </a:rPr>
              <a:t>高水準で</a:t>
            </a:r>
            <a:r>
              <a:rPr lang="ja-JP" altLang="en-US" sz="1600" b="1" dirty="0" smtClean="0">
                <a:latin typeface="Meiryo UI" panose="020B0604030504040204" pitchFamily="50" charset="-128"/>
                <a:ea typeface="Meiryo UI" panose="020B0604030504040204" pitchFamily="50" charset="-128"/>
              </a:rPr>
              <a:t>発生</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陽性率</a:t>
            </a:r>
            <a:r>
              <a:rPr lang="ja-JP" altLang="en-US" sz="1600" dirty="0" smtClean="0">
                <a:latin typeface="Meiryo UI" panose="020B0604030504040204" pitchFamily="50" charset="-128"/>
                <a:ea typeface="Meiryo UI" panose="020B0604030504040204" pitchFamily="50" charset="-128"/>
              </a:rPr>
              <a:t>は</a:t>
            </a:r>
            <a:r>
              <a:rPr lang="ja-JP" altLang="en-US" sz="1600" dirty="0">
                <a:latin typeface="Meiryo UI" panose="020B0604030504040204" pitchFamily="50" charset="-128"/>
                <a:ea typeface="Meiryo UI" panose="020B0604030504040204" pitchFamily="50" charset="-128"/>
              </a:rPr>
              <a:t>やや</a:t>
            </a:r>
            <a:r>
              <a:rPr lang="ja-JP" altLang="en-US" sz="1600" dirty="0" smtClean="0">
                <a:latin typeface="Meiryo UI" panose="020B0604030504040204" pitchFamily="50" charset="-128"/>
                <a:ea typeface="Meiryo UI" panose="020B0604030504040204" pitchFamily="50" charset="-128"/>
              </a:rPr>
              <a:t>減少</a:t>
            </a:r>
            <a:r>
              <a:rPr lang="ja-JP" altLang="en-US" sz="1600" dirty="0">
                <a:latin typeface="Meiryo UI" panose="020B0604030504040204" pitchFamily="50" charset="-128"/>
                <a:ea typeface="Meiryo UI" panose="020B0604030504040204" pitchFamily="50" charset="-128"/>
              </a:rPr>
              <a:t>傾向にあるが、</a:t>
            </a:r>
            <a:r>
              <a:rPr lang="ja-JP" altLang="en-US" sz="1600" b="1" dirty="0">
                <a:latin typeface="Meiryo UI" panose="020B0604030504040204" pitchFamily="50" charset="-128"/>
                <a:ea typeface="Meiryo UI" panose="020B0604030504040204" pitchFamily="50" charset="-128"/>
              </a:rPr>
              <a:t>依然、</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％弱と高水準で推移しており、市中に感染がまん延している状態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府</a:t>
            </a:r>
            <a:r>
              <a:rPr lang="ja-JP" altLang="en-US" sz="1600" dirty="0">
                <a:latin typeface="Meiryo UI" panose="020B0604030504040204" pitchFamily="50" charset="-128"/>
                <a:ea typeface="Meiryo UI" panose="020B0604030504040204" pitchFamily="50" charset="-128"/>
              </a:rPr>
              <a:t>の直近１週間の変異株スクリーニング検査では、</a:t>
            </a:r>
            <a:r>
              <a:rPr lang="en-US" altLang="ja-JP" sz="1600" b="1" dirty="0">
                <a:latin typeface="Meiryo UI" panose="020B0604030504040204" pitchFamily="50" charset="-128"/>
                <a:ea typeface="Meiryo UI" panose="020B0604030504040204" pitchFamily="50" charset="-128"/>
              </a:rPr>
              <a:t>BA.2</a:t>
            </a:r>
            <a:r>
              <a:rPr lang="ja-JP" altLang="en-US" sz="1600" b="1" dirty="0">
                <a:latin typeface="Meiryo UI" panose="020B0604030504040204" pitchFamily="50" charset="-128"/>
                <a:ea typeface="Meiryo UI" panose="020B0604030504040204" pitchFamily="50" charset="-128"/>
              </a:rPr>
              <a:t>系統疑いの検出</a:t>
            </a:r>
            <a:r>
              <a:rPr lang="ja-JP" altLang="en-US" sz="1600" b="1" dirty="0" smtClean="0">
                <a:latin typeface="Meiryo UI" panose="020B0604030504040204" pitchFamily="50" charset="-128"/>
                <a:ea typeface="Meiryo UI" panose="020B0604030504040204" pitchFamily="50" charset="-128"/>
              </a:rPr>
              <a:t>が約</a:t>
            </a:r>
            <a:r>
              <a:rPr lang="en-US" altLang="ja-JP" sz="1600" b="1" dirty="0" smtClean="0">
                <a:latin typeface="Meiryo UI" panose="020B0604030504040204" pitchFamily="50" charset="-128"/>
                <a:ea typeface="Meiryo UI" panose="020B0604030504040204" pitchFamily="50" charset="-128"/>
              </a:rPr>
              <a:t>97</a:t>
            </a:r>
            <a:r>
              <a:rPr lang="ja-JP" altLang="en-US" sz="1600" b="1" dirty="0" smtClean="0">
                <a:latin typeface="Meiryo UI" panose="020B0604030504040204" pitchFamily="50" charset="-128"/>
                <a:ea typeface="Meiryo UI" panose="020B0604030504040204" pitchFamily="50" charset="-128"/>
              </a:rPr>
              <a:t>％であり、ほぼ</a:t>
            </a:r>
            <a:r>
              <a:rPr lang="en-US" altLang="ja-JP" sz="1600" b="1" dirty="0" smtClean="0">
                <a:latin typeface="Meiryo UI" panose="020B0604030504040204" pitchFamily="50" charset="-128"/>
                <a:ea typeface="Meiryo UI" panose="020B0604030504040204" pitchFamily="50" charset="-128"/>
              </a:rPr>
              <a:t>BA.2</a:t>
            </a:r>
            <a:r>
              <a:rPr lang="ja-JP" altLang="en-US" sz="1600" b="1" dirty="0" smtClean="0">
                <a:latin typeface="Meiryo UI" panose="020B0604030504040204" pitchFamily="50" charset="-128"/>
                <a:ea typeface="Meiryo UI" panose="020B0604030504040204" pitchFamily="50" charset="-128"/>
              </a:rPr>
              <a:t>に置き換わったものと考えられる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クラスター発生状況では、高齢者</a:t>
            </a:r>
            <a:r>
              <a:rPr lang="ja-JP" altLang="en-US" sz="1600" b="1" dirty="0">
                <a:latin typeface="Meiryo UI" panose="020B0604030504040204" pitchFamily="50" charset="-128"/>
                <a:ea typeface="Meiryo UI" panose="020B0604030504040204" pitchFamily="50" charset="-128"/>
              </a:rPr>
              <a:t>施設</a:t>
            </a:r>
            <a:r>
              <a:rPr lang="ja-JP" altLang="en-US" sz="1600" b="1" dirty="0" smtClean="0">
                <a:latin typeface="Meiryo UI" panose="020B0604030504040204" pitchFamily="50" charset="-128"/>
                <a:ea typeface="Meiryo UI" panose="020B0604030504040204" pitchFamily="50" charset="-128"/>
              </a:rPr>
              <a:t>関連（施設数・陽性者数）が依然、４割前後を占めている。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回目接種の割合は、全年齢で約</a:t>
            </a: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割。</a:t>
            </a:r>
            <a:r>
              <a:rPr lang="en-US" altLang="ja-JP" sz="1600" b="1" dirty="0">
                <a:latin typeface="Meiryo UI" panose="020B0604030504040204" pitchFamily="50" charset="-128"/>
                <a:ea typeface="Meiryo UI" panose="020B0604030504040204" pitchFamily="50" charset="-128"/>
              </a:rPr>
              <a:t>65</a:t>
            </a:r>
            <a:r>
              <a:rPr lang="ja-JP" altLang="en-US" sz="1600" b="1" dirty="0">
                <a:latin typeface="Meiryo UI" panose="020B0604030504040204" pitchFamily="50" charset="-128"/>
                <a:ea typeface="Meiryo UI" panose="020B0604030504040204" pitchFamily="50" charset="-128"/>
              </a:rPr>
              <a:t>歳以上で</a:t>
            </a:r>
            <a:r>
              <a:rPr lang="en-US" altLang="ja-JP" sz="1600" b="1" dirty="0">
                <a:latin typeface="Meiryo UI" panose="020B0604030504040204" pitchFamily="50" charset="-128"/>
                <a:ea typeface="Meiryo UI" panose="020B0604030504040204" pitchFamily="50" charset="-128"/>
              </a:rPr>
              <a:t>8</a:t>
            </a:r>
            <a:r>
              <a:rPr lang="ja-JP" altLang="en-US" sz="1600" b="1" dirty="0">
                <a:latin typeface="Meiryo UI" panose="020B0604030504040204" pitchFamily="50" charset="-128"/>
                <a:ea typeface="Meiryo UI" panose="020B0604030504040204" pitchFamily="50" charset="-128"/>
              </a:rPr>
              <a:t>割を超える一方、若年層では約</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割</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p>
          <a:p>
            <a:r>
              <a:rPr lang="ja-JP" altLang="en-US"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60</a:t>
            </a:r>
            <a:r>
              <a:rPr lang="ja-JP" altLang="en-US" sz="1600" dirty="0" smtClean="0">
                <a:latin typeface="Meiryo UI" panose="020B0604030504040204" pitchFamily="50" charset="-128"/>
                <a:ea typeface="Meiryo UI" panose="020B0604030504040204" pitchFamily="50" charset="-128"/>
              </a:rPr>
              <a:t>代以上の陽性者のうち、ワクチン３回接種済は４割強であり、</a:t>
            </a:r>
            <a:r>
              <a:rPr lang="ja-JP" altLang="en-US" sz="1600" b="1" dirty="0" smtClean="0">
                <a:latin typeface="Meiryo UI" panose="020B0604030504040204" pitchFamily="50" charset="-128"/>
                <a:ea typeface="Meiryo UI" panose="020B0604030504040204" pitchFamily="50" charset="-128"/>
              </a:rPr>
              <a:t>ワクチン接種後も感染予防対策の徹底が必要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ワクチン３回目</a:t>
            </a:r>
            <a:r>
              <a:rPr lang="ja-JP" altLang="en-US" sz="1600" dirty="0">
                <a:latin typeface="Meiryo UI" panose="020B0604030504040204" pitchFamily="50" charset="-128"/>
                <a:ea typeface="Meiryo UI" panose="020B0604030504040204" pitchFamily="50" charset="-128"/>
              </a:rPr>
              <a:t>未接種者に比べ、</a:t>
            </a:r>
            <a:r>
              <a:rPr lang="ja-JP" altLang="en-US" sz="1600" b="1" dirty="0">
                <a:latin typeface="Meiryo UI" panose="020B0604030504040204" pitchFamily="50" charset="-128"/>
                <a:ea typeface="Meiryo UI" panose="020B0604030504040204" pitchFamily="50" charset="-128"/>
              </a:rPr>
              <a:t>３回目</a:t>
            </a:r>
            <a:r>
              <a:rPr lang="ja-JP" altLang="en-US" sz="1600" b="1" dirty="0" smtClean="0">
                <a:latin typeface="Meiryo UI" panose="020B0604030504040204" pitchFamily="50" charset="-128"/>
                <a:ea typeface="Meiryo UI" panose="020B0604030504040204" pitchFamily="50" charset="-128"/>
              </a:rPr>
              <a:t>接種済</a:t>
            </a:r>
            <a:r>
              <a:rPr lang="ja-JP" altLang="en-US" sz="1600" b="1" dirty="0">
                <a:latin typeface="Meiryo UI" panose="020B0604030504040204" pitchFamily="50" charset="-128"/>
                <a:ea typeface="Meiryo UI" panose="020B0604030504040204" pitchFamily="50" charset="-128"/>
              </a:rPr>
              <a:t>の重症者・死亡者の割合が低いことから、３回目の追加接種の効果が伺える。</a:t>
            </a:r>
          </a:p>
          <a:p>
            <a:endParaRPr lang="en-US" altLang="ja-JP" sz="10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（２）入院・療養状況等</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病床（重症病床・軽症中等症病床）使用率</a:t>
            </a:r>
            <a:r>
              <a:rPr lang="ja-JP" altLang="en-US" sz="1600" b="1" dirty="0" smtClean="0">
                <a:latin typeface="Meiryo UI" panose="020B0604030504040204" pitchFamily="50" charset="-128"/>
                <a:ea typeface="Meiryo UI" panose="020B0604030504040204" pitchFamily="50" charset="-128"/>
              </a:rPr>
              <a:t>は、２割弱で推移</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直近１週間の入院調整時の入院患者の年代割合は、</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代以上が全体の</a:t>
            </a:r>
            <a:r>
              <a:rPr lang="ja-JP" altLang="en-US" sz="1600" b="1" dirty="0" smtClean="0">
                <a:latin typeface="Meiryo UI" panose="020B0604030504040204" pitchFamily="50" charset="-128"/>
                <a:ea typeface="Meiryo UI" panose="020B0604030504040204" pitchFamily="50" charset="-128"/>
              </a:rPr>
              <a:t>約７割</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占めて</a:t>
            </a:r>
            <a:r>
              <a:rPr lang="ja-JP" altLang="en-US" sz="1600" dirty="0">
                <a:latin typeface="Meiryo UI" panose="020B0604030504040204" pitchFamily="50" charset="-128"/>
                <a:ea typeface="Meiryo UI" panose="020B0604030504040204" pitchFamily="50" charset="-128"/>
              </a:rPr>
              <a:t>おり</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症状としては、中等症</a:t>
            </a:r>
            <a:r>
              <a:rPr lang="en-US" altLang="ja-JP" sz="1600" b="1" dirty="0" smtClean="0">
                <a:latin typeface="Meiryo UI" panose="020B0604030504040204" pitchFamily="50" charset="-128"/>
                <a:ea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rPr>
              <a:t>以上が全体の</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２割強</a:t>
            </a:r>
            <a:r>
              <a:rPr lang="ja-JP" altLang="en-US" sz="1600" dirty="0" smtClean="0">
                <a:latin typeface="Meiryo UI" panose="020B0604030504040204" pitchFamily="50" charset="-128"/>
                <a:ea typeface="Meiryo UI" panose="020B0604030504040204" pitchFamily="50" charset="-128"/>
              </a:rPr>
              <a:t>を占める。</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軽症</a:t>
            </a:r>
            <a:r>
              <a:rPr lang="ja-JP" altLang="en-US" sz="1600" b="1" dirty="0">
                <a:latin typeface="Meiryo UI" panose="020B0604030504040204" pitchFamily="50" charset="-128"/>
                <a:ea typeface="Meiryo UI" panose="020B0604030504040204" pitchFamily="50" charset="-128"/>
              </a:rPr>
              <a:t>中等症病床における長期入院</a:t>
            </a:r>
            <a:r>
              <a:rPr lang="ja-JP" altLang="en-US" sz="1600" b="1" dirty="0" smtClean="0">
                <a:latin typeface="Meiryo UI" panose="020B0604030504040204" pitchFamily="50" charset="-128"/>
                <a:ea typeface="Meiryo UI" panose="020B0604030504040204" pitchFamily="50" charset="-128"/>
              </a:rPr>
              <a:t>患者の</a:t>
            </a:r>
            <a:r>
              <a:rPr lang="ja-JP" altLang="en-US" sz="1600" b="1" dirty="0">
                <a:latin typeface="Meiryo UI" panose="020B0604030504040204" pitchFamily="50" charset="-128"/>
                <a:ea typeface="Meiryo UI" panose="020B0604030504040204" pitchFamily="50" charset="-128"/>
              </a:rPr>
              <a:t>割合は</a:t>
            </a:r>
            <a:r>
              <a:rPr lang="ja-JP" altLang="en-US" sz="1600" dirty="0">
                <a:latin typeface="Meiryo UI" panose="020B0604030504040204" pitchFamily="50" charset="-128"/>
                <a:ea typeface="Meiryo UI" panose="020B0604030504040204" pitchFamily="50" charset="-128"/>
              </a:rPr>
              <a:t>、３月下旬をピークに</a:t>
            </a:r>
            <a:r>
              <a:rPr lang="ja-JP" altLang="en-US" sz="1600" dirty="0" smtClean="0">
                <a:latin typeface="Meiryo UI" panose="020B0604030504040204" pitchFamily="50" charset="-128"/>
                <a:ea typeface="Meiryo UI" panose="020B0604030504040204" pitchFamily="50" charset="-128"/>
              </a:rPr>
              <a:t>減少</a:t>
            </a:r>
            <a:r>
              <a:rPr lang="ja-JP" altLang="en-US" sz="1600" dirty="0">
                <a:latin typeface="Meiryo UI" panose="020B0604030504040204" pitchFamily="50" charset="-128"/>
                <a:ea typeface="Meiryo UI" panose="020B0604030504040204" pitchFamily="50" charset="-128"/>
              </a:rPr>
              <a:t>したものの</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現在は再び増加傾向</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13.2</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5/12</a:t>
            </a:r>
            <a:r>
              <a:rPr lang="ja-JP" altLang="en-US" sz="1000" dirty="0" smtClean="0">
                <a:latin typeface="Meiryo UI" panose="020B0604030504040204" pitchFamily="50" charset="-128"/>
                <a:ea typeface="Meiryo UI" panose="020B0604030504040204" pitchFamily="50" charset="-128"/>
              </a:rPr>
              <a:t>時点）</a:t>
            </a:r>
            <a:r>
              <a:rPr lang="ja-JP" altLang="en-US" sz="1600" dirty="0" smtClean="0">
                <a:latin typeface="Meiryo UI" panose="020B0604030504040204" pitchFamily="50" charset="-128"/>
                <a:ea typeface="Meiryo UI" panose="020B0604030504040204" pitchFamily="50" charset="-128"/>
              </a:rPr>
              <a:t>にあり、</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第六波</a:t>
            </a:r>
            <a:r>
              <a:rPr lang="ja-JP" altLang="en-US" sz="1600" b="1" dirty="0">
                <a:latin typeface="Meiryo UI" panose="020B0604030504040204" pitchFamily="50" charset="-128"/>
                <a:ea typeface="Meiryo UI" panose="020B0604030504040204" pitchFamily="50" charset="-128"/>
              </a:rPr>
              <a:t>における</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代以上の入院患者の平均入院日数は、第五波より長い。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転退院サポートセンターで転院調整を行った患者のうち、</a:t>
            </a:r>
            <a:r>
              <a:rPr lang="en-US" altLang="ja-JP" sz="1600" dirty="0" smtClean="0">
                <a:latin typeface="Meiryo UI" panose="020B0604030504040204" pitchFamily="50" charset="-128"/>
                <a:ea typeface="Meiryo UI" panose="020B0604030504040204" pitchFamily="50" charset="-128"/>
              </a:rPr>
              <a:t>ADL</a:t>
            </a:r>
            <a:r>
              <a:rPr lang="ja-JP" altLang="en-US" sz="1600" dirty="0" smtClean="0">
                <a:latin typeface="Meiryo UI" panose="020B0604030504040204" pitchFamily="50" charset="-128"/>
                <a:ea typeface="Meiryo UI" panose="020B0604030504040204" pitchFamily="50" charset="-128"/>
              </a:rPr>
              <a:t>の低下が見られた患者が</a:t>
            </a:r>
            <a:r>
              <a:rPr lang="en-US" altLang="ja-JP" sz="1600" dirty="0" smtClean="0">
                <a:latin typeface="Meiryo UI" panose="020B0604030504040204" pitchFamily="50" charset="-128"/>
                <a:ea typeface="Meiryo UI" panose="020B0604030504040204" pitchFamily="50" charset="-128"/>
              </a:rPr>
              <a:t>84.1</a:t>
            </a:r>
            <a:r>
              <a:rPr lang="ja-JP" altLang="en-US" sz="1600" dirty="0" smtClean="0">
                <a:latin typeface="Meiryo UI" panose="020B0604030504040204" pitchFamily="50" charset="-128"/>
                <a:ea typeface="Meiryo UI" panose="020B0604030504040204" pitchFamily="50" charset="-128"/>
              </a:rPr>
              <a:t>％、嚥下の低下が見られた患者が</a:t>
            </a:r>
            <a:r>
              <a:rPr lang="en-US" altLang="ja-JP" sz="1600" dirty="0" smtClean="0">
                <a:latin typeface="Meiryo UI" panose="020B0604030504040204" pitchFamily="50" charset="-128"/>
                <a:ea typeface="Meiryo UI" panose="020B0604030504040204" pitchFamily="50" charset="-128"/>
              </a:rPr>
              <a:t>55.6</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認知症が見られた患者が</a:t>
            </a:r>
            <a:r>
              <a:rPr lang="en-US" altLang="ja-JP" sz="1600" dirty="0" smtClean="0">
                <a:latin typeface="Meiryo UI" panose="020B0604030504040204" pitchFamily="50" charset="-128"/>
                <a:ea typeface="Meiryo UI" panose="020B0604030504040204" pitchFamily="50" charset="-128"/>
              </a:rPr>
              <a:t>49.7</a:t>
            </a:r>
            <a:r>
              <a:rPr lang="ja-JP" altLang="en-US" sz="1600" dirty="0" smtClean="0">
                <a:latin typeface="Meiryo UI" panose="020B0604030504040204" pitchFamily="50" charset="-128"/>
                <a:ea typeface="Meiryo UI" panose="020B0604030504040204" pitchFamily="50" charset="-128"/>
              </a:rPr>
              <a:t>％を占める。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軽症中等症患者については、退院済調整中の割合が約５割と高く、その背景に上記患者が多いことが考えられる。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重症患者については、人工呼吸器管理が不可欠であることなどから、療養継続を必要とする患者が多い。</a:t>
            </a:r>
            <a:endParaRPr lang="en-US" altLang="ja-JP" sz="16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36407" y="2575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資料１－</a:t>
            </a:r>
            <a:r>
              <a:rPr lang="ja-JP" altLang="en-US" sz="1600" dirty="0">
                <a:latin typeface="ＭＳ ゴシック" panose="020B0609070205080204" pitchFamily="49" charset="-128"/>
                <a:ea typeface="ＭＳ ゴシック" panose="020B0609070205080204" pitchFamily="49" charset="-128"/>
              </a:rPr>
              <a:t>３</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115910" y="484393"/>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783196"/>
            <a:ext cx="12030076" cy="4986539"/>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直近では、新規陽性者数は明らかな増加傾向にはないが</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１日</a:t>
            </a:r>
            <a:r>
              <a:rPr lang="ja-JP" altLang="en-US" sz="1600" b="1" dirty="0">
                <a:solidFill>
                  <a:schemeClr val="tx1"/>
                </a:solidFill>
                <a:latin typeface="Meiryo UI" panose="020B0604030504040204" pitchFamily="50" charset="-128"/>
                <a:ea typeface="Meiryo UI" panose="020B0604030504040204" pitchFamily="50" charset="-128"/>
              </a:rPr>
              <a:t>あたり新規</a:t>
            </a:r>
            <a:r>
              <a:rPr lang="ja-JP" altLang="en-US" sz="1600" b="1" dirty="0" smtClean="0">
                <a:solidFill>
                  <a:schemeClr val="tx1"/>
                </a:solidFill>
                <a:latin typeface="Meiryo UI" panose="020B0604030504040204" pitchFamily="50" charset="-128"/>
                <a:ea typeface="Meiryo UI" panose="020B0604030504040204" pitchFamily="50" charset="-128"/>
              </a:rPr>
              <a:t>陽性者数は依然、第五波のピークを上回る</a:t>
            </a:r>
            <a:r>
              <a:rPr lang="en-US" altLang="ja-JP" sz="1600" b="1" dirty="0" smtClean="0">
                <a:solidFill>
                  <a:schemeClr val="tx1"/>
                </a:solidFill>
                <a:latin typeface="Meiryo UI" panose="020B0604030504040204" pitchFamily="50" charset="-128"/>
                <a:ea typeface="Meiryo UI" panose="020B0604030504040204" pitchFamily="50" charset="-128"/>
              </a:rPr>
              <a:t>3,000</a:t>
            </a:r>
            <a:r>
              <a:rPr lang="ja-JP" altLang="en-US" sz="1600" b="1" dirty="0">
                <a:solidFill>
                  <a:schemeClr val="tx1"/>
                </a:solidFill>
                <a:latin typeface="Meiryo UI" panose="020B0604030504040204" pitchFamily="50" charset="-128"/>
                <a:ea typeface="Meiryo UI" panose="020B0604030504040204" pitchFamily="50" charset="-128"/>
              </a:rPr>
              <a:t>人超過</a:t>
            </a:r>
            <a:r>
              <a:rPr lang="ja-JP" altLang="en-US" sz="1600" b="1" dirty="0" smtClean="0">
                <a:solidFill>
                  <a:schemeClr val="tx1"/>
                </a:solidFill>
                <a:latin typeface="Meiryo UI" panose="020B0604030504040204" pitchFamily="50" charset="-128"/>
                <a:ea typeface="Meiryo UI" panose="020B0604030504040204" pitchFamily="50" charset="-128"/>
              </a:rPr>
              <a:t>した</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状態</a:t>
            </a:r>
            <a:r>
              <a:rPr lang="ja-JP" altLang="en-US" sz="1600" b="1" dirty="0">
                <a:solidFill>
                  <a:schemeClr val="tx1"/>
                </a:solidFill>
                <a:latin typeface="Meiryo UI" panose="020B0604030504040204" pitchFamily="50" charset="-128"/>
                <a:ea typeface="Meiryo UI" panose="020B0604030504040204" pitchFamily="50" charset="-128"/>
              </a:rPr>
              <a:t>が続いており</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感染</a:t>
            </a:r>
            <a:r>
              <a:rPr lang="ja-JP" altLang="en-US" sz="1600" b="1" dirty="0">
                <a:solidFill>
                  <a:schemeClr val="tx1"/>
                </a:solidFill>
                <a:latin typeface="Meiryo UI" panose="020B0604030504040204" pitchFamily="50" charset="-128"/>
                <a:ea typeface="Meiryo UI" panose="020B0604030504040204" pitchFamily="50" charset="-128"/>
              </a:rPr>
              <a:t>は十分に抑制されていない</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病床</a:t>
            </a:r>
            <a:r>
              <a:rPr lang="ja-JP" altLang="en-US" sz="1600" b="1" dirty="0">
                <a:solidFill>
                  <a:schemeClr val="tx1"/>
                </a:solidFill>
                <a:latin typeface="Meiryo UI" panose="020B0604030504040204" pitchFamily="50" charset="-128"/>
                <a:ea typeface="Meiryo UI" panose="020B0604030504040204" pitchFamily="50" charset="-128"/>
              </a:rPr>
              <a:t>使用率</a:t>
            </a:r>
            <a:r>
              <a:rPr lang="ja-JP" altLang="en-US" sz="1600" b="1" dirty="0" smtClean="0">
                <a:solidFill>
                  <a:schemeClr val="tx1"/>
                </a:solidFill>
                <a:latin typeface="Meiryo UI" panose="020B0604030504040204" pitchFamily="50" charset="-128"/>
                <a:ea typeface="Meiryo UI" panose="020B0604030504040204" pitchFamily="50" charset="-128"/>
              </a:rPr>
              <a:t>は</a:t>
            </a:r>
            <a:r>
              <a:rPr lang="en-US" altLang="ja-JP" sz="1600" b="1" dirty="0" smtClean="0">
                <a:solidFill>
                  <a:schemeClr val="tx1"/>
                </a:solidFill>
                <a:latin typeface="Meiryo UI" panose="020B0604030504040204" pitchFamily="50" charset="-128"/>
                <a:ea typeface="Meiryo UI" panose="020B0604030504040204" pitchFamily="50" charset="-128"/>
              </a:rPr>
              <a:t>20</a:t>
            </a:r>
            <a:r>
              <a:rPr lang="ja-JP" altLang="en-US" sz="1600" b="1" dirty="0" smtClean="0">
                <a:solidFill>
                  <a:schemeClr val="tx1"/>
                </a:solidFill>
                <a:latin typeface="Meiryo UI" panose="020B0604030504040204" pitchFamily="50" charset="-128"/>
                <a:ea typeface="Meiryo UI" panose="020B0604030504040204" pitchFamily="50" charset="-128"/>
              </a:rPr>
              <a:t>％弱で推移</a:t>
            </a:r>
            <a:r>
              <a:rPr lang="ja-JP" altLang="en-US" sz="1600" dirty="0" smtClean="0">
                <a:solidFill>
                  <a:schemeClr val="tx1"/>
                </a:solidFill>
                <a:latin typeface="Meiryo UI" panose="020B0604030504040204" pitchFamily="50" charset="-128"/>
                <a:ea typeface="Meiryo UI" panose="020B0604030504040204" pitchFamily="50" charset="-128"/>
              </a:rPr>
              <a:t>して</a:t>
            </a:r>
            <a:r>
              <a:rPr lang="ja-JP" altLang="en-US" sz="1600" dirty="0" smtClean="0">
                <a:solidFill>
                  <a:schemeClr val="tx1"/>
                </a:solidFill>
                <a:latin typeface="Meiryo UI" panose="020B0604030504040204" pitchFamily="50" charset="-128"/>
                <a:ea typeface="Meiryo UI" panose="020B0604030504040204" pitchFamily="50" charset="-128"/>
              </a:rPr>
              <a:t>おり、５月９日以降、大阪モデルに基づく「警戒解除（緑色信号点灯）」の目安を満たした状態にある。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ただし、</a:t>
            </a:r>
            <a:r>
              <a:rPr lang="ja-JP" altLang="en-US" sz="1600" dirty="0" smtClean="0">
                <a:solidFill>
                  <a:schemeClr val="tx1"/>
                </a:solidFill>
                <a:latin typeface="Meiryo UI" panose="020B0604030504040204" pitchFamily="50" charset="-128"/>
                <a:ea typeface="Meiryo UI" panose="020B0604030504040204" pitchFamily="50" charset="-128"/>
              </a:rPr>
              <a:t>新規陽性者数が大きく減少しない限り、病床使用率は減少傾向に転じないものと考えられ、現在の感染規模や病床使用率を踏まえ</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ると、</a:t>
            </a:r>
            <a:r>
              <a:rPr lang="ja-JP" altLang="en-US" sz="1600" b="1" dirty="0" smtClean="0">
                <a:solidFill>
                  <a:schemeClr val="tx1"/>
                </a:solidFill>
                <a:latin typeface="Meiryo UI" panose="020B0604030504040204" pitchFamily="50" charset="-128"/>
                <a:ea typeface="Meiryo UI" panose="020B0604030504040204" pitchFamily="50" charset="-128"/>
              </a:rPr>
              <a:t>感染が拡大に転じれば医療提供体制がひっ迫し始めるものと考えられる。</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以上のことから、今後も引き続き、</a:t>
            </a:r>
            <a:r>
              <a:rPr lang="ja-JP" altLang="en-US" sz="1600" b="1" dirty="0" smtClean="0">
                <a:solidFill>
                  <a:schemeClr val="tx1"/>
                </a:solidFill>
                <a:latin typeface="Meiryo UI" panose="020B0604030504040204" pitchFamily="50" charset="-128"/>
                <a:ea typeface="Meiryo UI" panose="020B0604030504040204" pitchFamily="50" charset="-128"/>
              </a:rPr>
              <a:t>オミクロン</a:t>
            </a:r>
            <a:r>
              <a:rPr lang="ja-JP" altLang="en-US" sz="1600" b="1" dirty="0">
                <a:solidFill>
                  <a:schemeClr val="tx1"/>
                </a:solidFill>
                <a:latin typeface="Meiryo UI" panose="020B0604030504040204" pitchFamily="50" charset="-128"/>
                <a:ea typeface="Meiryo UI" panose="020B0604030504040204" pitchFamily="50" charset="-128"/>
              </a:rPr>
              <a:t>株の特性を踏まえ、基本的感染予防対策の</a:t>
            </a:r>
            <a:r>
              <a:rPr lang="ja-JP" altLang="en-US" sz="1600" b="1" dirty="0" smtClean="0">
                <a:solidFill>
                  <a:schemeClr val="tx1"/>
                </a:solidFill>
                <a:latin typeface="Meiryo UI" panose="020B0604030504040204" pitchFamily="50" charset="-128"/>
                <a:ea typeface="Meiryo UI" panose="020B0604030504040204" pitchFamily="50" charset="-128"/>
              </a:rPr>
              <a:t>実施</a:t>
            </a:r>
            <a:r>
              <a:rPr lang="ja-JP" altLang="en-US" sz="1600" b="1" dirty="0" smtClean="0">
                <a:solidFill>
                  <a:schemeClr val="tx1"/>
                </a:solidFill>
                <a:latin typeface="Meiryo UI" panose="020B0604030504040204" pitchFamily="50" charset="-128"/>
                <a:ea typeface="Meiryo UI" panose="020B0604030504040204" pitchFamily="50" charset="-128"/>
              </a:rPr>
              <a:t>やマスク会食の徹底、</a:t>
            </a:r>
            <a:r>
              <a:rPr lang="ja-JP" altLang="en-US" sz="1600" b="1" dirty="0" smtClean="0">
                <a:solidFill>
                  <a:schemeClr val="tx1"/>
                </a:solidFill>
                <a:latin typeface="Meiryo UI" panose="020B0604030504040204" pitchFamily="50" charset="-128"/>
                <a:ea typeface="Meiryo UI" panose="020B0604030504040204" pitchFamily="50" charset="-128"/>
              </a:rPr>
              <a:t>感染</a:t>
            </a:r>
            <a:r>
              <a:rPr lang="ja-JP" altLang="en-US" sz="1600" b="1" dirty="0">
                <a:solidFill>
                  <a:schemeClr val="tx1"/>
                </a:solidFill>
                <a:latin typeface="Meiryo UI" panose="020B0604030504040204" pitchFamily="50" charset="-128"/>
                <a:ea typeface="Meiryo UI" panose="020B0604030504040204" pitchFamily="50" charset="-128"/>
              </a:rPr>
              <a:t>リスクの高い</a:t>
            </a:r>
            <a:r>
              <a:rPr lang="ja-JP" altLang="en-US" sz="1600" b="1" dirty="0" smtClean="0">
                <a:solidFill>
                  <a:schemeClr val="tx1"/>
                </a:solidFill>
                <a:latin typeface="Meiryo UI" panose="020B0604030504040204" pitchFamily="50" charset="-128"/>
                <a:ea typeface="Meiryo UI" panose="020B0604030504040204" pitchFamily="50" charset="-128"/>
              </a:rPr>
              <a:t>場所</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場面の回避などの取組みの</a:t>
            </a:r>
            <a:r>
              <a:rPr lang="ja-JP" altLang="en-US" sz="1600" b="1" dirty="0" smtClean="0">
                <a:solidFill>
                  <a:schemeClr val="tx1"/>
                </a:solidFill>
                <a:latin typeface="Meiryo UI" panose="020B0604030504040204" pitchFamily="50" charset="-128"/>
                <a:ea typeface="Meiryo UI" panose="020B0604030504040204" pitchFamily="50" charset="-128"/>
              </a:rPr>
              <a:t>継続</a:t>
            </a:r>
            <a:r>
              <a:rPr lang="ja-JP" altLang="en-US" sz="1600" b="1" dirty="0">
                <a:solidFill>
                  <a:schemeClr val="tx1"/>
                </a:solidFill>
                <a:latin typeface="Meiryo UI" panose="020B0604030504040204" pitchFamily="50" charset="-128"/>
                <a:ea typeface="Meiryo UI" panose="020B0604030504040204" pitchFamily="50" charset="-128"/>
              </a:rPr>
              <a:t>が</a:t>
            </a:r>
            <a:r>
              <a:rPr lang="ja-JP" altLang="en-US" sz="1600" b="1" dirty="0" smtClean="0">
                <a:solidFill>
                  <a:schemeClr val="tx1"/>
                </a:solidFill>
                <a:latin typeface="Meiryo UI" panose="020B0604030504040204" pitchFamily="50" charset="-128"/>
                <a:ea typeface="Meiryo UI" panose="020B0604030504040204" pitchFamily="50" charset="-128"/>
              </a:rPr>
              <a:t>必要</a:t>
            </a:r>
            <a:r>
              <a:rPr lang="ja-JP" altLang="en-US" sz="1600" b="1" smtClean="0">
                <a:solidFill>
                  <a:schemeClr val="tx1"/>
                </a:solidFill>
                <a:latin typeface="Meiryo UI" panose="020B0604030504040204" pitchFamily="50" charset="-128"/>
                <a:ea typeface="Meiryo UI" panose="020B0604030504040204" pitchFamily="50" charset="-128"/>
              </a:rPr>
              <a:t>である。</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府</a:t>
            </a:r>
            <a:r>
              <a:rPr lang="ja-JP" altLang="en-US" sz="1600" dirty="0">
                <a:solidFill>
                  <a:schemeClr val="tx1"/>
                </a:solidFill>
                <a:latin typeface="Meiryo UI" panose="020B0604030504040204" pitchFamily="50" charset="-128"/>
                <a:ea typeface="Meiryo UI" panose="020B0604030504040204" pitchFamily="50" charset="-128"/>
              </a:rPr>
              <a:t>としては</a:t>
            </a:r>
            <a:r>
              <a:rPr lang="ja-JP" altLang="en-US" sz="1600" dirty="0" smtClean="0">
                <a:solidFill>
                  <a:schemeClr val="tx1"/>
                </a:solidFill>
                <a:latin typeface="Meiryo UI" panose="020B0604030504040204" pitchFamily="50" charset="-128"/>
                <a:ea typeface="Meiryo UI" panose="020B0604030504040204" pitchFamily="50" charset="-128"/>
              </a:rPr>
              <a:t>、第六波の感染・療養状況を踏まえ、令和４年３月</a:t>
            </a:r>
            <a:r>
              <a:rPr lang="en-US" altLang="ja-JP" sz="1600" dirty="0" smtClean="0">
                <a:solidFill>
                  <a:schemeClr val="tx1"/>
                </a:solidFill>
                <a:latin typeface="Meiryo UI" panose="020B0604030504040204" pitchFamily="50" charset="-128"/>
                <a:ea typeface="Meiryo UI" panose="020B0604030504040204" pitchFamily="50" charset="-128"/>
              </a:rPr>
              <a:t>22</a:t>
            </a:r>
            <a:r>
              <a:rPr lang="ja-JP" altLang="en-US" sz="1600" dirty="0" smtClean="0">
                <a:solidFill>
                  <a:schemeClr val="tx1"/>
                </a:solidFill>
                <a:latin typeface="Meiryo UI" panose="020B0604030504040204" pitchFamily="50" charset="-128"/>
                <a:ea typeface="Meiryo UI" panose="020B0604030504040204" pitchFamily="50" charset="-128"/>
              </a:rPr>
              <a:t>日に策定した「第七波に向けた保健所業務の重点化・医療療養体制の強</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化方針と取組」に掲げる取組みに</a:t>
            </a:r>
            <a:r>
              <a:rPr lang="ja-JP" altLang="en-US" sz="1600" dirty="0">
                <a:solidFill>
                  <a:schemeClr val="tx1"/>
                </a:solidFill>
                <a:latin typeface="Meiryo UI" panose="020B0604030504040204" pitchFamily="50" charset="-128"/>
                <a:ea typeface="Meiryo UI" panose="020B0604030504040204" pitchFamily="50" charset="-128"/>
              </a:rPr>
              <a:t>加え</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第六波</a:t>
            </a:r>
            <a:r>
              <a:rPr lang="ja-JP" altLang="en-US" sz="1600" b="1" dirty="0">
                <a:solidFill>
                  <a:schemeClr val="tx1"/>
                </a:solidFill>
                <a:latin typeface="Meiryo UI" panose="020B0604030504040204" pitchFamily="50" charset="-128"/>
                <a:ea typeface="Meiryo UI" panose="020B0604030504040204" pitchFamily="50" charset="-128"/>
              </a:rPr>
              <a:t>を上回る感染</a:t>
            </a:r>
            <a:r>
              <a:rPr lang="ja-JP" altLang="en-US" sz="1600" b="1" dirty="0" smtClean="0">
                <a:solidFill>
                  <a:schemeClr val="tx1"/>
                </a:solidFill>
                <a:latin typeface="Meiryo UI" panose="020B0604030504040204" pitchFamily="50" charset="-128"/>
                <a:ea typeface="Meiryo UI" panose="020B0604030504040204" pitchFamily="50" charset="-128"/>
              </a:rPr>
              <a:t>拡大を見据え、オミクロン株の特性を踏まえた「オール医療」の体制構築を</a:t>
            </a:r>
            <a:r>
              <a:rPr lang="ja-JP" altLang="en-US" sz="1600" b="1" dirty="0" err="1" smtClean="0">
                <a:solidFill>
                  <a:schemeClr val="tx1"/>
                </a:solidFill>
                <a:latin typeface="Meiryo UI" panose="020B0604030504040204" pitchFamily="50" charset="-128"/>
                <a:ea typeface="Meiryo UI" panose="020B0604030504040204" pitchFamily="50" charset="-128"/>
              </a:rPr>
              <a:t>す</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す</a:t>
            </a:r>
            <a:r>
              <a:rPr lang="ja-JP" altLang="en-US" sz="1600" b="1" dirty="0">
                <a:solidFill>
                  <a:schemeClr val="tx1"/>
                </a:solidFill>
                <a:latin typeface="Meiryo UI" panose="020B0604030504040204" pitchFamily="50" charset="-128"/>
                <a:ea typeface="Meiryo UI" panose="020B0604030504040204" pitchFamily="50" charset="-128"/>
              </a:rPr>
              <a:t>め</a:t>
            </a:r>
            <a:r>
              <a:rPr lang="ja-JP" altLang="en-US" sz="1600" b="1" dirty="0" smtClean="0">
                <a:solidFill>
                  <a:schemeClr val="tx1"/>
                </a:solidFill>
                <a:latin typeface="Meiryo UI" panose="020B0604030504040204" pitchFamily="50" charset="-128"/>
                <a:ea typeface="Meiryo UI" panose="020B0604030504040204" pitchFamily="50" charset="-128"/>
              </a:rPr>
              <a:t>る。</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「オール医療」の体制構築に向けた取組み</a:t>
            </a:r>
            <a:r>
              <a:rPr lang="en-US" altLang="ja-JP" sz="1600" dirty="0" smtClean="0">
                <a:solidFill>
                  <a:schemeClr val="tx1"/>
                </a:solidFill>
                <a:latin typeface="Meiryo UI" panose="020B0604030504040204" pitchFamily="50" charset="-128"/>
                <a:ea typeface="Meiryo UI" panose="020B0604030504040204" pitchFamily="50" charset="-128"/>
              </a:rPr>
              <a:t>】</a:t>
            </a:r>
          </a:p>
          <a:p>
            <a:r>
              <a:rPr lang="ja-JP" altLang="en-US" sz="1600" dirty="0" smtClean="0">
                <a:solidFill>
                  <a:schemeClr val="tx1"/>
                </a:solidFill>
                <a:latin typeface="Meiryo UI" panose="020B0604030504040204" pitchFamily="50" charset="-128"/>
                <a:ea typeface="Meiryo UI" panose="020B0604030504040204" pitchFamily="50" charset="-128"/>
              </a:rPr>
              <a:t>　　　①診療・検査医療機関の充実（５月</a:t>
            </a:r>
            <a:r>
              <a:rPr lang="en-US" altLang="ja-JP" sz="1600" dirty="0" smtClean="0">
                <a:solidFill>
                  <a:schemeClr val="tx1"/>
                </a:solidFill>
                <a:latin typeface="Meiryo UI" panose="020B0604030504040204" pitchFamily="50" charset="-128"/>
                <a:ea typeface="Meiryo UI" panose="020B0604030504040204" pitchFamily="50" charset="-128"/>
              </a:rPr>
              <a:t>10</a:t>
            </a:r>
            <a:r>
              <a:rPr lang="ja-JP" altLang="en-US" sz="1600" dirty="0" smtClean="0">
                <a:solidFill>
                  <a:schemeClr val="tx1"/>
                </a:solidFill>
                <a:latin typeface="Meiryo UI" panose="020B0604030504040204" pitchFamily="50" charset="-128"/>
                <a:ea typeface="Meiryo UI" panose="020B0604030504040204" pitchFamily="50" charset="-128"/>
              </a:rPr>
              <a:t>日「検査体制整備計画</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改訂第３版</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策定済）</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②急増が見込まれる自宅療養者への治療体制の充実（取組済）</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③病床確保等医療提供体制の整備</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④要介護高齢者の入院・療養体制の更なる整備や高齢者施設等における医療支援の更なる強化</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05074"/>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7"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a:solidFill>
                <a:schemeClr val="tx1"/>
              </a:solidFill>
            </a:endParaRP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6898</TotalTime>
  <Words>923</Words>
  <Application>Microsoft Office PowerPoint</Application>
  <PresentationFormat>ワイド画面</PresentationFormat>
  <Paragraphs>48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35</cp:revision>
  <cp:lastPrinted>2022-03-16T04:26:36Z</cp:lastPrinted>
  <dcterms:created xsi:type="dcterms:W3CDTF">2020-07-15T08:05:42Z</dcterms:created>
  <dcterms:modified xsi:type="dcterms:W3CDTF">2022-05-18T02:13:04Z</dcterms:modified>
</cp:coreProperties>
</file>