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6"/>
  </p:notesMasterIdLst>
  <p:sldIdLst>
    <p:sldId id="596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5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DC3E6"/>
    <a:srgbClr val="000000"/>
    <a:srgbClr val="FF7F7F"/>
    <a:srgbClr val="0070C0"/>
    <a:srgbClr val="5B9BD5"/>
    <a:srgbClr val="0033CC"/>
    <a:srgbClr val="3366FF"/>
    <a:srgbClr val="0677D2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155F70-5DCB-43E7-AD8E-EB307C0BCD8D}" v="1" dt="2021-05-30T01:59:11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3357" autoAdjust="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49575" cy="49847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5"/>
            <a:ext cx="2949575" cy="498475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700" rIns="91399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44"/>
            <a:ext cx="5445125" cy="3913187"/>
          </a:xfrm>
          <a:prstGeom prst="rect">
            <a:avLst/>
          </a:prstGeom>
        </p:spPr>
        <p:txBody>
          <a:bodyPr vert="horz" lIns="91399" tIns="45700" rIns="91399" bIns="457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867"/>
            <a:ext cx="2949575" cy="49847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7"/>
            <a:ext cx="2949575" cy="498475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05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DBD0-F1EE-4590-9485-592CB684914C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98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1ABD-940D-43F0-A761-90799ED56192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09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8B96-6A4F-4C10-BEA6-6FF00A08BCAE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35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ECFA0-0FAF-4CEA-A4BF-7CB8F1D67FBB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1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FD2D-D51A-4987-B805-AA63C08A77CA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12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1CFA7-1E42-4D55-A07D-8479B46C07BF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8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615-8854-4C6C-9166-BC4A9A247E35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98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D98B-57A3-40D4-957D-BC11683DC7A3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71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4277-FF2F-46AD-80BC-757EDC9D3F7B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0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1BD2-6C41-42C5-B3EA-4047DD381192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8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C3ED-C243-4E85-B02A-5E08EF596A9D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55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746C-3B12-405A-A015-AC796D33CF33}" type="datetime1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C7CE-77F2-4AAA-A495-430C220A7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34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18FB5C3C-EC4B-44F2-982D-CCE2C8CC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34600" y="6584156"/>
            <a:ext cx="2057400" cy="273844"/>
          </a:xfrm>
        </p:spPr>
        <p:txBody>
          <a:bodyPr/>
          <a:lstStyle/>
          <a:p>
            <a:fld id="{F216AE56-EAD3-4706-B860-3EC2C2952B40}" type="slidenum">
              <a:rPr kumimoji="1" lang="ja-JP" altLang="en-US" sz="200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1875"/>
            <a:ext cx="12192000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医療機関による発生届の</a:t>
            </a:r>
            <a:r>
              <a:rPr lang="en-US" altLang="ja-JP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HER-SYS</a:t>
            </a:r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入力の促進</a:t>
            </a:r>
            <a:endParaRPr lang="en-US" altLang="ja-JP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12B45E-637E-4BDF-92EA-D2683B7E6B0F}"/>
              </a:ext>
            </a:extLst>
          </p:cNvPr>
          <p:cNvSpPr txBox="1"/>
          <p:nvPr/>
        </p:nvSpPr>
        <p:spPr>
          <a:xfrm>
            <a:off x="0" y="450761"/>
            <a:ext cx="121920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大規模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な感染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拡大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時に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おいて、医療機関から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による発生届の提出により保健所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業務が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ひっ迫。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今後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のさらなる感染拡大に備え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患者情報を迅速に共有し、重症化リスクの高い陽性者への対応を確実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に実  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施するため、医療機関において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HER-SYS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入力による発生届の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提出を促進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C6AEAAE-BA98-4DB5-87E0-98E6907B584F}"/>
              </a:ext>
            </a:extLst>
          </p:cNvPr>
          <p:cNvSpPr/>
          <p:nvPr/>
        </p:nvSpPr>
        <p:spPr>
          <a:xfrm>
            <a:off x="-1" y="1462481"/>
            <a:ext cx="1536137" cy="400110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◇取組概要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" y="1815595"/>
            <a:ext cx="12191998" cy="1136716"/>
          </a:xfrm>
          <a:prstGeom prst="roundRect">
            <a:avLst>
              <a:gd name="adj" fmla="val 11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 診療・検査医療機関（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2,186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機関）すべてに対して、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HER-SYS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による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発生届入力について文書により協力要請</a:t>
            </a:r>
            <a:endParaRPr kumimoji="1" lang="en-US" altLang="ja-JP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 過去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による発生届の提出のあった医療機関（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2,07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機関）に対し、架電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又は訪問による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働きかけを実施</a:t>
            </a:r>
            <a:endParaRPr kumimoji="1" lang="en-US" altLang="ja-JP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 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13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日診療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・検査医療機関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担当者を対象に、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HER-SYS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の利用方法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に関する研修会を実施（</a:t>
            </a:r>
            <a:r>
              <a:rPr kumimoji="1" lang="en-US" altLang="ja-JP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500</a:t>
            </a:r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名参加）</a:t>
            </a:r>
            <a:endParaRPr kumimoji="1" lang="en-US" altLang="ja-JP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-26894" y="6138859"/>
            <a:ext cx="12191999" cy="711488"/>
          </a:xfrm>
          <a:prstGeom prst="roundRect">
            <a:avLst>
              <a:gd name="adj" fmla="val 11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「検討中」と回答した医療機関の課題を抽出の上、特に発生届の件数の多い医療機関を中心に、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導入支援を行</a:t>
            </a:r>
            <a:r>
              <a:rPr kumimoji="1" lang="ja-JP" altLang="en-US" sz="2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C6AEAAE-BA98-4DB5-87E0-98E6907B584F}"/>
              </a:ext>
            </a:extLst>
          </p:cNvPr>
          <p:cNvSpPr/>
          <p:nvPr/>
        </p:nvSpPr>
        <p:spPr>
          <a:xfrm>
            <a:off x="-1" y="5789396"/>
            <a:ext cx="1988854" cy="400110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◇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今後の取組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C6AEAAE-BA98-4DB5-87E0-98E6907B584F}"/>
              </a:ext>
            </a:extLst>
          </p:cNvPr>
          <p:cNvSpPr/>
          <p:nvPr/>
        </p:nvSpPr>
        <p:spPr>
          <a:xfrm>
            <a:off x="-1" y="3005634"/>
            <a:ext cx="3813831" cy="400110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◇架電等による聞き取り状況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C6AEAAE-BA98-4DB5-87E0-98E6907B584F}"/>
              </a:ext>
            </a:extLst>
          </p:cNvPr>
          <p:cNvSpPr/>
          <p:nvPr/>
        </p:nvSpPr>
        <p:spPr>
          <a:xfrm>
            <a:off x="12135" y="4374580"/>
            <a:ext cx="3441137" cy="36933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HER-SYS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入力割合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94974"/>
              </p:ext>
            </p:extLst>
          </p:nvPr>
        </p:nvGraphicFramePr>
        <p:xfrm>
          <a:off x="68609" y="4702285"/>
          <a:ext cx="37280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304">
                  <a:extLst>
                    <a:ext uri="{9D8B030D-6E8A-4147-A177-3AD203B41FA5}">
                      <a16:colId xmlns:a16="http://schemas.microsoft.com/office/drawing/2014/main" val="3428176973"/>
                    </a:ext>
                  </a:extLst>
                </a:gridCol>
                <a:gridCol w="2032706">
                  <a:extLst>
                    <a:ext uri="{9D8B030D-6E8A-4147-A177-3AD203B41FA5}">
                      <a16:colId xmlns:a16="http://schemas.microsoft.com/office/drawing/2014/main" val="2512626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医療機関入力率</a:t>
                      </a:r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2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大阪府</a:t>
                      </a:r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48%</a:t>
                      </a:r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4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全国平均</a:t>
                      </a:r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68%</a:t>
                      </a:r>
                      <a:endParaRPr kumimoji="1" lang="ja-JP" altLang="en-US" sz="18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53254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63346"/>
              </p:ext>
            </p:extLst>
          </p:nvPr>
        </p:nvGraphicFramePr>
        <p:xfrm>
          <a:off x="4545607" y="4684016"/>
          <a:ext cx="32892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796">
                  <a:extLst>
                    <a:ext uri="{9D8B030D-6E8A-4147-A177-3AD203B41FA5}">
                      <a16:colId xmlns:a16="http://schemas.microsoft.com/office/drawing/2014/main" val="3428176973"/>
                    </a:ext>
                  </a:extLst>
                </a:gridCol>
                <a:gridCol w="1793494">
                  <a:extLst>
                    <a:ext uri="{9D8B030D-6E8A-4147-A177-3AD203B41FA5}">
                      <a16:colId xmlns:a16="http://schemas.microsoft.com/office/drawing/2014/main" val="2512626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医療機関入力率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2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大阪府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55%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4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全国平均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68%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53254"/>
                  </a:ext>
                </a:extLst>
              </a:tr>
            </a:tbl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2437503" y="4434900"/>
            <a:ext cx="20816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R4.3.25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406534" y="4364270"/>
            <a:ext cx="20816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R4.4.11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43203"/>
              </p:ext>
            </p:extLst>
          </p:nvPr>
        </p:nvGraphicFramePr>
        <p:xfrm>
          <a:off x="8679916" y="4696837"/>
          <a:ext cx="32892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796">
                  <a:extLst>
                    <a:ext uri="{9D8B030D-6E8A-4147-A177-3AD203B41FA5}">
                      <a16:colId xmlns:a16="http://schemas.microsoft.com/office/drawing/2014/main" val="3428176973"/>
                    </a:ext>
                  </a:extLst>
                </a:gridCol>
                <a:gridCol w="1793494">
                  <a:extLst>
                    <a:ext uri="{9D8B030D-6E8A-4147-A177-3AD203B41FA5}">
                      <a16:colId xmlns:a16="http://schemas.microsoft.com/office/drawing/2014/main" val="2512626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医療機関入力率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2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大阪府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66%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54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全国平均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753254"/>
                  </a:ext>
                </a:extLst>
              </a:tr>
            </a:tbl>
          </a:graphicData>
        </a:graphic>
      </p:graphicFrame>
      <p:sp>
        <p:nvSpPr>
          <p:cNvPr id="34" name="正方形/長方形 33"/>
          <p:cNvSpPr/>
          <p:nvPr/>
        </p:nvSpPr>
        <p:spPr>
          <a:xfrm>
            <a:off x="8488155" y="4392868"/>
            <a:ext cx="399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（実施予定、検討中の医療機関が入力した場合）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8057849" y="4687527"/>
            <a:ext cx="430305" cy="1097871"/>
          </a:xfrm>
          <a:prstGeom prst="rightArrow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59531"/>
              </p:ext>
            </p:extLst>
          </p:nvPr>
        </p:nvGraphicFramePr>
        <p:xfrm>
          <a:off x="4868266" y="3357315"/>
          <a:ext cx="72968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596">
                  <a:extLst>
                    <a:ext uri="{9D8B030D-6E8A-4147-A177-3AD203B41FA5}">
                      <a16:colId xmlns:a16="http://schemas.microsoft.com/office/drawing/2014/main" val="2454662412"/>
                    </a:ext>
                  </a:extLst>
                </a:gridCol>
                <a:gridCol w="2386082">
                  <a:extLst>
                    <a:ext uri="{9D8B030D-6E8A-4147-A177-3AD203B41FA5}">
                      <a16:colId xmlns:a16="http://schemas.microsoft.com/office/drawing/2014/main" val="695127720"/>
                    </a:ext>
                  </a:extLst>
                </a:gridCol>
                <a:gridCol w="2534161">
                  <a:extLst>
                    <a:ext uri="{9D8B030D-6E8A-4147-A177-3AD203B41FA5}">
                      <a16:colId xmlns:a16="http://schemas.microsoft.com/office/drawing/2014/main" val="859080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実施済又は実施予定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検討中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困難、予定なし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387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707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機関、</a:t>
                      </a:r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135,257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件</a:t>
                      </a:r>
                      <a:endParaRPr kumimoji="1" lang="en-US" altLang="ja-JP" sz="16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496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機関、</a:t>
                      </a:r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68,369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件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875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機関</a:t>
                      </a:r>
                      <a:r>
                        <a:rPr kumimoji="1" lang="en-US" altLang="ja-JP" sz="12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※2</a:t>
                      </a:r>
                      <a:r>
                        <a:rPr kumimoji="1" lang="ja-JP" altLang="en-US" sz="1600" dirty="0" err="1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、</a:t>
                      </a:r>
                      <a:r>
                        <a:rPr kumimoji="1" lang="en-US" altLang="ja-JP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105,739</a:t>
                      </a:r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件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863676"/>
                  </a:ext>
                </a:extLst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9636369" y="3356842"/>
            <a:ext cx="2528736" cy="741679"/>
          </a:xfrm>
          <a:prstGeom prst="roundRect">
            <a:avLst>
              <a:gd name="adj" fmla="val 4952"/>
            </a:avLst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013453" y="4115552"/>
            <a:ext cx="4642208" cy="266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過去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に６件以上の発生届を提出した医療機関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439835" y="4086157"/>
            <a:ext cx="2765612" cy="288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※2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うち病院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72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機関、診療所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803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機関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額縁 7"/>
          <p:cNvSpPr/>
          <p:nvPr/>
        </p:nvSpPr>
        <p:spPr>
          <a:xfrm>
            <a:off x="68609" y="3320655"/>
            <a:ext cx="4313932" cy="802933"/>
          </a:xfrm>
          <a:prstGeom prst="bevel">
            <a:avLst>
              <a:gd name="adj" fmla="val 5359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24881" y="3730747"/>
            <a:ext cx="420796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kumimoji="1"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2,078</a:t>
            </a:r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機関、</a:t>
            </a:r>
            <a:r>
              <a:rPr kumimoji="1"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309,365</a:t>
            </a:r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件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83990" y="3356842"/>
            <a:ext cx="40831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ＦＡＸによる発生届出のあった医療機関</a:t>
            </a:r>
            <a:r>
              <a:rPr kumimoji="1" lang="en-US" altLang="ja-JP" sz="16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endParaRPr kumimoji="1" lang="ja-JP" altLang="en-US" sz="16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右矢印 37"/>
          <p:cNvSpPr/>
          <p:nvPr/>
        </p:nvSpPr>
        <p:spPr>
          <a:xfrm>
            <a:off x="3987107" y="4714680"/>
            <a:ext cx="430305" cy="1097871"/>
          </a:xfrm>
          <a:prstGeom prst="rightArrow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>
            <a:off x="4417413" y="3181811"/>
            <a:ext cx="430305" cy="1097871"/>
          </a:xfrm>
          <a:prstGeom prst="rightArrow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388580" y="28106"/>
            <a:ext cx="15494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資料５－２</a:t>
            </a:r>
            <a:endParaRPr kumimoji="1" lang="ja-JP" altLang="en-US" dirty="0"/>
          </a:p>
        </p:txBody>
      </p:sp>
      <p:sp>
        <p:nvSpPr>
          <p:cNvPr id="39" name="角丸四角形 38"/>
          <p:cNvSpPr/>
          <p:nvPr/>
        </p:nvSpPr>
        <p:spPr>
          <a:xfrm>
            <a:off x="8711106" y="4709671"/>
            <a:ext cx="3226913" cy="1131407"/>
          </a:xfrm>
          <a:prstGeom prst="roundRect">
            <a:avLst>
              <a:gd name="adj" fmla="val 4952"/>
            </a:avLst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06916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5EDF11-163C-4786-B1E0-E34637B74A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D7DAD6-A169-42C0-B81D-2AB8FFA5D2E8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593365d6-ff8f-42ea-b041-1cf5a6bd90ad"/>
    <ds:schemaRef ds:uri="http://schemas.openxmlformats.org/package/2006/metadata/core-properties"/>
    <ds:schemaRef ds:uri="37ef2d1b-1235-44d9-8c81-ea4e54386f8b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34A47BA-5569-4C78-9887-70C7189C9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21994</TotalTime>
  <Words>341</Words>
  <PresentationFormat>ワイド画面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UD デジタル 教科書体 N-B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2022-04-20T01:07:29Z</cp:lastPrinted>
  <dcterms:created xsi:type="dcterms:W3CDTF">2019-04-25T08:31:09Z</dcterms:created>
  <dcterms:modified xsi:type="dcterms:W3CDTF">2022-04-21T05:16:15Z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