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4"/>
  </p:sldMasterIdLst>
  <p:notesMasterIdLst>
    <p:notesMasterId r:id="rId10"/>
  </p:notesMasterIdLst>
  <p:sldIdLst>
    <p:sldId id="604" r:id="rId5"/>
    <p:sldId id="606" r:id="rId6"/>
    <p:sldId id="596" r:id="rId7"/>
    <p:sldId id="598" r:id="rId8"/>
    <p:sldId id="599" r:id="rId9"/>
  </p:sldIdLst>
  <p:sldSz cx="12192000" cy="6858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CDC7F779-EFF5-43C9-87A6-C67220768686}">
          <p14:sldIdLst>
            <p14:sldId id="604"/>
            <p14:sldId id="606"/>
            <p14:sldId id="596"/>
            <p14:sldId id="598"/>
            <p14:sldId id="59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DC3E6"/>
    <a:srgbClr val="000000"/>
    <a:srgbClr val="FF7F7F"/>
    <a:srgbClr val="0070C0"/>
    <a:srgbClr val="5B9BD5"/>
    <a:srgbClr val="FF0000"/>
    <a:srgbClr val="0033CC"/>
    <a:srgbClr val="3366FF"/>
    <a:srgbClr val="0677D2"/>
    <a:srgbClr val="2E75B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1155F70-5DCB-43E7-AD8E-EB307C0BCD8D}" v="1" dt="2021-05-30T01:59:11.756"/>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75" autoAdjust="0"/>
    <p:restoredTop sz="93357" autoAdjust="0"/>
  </p:normalViewPr>
  <p:slideViewPr>
    <p:cSldViewPr snapToGrid="0">
      <p:cViewPr varScale="1">
        <p:scale>
          <a:sx n="74" d="100"/>
          <a:sy n="74" d="100"/>
        </p:scale>
        <p:origin x="498" y="78"/>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6" y="5"/>
            <a:ext cx="2949575" cy="498475"/>
          </a:xfrm>
          <a:prstGeom prst="rect">
            <a:avLst/>
          </a:prstGeom>
        </p:spPr>
        <p:txBody>
          <a:bodyPr vert="horz" lIns="91399" tIns="45700" rIns="91399" bIns="4570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3" y="5"/>
            <a:ext cx="2949575" cy="498475"/>
          </a:xfrm>
          <a:prstGeom prst="rect">
            <a:avLst/>
          </a:prstGeom>
        </p:spPr>
        <p:txBody>
          <a:bodyPr vert="horz" lIns="91399" tIns="45700" rIns="91399" bIns="45700" rtlCol="0"/>
          <a:lstStyle>
            <a:lvl1pPr algn="r">
              <a:defRPr sz="1200"/>
            </a:lvl1pPr>
          </a:lstStyle>
          <a:p>
            <a:fld id="{0CC79B56-3F93-49B8-BF5B-E2942DFEBC41}" type="datetimeFigureOut">
              <a:rPr kumimoji="1" lang="ja-JP" altLang="en-US" smtClean="0"/>
              <a:t>2022/4/21</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399" tIns="45700" rIns="91399" bIns="45700" rtlCol="0" anchor="ctr"/>
          <a:lstStyle/>
          <a:p>
            <a:endParaRPr lang="ja-JP" altLang="en-US"/>
          </a:p>
        </p:txBody>
      </p:sp>
      <p:sp>
        <p:nvSpPr>
          <p:cNvPr id="5" name="ノート プレースホルダー 4"/>
          <p:cNvSpPr>
            <a:spLocks noGrp="1"/>
          </p:cNvSpPr>
          <p:nvPr>
            <p:ph type="body" sz="quarter" idx="3"/>
          </p:nvPr>
        </p:nvSpPr>
        <p:spPr>
          <a:xfrm>
            <a:off x="681041" y="4783144"/>
            <a:ext cx="5445125" cy="3913187"/>
          </a:xfrm>
          <a:prstGeom prst="rect">
            <a:avLst/>
          </a:prstGeom>
        </p:spPr>
        <p:txBody>
          <a:bodyPr vert="horz" lIns="91399" tIns="45700" rIns="91399" bIns="4570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6" y="9440867"/>
            <a:ext cx="2949575" cy="498475"/>
          </a:xfrm>
          <a:prstGeom prst="rect">
            <a:avLst/>
          </a:prstGeom>
        </p:spPr>
        <p:txBody>
          <a:bodyPr vert="horz" lIns="91399" tIns="45700" rIns="91399" bIns="4570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3" y="9440867"/>
            <a:ext cx="2949575" cy="498475"/>
          </a:xfrm>
          <a:prstGeom prst="rect">
            <a:avLst/>
          </a:prstGeom>
        </p:spPr>
        <p:txBody>
          <a:bodyPr vert="horz" lIns="91399" tIns="45700" rIns="91399" bIns="45700" rtlCol="0" anchor="b"/>
          <a:lstStyle>
            <a:lvl1pPr algn="r">
              <a:defRPr sz="1200"/>
            </a:lvl1pPr>
          </a:lstStyle>
          <a:p>
            <a:fld id="{5BFB98CA-D6EC-4BA5-A9B2-86EEAB6615F3}" type="slidenum">
              <a:rPr kumimoji="1" lang="ja-JP" altLang="en-US" smtClean="0"/>
              <a:t>‹#›</a:t>
            </a:fld>
            <a:endParaRPr kumimoji="1" lang="ja-JP" altLang="en-US"/>
          </a:p>
        </p:txBody>
      </p:sp>
    </p:spTree>
    <p:extLst>
      <p:ext uri="{BB962C8B-B14F-4D97-AF65-F5344CB8AC3E}">
        <p14:creationId xmlns:p14="http://schemas.microsoft.com/office/powerpoint/2010/main" val="123951901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2275" y="1243013"/>
            <a:ext cx="5962650" cy="33543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BFB98CA-D6EC-4BA5-A9B2-86EEAB6615F3}" type="slidenum">
              <a:rPr kumimoji="1" lang="ja-JP" altLang="en-US" smtClean="0"/>
              <a:t>3</a:t>
            </a:fld>
            <a:endParaRPr kumimoji="1" lang="ja-JP" altLang="en-US"/>
          </a:p>
        </p:txBody>
      </p:sp>
    </p:spTree>
    <p:extLst>
      <p:ext uri="{BB962C8B-B14F-4D97-AF65-F5344CB8AC3E}">
        <p14:creationId xmlns:p14="http://schemas.microsoft.com/office/powerpoint/2010/main" val="37130584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2275" y="1243013"/>
            <a:ext cx="5962650" cy="33543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BFB98CA-D6EC-4BA5-A9B2-86EEAB6615F3}" type="slidenum">
              <a:rPr kumimoji="1" lang="ja-JP" altLang="en-US" smtClean="0"/>
              <a:t>4</a:t>
            </a:fld>
            <a:endParaRPr kumimoji="1" lang="ja-JP" altLang="en-US"/>
          </a:p>
        </p:txBody>
      </p:sp>
    </p:spTree>
    <p:extLst>
      <p:ext uri="{BB962C8B-B14F-4D97-AF65-F5344CB8AC3E}">
        <p14:creationId xmlns:p14="http://schemas.microsoft.com/office/powerpoint/2010/main" val="11768120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2275" y="1243013"/>
            <a:ext cx="5962650" cy="33543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BFB98CA-D6EC-4BA5-A9B2-86EEAB6615F3}" type="slidenum">
              <a:rPr kumimoji="1" lang="ja-JP" altLang="en-US" smtClean="0"/>
              <a:t>5</a:t>
            </a:fld>
            <a:endParaRPr kumimoji="1" lang="ja-JP" altLang="en-US"/>
          </a:p>
        </p:txBody>
      </p:sp>
    </p:spTree>
    <p:extLst>
      <p:ext uri="{BB962C8B-B14F-4D97-AF65-F5344CB8AC3E}">
        <p14:creationId xmlns:p14="http://schemas.microsoft.com/office/powerpoint/2010/main" val="6329415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765DBD0-F1EE-4590-9485-592CB684914C}" type="datetime1">
              <a:rPr kumimoji="1" lang="ja-JP" altLang="en-US" smtClean="0"/>
              <a:t>2022/4/21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8F8C7CE-77F2-4AAA-A495-430C220A77B2}" type="slidenum">
              <a:rPr kumimoji="1" lang="ja-JP" altLang="en-US" smtClean="0"/>
              <a:t>‹#›</a:t>
            </a:fld>
            <a:endParaRPr kumimoji="1" lang="ja-JP" altLang="en-US"/>
          </a:p>
        </p:txBody>
      </p:sp>
    </p:spTree>
    <p:extLst>
      <p:ext uri="{BB962C8B-B14F-4D97-AF65-F5344CB8AC3E}">
        <p14:creationId xmlns:p14="http://schemas.microsoft.com/office/powerpoint/2010/main" val="36709821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6D21ABD-940D-43F0-A761-90799ED56192}" type="datetime1">
              <a:rPr kumimoji="1" lang="ja-JP" altLang="en-US" smtClean="0"/>
              <a:t>2022/4/21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8F8C7CE-77F2-4AAA-A495-430C220A77B2}" type="slidenum">
              <a:rPr kumimoji="1" lang="ja-JP" altLang="en-US" smtClean="0"/>
              <a:t>‹#›</a:t>
            </a:fld>
            <a:endParaRPr kumimoji="1" lang="ja-JP" altLang="en-US"/>
          </a:p>
        </p:txBody>
      </p:sp>
    </p:spTree>
    <p:extLst>
      <p:ext uri="{BB962C8B-B14F-4D97-AF65-F5344CB8AC3E}">
        <p14:creationId xmlns:p14="http://schemas.microsoft.com/office/powerpoint/2010/main" val="3502090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BF08B96-6A4F-4C10-BEA6-6FF00A08BCAE}" type="datetime1">
              <a:rPr kumimoji="1" lang="ja-JP" altLang="en-US" smtClean="0"/>
              <a:t>2022/4/21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8F8C7CE-77F2-4AAA-A495-430C220A77B2}" type="slidenum">
              <a:rPr kumimoji="1" lang="ja-JP" altLang="en-US" smtClean="0"/>
              <a:t>‹#›</a:t>
            </a:fld>
            <a:endParaRPr kumimoji="1" lang="ja-JP" altLang="en-US"/>
          </a:p>
        </p:txBody>
      </p:sp>
    </p:spTree>
    <p:extLst>
      <p:ext uri="{BB962C8B-B14F-4D97-AF65-F5344CB8AC3E}">
        <p14:creationId xmlns:p14="http://schemas.microsoft.com/office/powerpoint/2010/main" val="2209356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5FECFA0-0FAF-4CEA-A4BF-7CB8F1D67FBB}" type="datetime1">
              <a:rPr kumimoji="1" lang="ja-JP" altLang="en-US" smtClean="0"/>
              <a:t>2022/4/21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8F8C7CE-77F2-4AAA-A495-430C220A77B2}" type="slidenum">
              <a:rPr kumimoji="1" lang="ja-JP" altLang="en-US" smtClean="0"/>
              <a:t>‹#›</a:t>
            </a:fld>
            <a:endParaRPr kumimoji="1" lang="ja-JP" altLang="en-US"/>
          </a:p>
        </p:txBody>
      </p:sp>
    </p:spTree>
    <p:extLst>
      <p:ext uri="{BB962C8B-B14F-4D97-AF65-F5344CB8AC3E}">
        <p14:creationId xmlns:p14="http://schemas.microsoft.com/office/powerpoint/2010/main" val="3765146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880FD2D-D51A-4987-B805-AA63C08A77CA}" type="datetime1">
              <a:rPr kumimoji="1" lang="ja-JP" altLang="en-US" smtClean="0"/>
              <a:t>2022/4/21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8F8C7CE-77F2-4AAA-A495-430C220A77B2}" type="slidenum">
              <a:rPr kumimoji="1" lang="ja-JP" altLang="en-US" smtClean="0"/>
              <a:t>‹#›</a:t>
            </a:fld>
            <a:endParaRPr kumimoji="1" lang="ja-JP" altLang="en-US"/>
          </a:p>
        </p:txBody>
      </p:sp>
    </p:spTree>
    <p:extLst>
      <p:ext uri="{BB962C8B-B14F-4D97-AF65-F5344CB8AC3E}">
        <p14:creationId xmlns:p14="http://schemas.microsoft.com/office/powerpoint/2010/main" val="5321252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411CFA7-1E42-4D55-A07D-8479B46C07BF}" type="datetime1">
              <a:rPr kumimoji="1" lang="ja-JP" altLang="en-US" smtClean="0"/>
              <a:t>2022/4/21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8F8C7CE-77F2-4AAA-A495-430C220A77B2}" type="slidenum">
              <a:rPr kumimoji="1" lang="ja-JP" altLang="en-US" smtClean="0"/>
              <a:t>‹#›</a:t>
            </a:fld>
            <a:endParaRPr kumimoji="1" lang="ja-JP" altLang="en-US"/>
          </a:p>
        </p:txBody>
      </p:sp>
    </p:spTree>
    <p:extLst>
      <p:ext uri="{BB962C8B-B14F-4D97-AF65-F5344CB8AC3E}">
        <p14:creationId xmlns:p14="http://schemas.microsoft.com/office/powerpoint/2010/main" val="1450189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0059615-8854-4C6C-9166-BC4A9A247E35}" type="datetime1">
              <a:rPr kumimoji="1" lang="ja-JP" altLang="en-US" smtClean="0"/>
              <a:t>2022/4/21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8F8C7CE-77F2-4AAA-A495-430C220A77B2}" type="slidenum">
              <a:rPr kumimoji="1" lang="ja-JP" altLang="en-US" smtClean="0"/>
              <a:t>‹#›</a:t>
            </a:fld>
            <a:endParaRPr kumimoji="1" lang="ja-JP" altLang="en-US"/>
          </a:p>
        </p:txBody>
      </p:sp>
    </p:spTree>
    <p:extLst>
      <p:ext uri="{BB962C8B-B14F-4D97-AF65-F5344CB8AC3E}">
        <p14:creationId xmlns:p14="http://schemas.microsoft.com/office/powerpoint/2010/main" val="567987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E4CD98B-57A3-40D4-957D-BC11683DC7A3}" type="datetime1">
              <a:rPr kumimoji="1" lang="ja-JP" altLang="en-US" smtClean="0"/>
              <a:t>2022/4/21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8F8C7CE-77F2-4AAA-A495-430C220A77B2}" type="slidenum">
              <a:rPr kumimoji="1" lang="ja-JP" altLang="en-US" smtClean="0"/>
              <a:t>‹#›</a:t>
            </a:fld>
            <a:endParaRPr kumimoji="1" lang="ja-JP" altLang="en-US"/>
          </a:p>
        </p:txBody>
      </p:sp>
    </p:spTree>
    <p:extLst>
      <p:ext uri="{BB962C8B-B14F-4D97-AF65-F5344CB8AC3E}">
        <p14:creationId xmlns:p14="http://schemas.microsoft.com/office/powerpoint/2010/main" val="6867179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BB4277-FF2F-46AD-80BC-757EDC9D3F7B}" type="datetime1">
              <a:rPr kumimoji="1" lang="ja-JP" altLang="en-US" smtClean="0"/>
              <a:t>2022/4/21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8F8C7CE-77F2-4AAA-A495-430C220A77B2}" type="slidenum">
              <a:rPr kumimoji="1" lang="ja-JP" altLang="en-US" smtClean="0"/>
              <a:t>‹#›</a:t>
            </a:fld>
            <a:endParaRPr kumimoji="1" lang="ja-JP" altLang="en-US"/>
          </a:p>
        </p:txBody>
      </p:sp>
    </p:spTree>
    <p:extLst>
      <p:ext uri="{BB962C8B-B14F-4D97-AF65-F5344CB8AC3E}">
        <p14:creationId xmlns:p14="http://schemas.microsoft.com/office/powerpoint/2010/main" val="4012107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7AF1BD2-6C41-42C5-B3EA-4047DD381192}" type="datetime1">
              <a:rPr kumimoji="1" lang="ja-JP" altLang="en-US" smtClean="0"/>
              <a:t>2022/4/21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8F8C7CE-77F2-4AAA-A495-430C220A77B2}" type="slidenum">
              <a:rPr kumimoji="1" lang="ja-JP" altLang="en-US" smtClean="0"/>
              <a:t>‹#›</a:t>
            </a:fld>
            <a:endParaRPr kumimoji="1" lang="ja-JP" altLang="en-US"/>
          </a:p>
        </p:txBody>
      </p:sp>
    </p:spTree>
    <p:extLst>
      <p:ext uri="{BB962C8B-B14F-4D97-AF65-F5344CB8AC3E}">
        <p14:creationId xmlns:p14="http://schemas.microsoft.com/office/powerpoint/2010/main" val="65385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730C3ED-C243-4E85-B02A-5E08EF596A9D}" type="datetime1">
              <a:rPr kumimoji="1" lang="ja-JP" altLang="en-US" smtClean="0"/>
              <a:t>2022/4/21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8F8C7CE-77F2-4AAA-A495-430C220A77B2}" type="slidenum">
              <a:rPr kumimoji="1" lang="ja-JP" altLang="en-US" smtClean="0"/>
              <a:t>‹#›</a:t>
            </a:fld>
            <a:endParaRPr kumimoji="1" lang="ja-JP" altLang="en-US"/>
          </a:p>
        </p:txBody>
      </p:sp>
    </p:spTree>
    <p:extLst>
      <p:ext uri="{BB962C8B-B14F-4D97-AF65-F5344CB8AC3E}">
        <p14:creationId xmlns:p14="http://schemas.microsoft.com/office/powerpoint/2010/main" val="3814556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E0746C-3B12-405A-A015-AC796D33CF33}" type="datetime1">
              <a:rPr kumimoji="1" lang="ja-JP" altLang="en-US" smtClean="0"/>
              <a:t>2022/4/21</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8C7CE-77F2-4AAA-A495-430C220A77B2}" type="slidenum">
              <a:rPr kumimoji="1" lang="ja-JP" altLang="en-US" smtClean="0"/>
              <a:t>‹#›</a:t>
            </a:fld>
            <a:endParaRPr kumimoji="1" lang="ja-JP" altLang="en-US"/>
          </a:p>
        </p:txBody>
      </p:sp>
    </p:spTree>
    <p:extLst>
      <p:ext uri="{BB962C8B-B14F-4D97-AF65-F5344CB8AC3E}">
        <p14:creationId xmlns:p14="http://schemas.microsoft.com/office/powerpoint/2010/main" val="3329341255"/>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サブタイトル 2"/>
          <p:cNvSpPr txBox="1">
            <a:spLocks/>
          </p:cNvSpPr>
          <p:nvPr/>
        </p:nvSpPr>
        <p:spPr>
          <a:xfrm>
            <a:off x="0" y="0"/>
            <a:ext cx="12192000" cy="450761"/>
          </a:xfrm>
          <a:prstGeom prst="rect">
            <a:avLst/>
          </a:prstGeom>
          <a:solidFill>
            <a:srgbClr val="000099"/>
          </a:solidFill>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2400" dirty="0" smtClean="0">
                <a:solidFill>
                  <a:schemeClr val="bg1"/>
                </a:solidFill>
                <a:latin typeface="UD デジタル 教科書体 NP-B" panose="02020700000000000000" pitchFamily="18" charset="-128"/>
                <a:ea typeface="UD デジタル 教科書体 NP-B" panose="02020700000000000000" pitchFamily="18" charset="-128"/>
              </a:rPr>
              <a:t>　第七波に</a:t>
            </a:r>
            <a:r>
              <a:rPr lang="ja-JP" altLang="en-US" sz="2400" dirty="0">
                <a:solidFill>
                  <a:schemeClr val="bg1"/>
                </a:solidFill>
                <a:latin typeface="UD デジタル 教科書体 NP-B" panose="02020700000000000000" pitchFamily="18" charset="-128"/>
                <a:ea typeface="UD デジタル 教科書体 NP-B" panose="02020700000000000000" pitchFamily="18" charset="-128"/>
              </a:rPr>
              <a:t>向けた保健所業務の</a:t>
            </a:r>
            <a:r>
              <a:rPr lang="ja-JP" altLang="en-US" sz="2400" dirty="0" smtClean="0">
                <a:solidFill>
                  <a:schemeClr val="bg1"/>
                </a:solidFill>
                <a:latin typeface="UD デジタル 教科書体 NP-B" panose="02020700000000000000" pitchFamily="18" charset="-128"/>
                <a:ea typeface="UD デジタル 教科書体 NP-B" panose="02020700000000000000" pitchFamily="18" charset="-128"/>
              </a:rPr>
              <a:t>重点化・医療療養体制の強化の方針と取組</a:t>
            </a:r>
            <a:endParaRPr lang="ja-JP" altLang="en-US" sz="2400" dirty="0">
              <a:solidFill>
                <a:schemeClr val="bg1"/>
              </a:solidFill>
              <a:latin typeface="UD デジタル 教科書体 NP-B" panose="02020700000000000000" pitchFamily="18" charset="-128"/>
              <a:ea typeface="UD デジタル 教科書体 NP-B" panose="02020700000000000000" pitchFamily="18" charset="-128"/>
            </a:endParaRPr>
          </a:p>
        </p:txBody>
      </p:sp>
      <p:sp>
        <p:nvSpPr>
          <p:cNvPr id="13" name="角丸四角形 12"/>
          <p:cNvSpPr/>
          <p:nvPr/>
        </p:nvSpPr>
        <p:spPr>
          <a:xfrm>
            <a:off x="107576" y="494888"/>
            <a:ext cx="11985032" cy="1220675"/>
          </a:xfrm>
          <a:prstGeom prst="roundRect">
            <a:avLst>
              <a:gd name="adj" fmla="val 11667"/>
            </a:avLst>
          </a:prstGeom>
          <a:solidFill>
            <a:srgbClr val="FFF2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14" name="コンテンツ プレースホルダー 2"/>
          <p:cNvSpPr txBox="1">
            <a:spLocks/>
          </p:cNvSpPr>
          <p:nvPr/>
        </p:nvSpPr>
        <p:spPr>
          <a:xfrm>
            <a:off x="339575" y="822181"/>
            <a:ext cx="10878171" cy="85223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lvl="0" indent="0">
              <a:lnSpc>
                <a:spcPct val="100000"/>
              </a:lnSpc>
              <a:spcBef>
                <a:spcPts val="0"/>
              </a:spcBef>
              <a:buNone/>
            </a:pPr>
            <a:r>
              <a:rPr lang="ja-JP" altLang="en-US" sz="1800" dirty="0" smtClean="0">
                <a:latin typeface="UD デジタル 教科書体 NK-B" panose="02020700000000000000" pitchFamily="18" charset="-128"/>
                <a:ea typeface="UD デジタル 教科書体 NK-B" panose="02020700000000000000" pitchFamily="18" charset="-128"/>
              </a:rPr>
              <a:t>①　さら</a:t>
            </a:r>
            <a:r>
              <a:rPr lang="ja-JP" altLang="en-US" sz="1800" dirty="0">
                <a:latin typeface="UD デジタル 教科書体 NK-B" panose="02020700000000000000" pitchFamily="18" charset="-128"/>
                <a:ea typeface="UD デジタル 教科書体 NK-B" panose="02020700000000000000" pitchFamily="18" charset="-128"/>
              </a:rPr>
              <a:t>なる感染拡大を想定し、保健所が担う業務・府による一元的調整を、重点化・効率化</a:t>
            </a:r>
          </a:p>
          <a:p>
            <a:pPr marL="0" lvl="0" indent="0">
              <a:lnSpc>
                <a:spcPct val="100000"/>
              </a:lnSpc>
              <a:spcBef>
                <a:spcPts val="0"/>
              </a:spcBef>
              <a:buNone/>
            </a:pPr>
            <a:r>
              <a:rPr lang="ja-JP" altLang="en-US" sz="1800" dirty="0">
                <a:latin typeface="UD デジタル 教科書体 NK-B" panose="02020700000000000000" pitchFamily="18" charset="-128"/>
                <a:ea typeface="UD デジタル 教科書体 NK-B" panose="02020700000000000000" pitchFamily="18" charset="-128"/>
              </a:rPr>
              <a:t>②　大規模な患者発生を想定し</a:t>
            </a:r>
            <a:r>
              <a:rPr lang="ja-JP" altLang="en-US" sz="1800" dirty="0" smtClean="0">
                <a:latin typeface="UD デジタル 教科書体 NK-B" panose="02020700000000000000" pitchFamily="18" charset="-128"/>
                <a:ea typeface="UD デジタル 教科書体 NK-B" panose="02020700000000000000" pitchFamily="18" charset="-128"/>
              </a:rPr>
              <a:t>、より</a:t>
            </a:r>
            <a:r>
              <a:rPr lang="ja-JP" altLang="en-US" sz="1800" dirty="0">
                <a:latin typeface="UD デジタル 教科書体 NK-B" panose="02020700000000000000" pitchFamily="18" charset="-128"/>
                <a:ea typeface="UD デジタル 教科書体 NK-B" panose="02020700000000000000" pitchFamily="18" charset="-128"/>
              </a:rPr>
              <a:t>幅広い医療機関にコロナ対応を要請</a:t>
            </a:r>
          </a:p>
          <a:p>
            <a:pPr marL="0" lvl="0" indent="0">
              <a:lnSpc>
                <a:spcPct val="100000"/>
              </a:lnSpc>
              <a:spcBef>
                <a:spcPts val="0"/>
              </a:spcBef>
              <a:buNone/>
            </a:pPr>
            <a:r>
              <a:rPr lang="ja-JP" altLang="en-US" sz="1800" dirty="0">
                <a:latin typeface="UD デジタル 教科書体 NK-B" panose="02020700000000000000" pitchFamily="18" charset="-128"/>
                <a:ea typeface="UD デジタル 教科書体 NK-B" panose="02020700000000000000" pitchFamily="18" charset="-128"/>
              </a:rPr>
              <a:t>③　ハイリスク者と高齢者施設に対する医療・療養体制を</a:t>
            </a:r>
            <a:r>
              <a:rPr lang="ja-JP" altLang="en-US" sz="1800" dirty="0" smtClean="0">
                <a:latin typeface="UD デジタル 教科書体 NK-B" panose="02020700000000000000" pitchFamily="18" charset="-128"/>
                <a:ea typeface="UD デジタル 教科書体 NK-B" panose="02020700000000000000" pitchFamily="18" charset="-128"/>
              </a:rPr>
              <a:t>強化</a:t>
            </a:r>
            <a:endParaRPr lang="ja-JP" altLang="en-US" sz="1800" dirty="0">
              <a:latin typeface="UD デジタル 教科書体 NK-B" panose="02020700000000000000" pitchFamily="18" charset="-128"/>
              <a:ea typeface="UD デジタル 教科書体 NK-B" panose="02020700000000000000" pitchFamily="18" charset="-128"/>
            </a:endParaRPr>
          </a:p>
        </p:txBody>
      </p:sp>
      <p:sp>
        <p:nvSpPr>
          <p:cNvPr id="15" name="正方形/長方形 14"/>
          <p:cNvSpPr/>
          <p:nvPr/>
        </p:nvSpPr>
        <p:spPr>
          <a:xfrm>
            <a:off x="-31900" y="515895"/>
            <a:ext cx="2182008" cy="369332"/>
          </a:xfrm>
          <a:prstGeom prst="rect">
            <a:avLst/>
          </a:prstGeom>
        </p:spPr>
        <p:txBody>
          <a:bodyPr wrap="none">
            <a:spAutoFit/>
          </a:bodyPr>
          <a:lstStyle/>
          <a:p>
            <a:pPr lvl="0">
              <a:spcBef>
                <a:spcPts val="600"/>
              </a:spcBef>
            </a:pPr>
            <a:r>
              <a:rPr lang="ja-JP" altLang="en-US" dirty="0">
                <a:solidFill>
                  <a:prstClr val="black"/>
                </a:solidFill>
                <a:latin typeface="UD デジタル 教科書体 NK-B" panose="02020700000000000000" pitchFamily="18" charset="-128"/>
                <a:ea typeface="UD デジタル 教科書体 NK-B" panose="02020700000000000000" pitchFamily="18" charset="-128"/>
              </a:rPr>
              <a:t>　</a:t>
            </a:r>
            <a:r>
              <a:rPr lang="en-US" altLang="ja-JP" dirty="0" smtClean="0">
                <a:solidFill>
                  <a:prstClr val="black"/>
                </a:solidFill>
                <a:latin typeface="UD デジタル 教科書体 NK-B" panose="02020700000000000000" pitchFamily="18" charset="-128"/>
                <a:ea typeface="UD デジタル 教科書体 NK-B" panose="02020700000000000000" pitchFamily="18" charset="-128"/>
              </a:rPr>
              <a:t>【</a:t>
            </a:r>
            <a:r>
              <a:rPr lang="ja-JP" altLang="en-US" dirty="0" smtClean="0">
                <a:solidFill>
                  <a:prstClr val="black"/>
                </a:solidFill>
                <a:latin typeface="UD デジタル 教科書体 NK-B" panose="02020700000000000000" pitchFamily="18" charset="-128"/>
                <a:ea typeface="UD デジタル 教科書体 NK-B" panose="02020700000000000000" pitchFamily="18" charset="-128"/>
              </a:rPr>
              <a:t>基本的な考え方</a:t>
            </a:r>
            <a:r>
              <a:rPr lang="en-US" altLang="ja-JP" dirty="0" smtClean="0">
                <a:solidFill>
                  <a:prstClr val="black"/>
                </a:solidFill>
                <a:latin typeface="UD デジタル 教科書体 NK-B" panose="02020700000000000000" pitchFamily="18" charset="-128"/>
                <a:ea typeface="UD デジタル 教科書体 NK-B" panose="02020700000000000000" pitchFamily="18" charset="-128"/>
              </a:rPr>
              <a:t>】</a:t>
            </a:r>
            <a:endParaRPr lang="en-US" altLang="ja-JP" dirty="0">
              <a:solidFill>
                <a:prstClr val="black"/>
              </a:solidFill>
              <a:latin typeface="UD デジタル 教科書体 NK-B" panose="02020700000000000000" pitchFamily="18" charset="-128"/>
              <a:ea typeface="UD デジタル 教科書体 NK-B" panose="02020700000000000000" pitchFamily="18" charset="-128"/>
            </a:endParaRPr>
          </a:p>
        </p:txBody>
      </p:sp>
      <p:sp>
        <p:nvSpPr>
          <p:cNvPr id="23" name="正方形/長方形 22">
            <a:extLst>
              <a:ext uri="{FF2B5EF4-FFF2-40B4-BE49-F238E27FC236}">
                <a16:creationId xmlns:a16="http://schemas.microsoft.com/office/drawing/2014/main" id="{BC6AEAAE-BA98-4DB5-87E0-98E6907B584F}"/>
              </a:ext>
            </a:extLst>
          </p:cNvPr>
          <p:cNvSpPr/>
          <p:nvPr/>
        </p:nvSpPr>
        <p:spPr>
          <a:xfrm>
            <a:off x="245745" y="3123580"/>
            <a:ext cx="11267399" cy="353943"/>
          </a:xfrm>
          <a:prstGeom prst="rect">
            <a:avLst/>
          </a:prstGeom>
          <a:ln w="12700">
            <a:solidFill>
              <a:schemeClr val="tx1"/>
            </a:solidFill>
          </a:ln>
        </p:spPr>
        <p:txBody>
          <a:bodyPr wrap="square">
            <a:spAutoFit/>
          </a:bodyPr>
          <a:lstStyle/>
          <a:p>
            <a:r>
              <a:rPr lang="ja-JP" altLang="en-US" sz="1700" dirty="0" smtClean="0">
                <a:latin typeface="HGPｺﾞｼｯｸE" panose="020B0900000000000000" pitchFamily="50" charset="-128"/>
                <a:ea typeface="HGPｺﾞｼｯｸE" panose="020B0900000000000000" pitchFamily="50" charset="-128"/>
                <a:cs typeface="Meiryo UI" panose="020B0604030504040204" pitchFamily="50" charset="-128"/>
              </a:rPr>
              <a:t>方針２ 高齢者</a:t>
            </a:r>
            <a:r>
              <a:rPr lang="ja-JP" altLang="en-US" sz="1700" dirty="0">
                <a:latin typeface="HGPｺﾞｼｯｸE" panose="020B0900000000000000" pitchFamily="50" charset="-128"/>
                <a:ea typeface="HGPｺﾞｼｯｸE" panose="020B0900000000000000" pitchFamily="50" charset="-128"/>
                <a:cs typeface="Meiryo UI" panose="020B0604030504040204" pitchFamily="50" charset="-128"/>
              </a:rPr>
              <a:t>施設に対する往診・支援体制の</a:t>
            </a:r>
            <a:r>
              <a:rPr lang="ja-JP" altLang="en-US" sz="1700" dirty="0" smtClean="0">
                <a:latin typeface="HGPｺﾞｼｯｸE" panose="020B0900000000000000" pitchFamily="50" charset="-128"/>
                <a:ea typeface="HGPｺﾞｼｯｸE" panose="020B0900000000000000" pitchFamily="50" charset="-128"/>
                <a:cs typeface="Meiryo UI" panose="020B0604030504040204" pitchFamily="50" charset="-128"/>
              </a:rPr>
              <a:t>確保と、高齢者の</a:t>
            </a:r>
            <a:r>
              <a:rPr lang="ja-JP" altLang="en-US" sz="1700" dirty="0">
                <a:latin typeface="HGPｺﾞｼｯｸE" panose="020B0900000000000000" pitchFamily="50" charset="-128"/>
                <a:ea typeface="HGPｺﾞｼｯｸE" panose="020B0900000000000000" pitchFamily="50" charset="-128"/>
                <a:cs typeface="Meiryo UI" panose="020B0604030504040204" pitchFamily="50" charset="-128"/>
              </a:rPr>
              <a:t>療養フロー</a:t>
            </a:r>
            <a:r>
              <a:rPr lang="ja-JP" altLang="en-US" sz="1400" dirty="0">
                <a:latin typeface="HGPｺﾞｼｯｸE" panose="020B0900000000000000" pitchFamily="50" charset="-128"/>
                <a:ea typeface="HGPｺﾞｼｯｸE" panose="020B0900000000000000" pitchFamily="50" charset="-128"/>
                <a:cs typeface="Meiryo UI" panose="020B0604030504040204" pitchFamily="50" charset="-128"/>
              </a:rPr>
              <a:t>（かかりつけ医⇒入院⇒転退院）</a:t>
            </a:r>
            <a:r>
              <a:rPr lang="ja-JP" altLang="en-US" sz="1700" dirty="0">
                <a:latin typeface="HGPｺﾞｼｯｸE" panose="020B0900000000000000" pitchFamily="50" charset="-128"/>
                <a:ea typeface="HGPｺﾞｼｯｸE" panose="020B0900000000000000" pitchFamily="50" charset="-128"/>
                <a:cs typeface="Meiryo UI" panose="020B0604030504040204" pitchFamily="50" charset="-128"/>
              </a:rPr>
              <a:t>の</a:t>
            </a:r>
            <a:r>
              <a:rPr lang="ja-JP" altLang="en-US" sz="1700" dirty="0" smtClean="0">
                <a:latin typeface="HGPｺﾞｼｯｸE" panose="020B0900000000000000" pitchFamily="50" charset="-128"/>
                <a:ea typeface="HGPｺﾞｼｯｸE" panose="020B0900000000000000" pitchFamily="50" charset="-128"/>
                <a:cs typeface="Meiryo UI" panose="020B0604030504040204" pitchFamily="50" charset="-128"/>
              </a:rPr>
              <a:t>確立・徹底</a:t>
            </a:r>
            <a:endParaRPr lang="en-US" altLang="ja-JP" sz="1700" b="1" dirty="0">
              <a:latin typeface="Meiryo UI" panose="020B0604030504040204" pitchFamily="50" charset="-128"/>
              <a:ea typeface="Meiryo UI" panose="020B0604030504040204" pitchFamily="50" charset="-128"/>
            </a:endParaRPr>
          </a:p>
        </p:txBody>
      </p:sp>
      <p:sp>
        <p:nvSpPr>
          <p:cNvPr id="24" name="テキスト ボックス 23">
            <a:extLst>
              <a:ext uri="{FF2B5EF4-FFF2-40B4-BE49-F238E27FC236}">
                <a16:creationId xmlns:a16="http://schemas.microsoft.com/office/drawing/2014/main" id="{E8BC0083-F34E-4E66-9310-1FB9C086E661}"/>
              </a:ext>
            </a:extLst>
          </p:cNvPr>
          <p:cNvSpPr txBox="1"/>
          <p:nvPr/>
        </p:nvSpPr>
        <p:spPr>
          <a:xfrm>
            <a:off x="245745" y="3490402"/>
            <a:ext cx="11601456" cy="1015663"/>
          </a:xfrm>
          <a:prstGeom prst="rect">
            <a:avLst/>
          </a:prstGeom>
          <a:noFill/>
          <a:ln w="19050">
            <a:noFill/>
          </a:ln>
        </p:spPr>
        <p:txBody>
          <a:bodyPr wrap="square" rtlCol="0">
            <a:spAutoFit/>
          </a:bodyPr>
          <a:lstStyle/>
          <a:p>
            <a:pPr>
              <a:lnSpc>
                <a:spcPts val="1800"/>
              </a:lnSpc>
            </a:pPr>
            <a:r>
              <a:rPr lang="en-US" altLang="ja-JP" sz="1400" dirty="0" smtClean="0">
                <a:latin typeface="Meiryo UI" panose="020B0604030504040204" pitchFamily="50" charset="-128"/>
                <a:ea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rPr>
              <a:t>取組５</a:t>
            </a:r>
            <a:r>
              <a:rPr lang="en-US" altLang="ja-JP" sz="1400" dirty="0" smtClean="0">
                <a:latin typeface="Meiryo UI" panose="020B0604030504040204" pitchFamily="50" charset="-128"/>
                <a:ea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rPr>
              <a:t>「高齢者施設等クラスター重点往診チーム」「大阪府高齢者施設等クラスター対応強化チーム</a:t>
            </a:r>
            <a:r>
              <a:rPr lang="en-US" altLang="ja-JP" sz="1200" dirty="0" smtClean="0">
                <a:latin typeface="Meiryo UI" panose="020B0604030504040204" pitchFamily="50" charset="-128"/>
                <a:ea typeface="Meiryo UI" panose="020B0604030504040204" pitchFamily="50" charset="-128"/>
              </a:rPr>
              <a:t>(OCRT)</a:t>
            </a:r>
            <a:r>
              <a:rPr lang="ja-JP" altLang="en-US" sz="1200" dirty="0" smtClean="0">
                <a:latin typeface="Meiryo UI" panose="020B0604030504040204" pitchFamily="50" charset="-128"/>
                <a:ea typeface="Meiryo UI" panose="020B0604030504040204" pitchFamily="50" charset="-128"/>
              </a:rPr>
              <a:t>」に加え、</a:t>
            </a:r>
            <a:r>
              <a:rPr lang="ja-JP" altLang="en-US" sz="1400" dirty="0" smtClean="0">
                <a:latin typeface="Meiryo UI" panose="020B0604030504040204" pitchFamily="50" charset="-128"/>
                <a:ea typeface="Meiryo UI" panose="020B0604030504040204" pitchFamily="50" charset="-128"/>
              </a:rPr>
              <a:t>「高齢者施設等の往診専用ダイヤル」を設置</a:t>
            </a:r>
            <a:endParaRPr lang="en-US" altLang="ja-JP" sz="1400" dirty="0" smtClean="0">
              <a:latin typeface="Meiryo UI" panose="020B0604030504040204" pitchFamily="50" charset="-128"/>
              <a:ea typeface="Meiryo UI" panose="020B0604030504040204" pitchFamily="50" charset="-128"/>
            </a:endParaRPr>
          </a:p>
          <a:p>
            <a:pPr>
              <a:lnSpc>
                <a:spcPts val="1800"/>
              </a:lnSpc>
            </a:pPr>
            <a:r>
              <a:rPr lang="en-US" altLang="ja-JP" sz="1400" dirty="0" smtClean="0">
                <a:latin typeface="Meiryo UI" panose="020B0604030504040204" pitchFamily="50" charset="-128"/>
                <a:ea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rPr>
              <a:t>取組６</a:t>
            </a:r>
            <a:r>
              <a:rPr lang="en-US" altLang="ja-JP" sz="1400" dirty="0" smtClean="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高齢者施設における新型コロナウイルス感染症治療体制の協力金</a:t>
            </a:r>
          </a:p>
          <a:p>
            <a:pPr>
              <a:lnSpc>
                <a:spcPts val="1800"/>
              </a:lnSpc>
            </a:pPr>
            <a:r>
              <a:rPr lang="en-US" altLang="ja-JP" sz="1400" dirty="0" smtClean="0">
                <a:latin typeface="Meiryo UI" panose="020B0604030504040204" pitchFamily="50" charset="-128"/>
                <a:ea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rPr>
              <a:t>取組７</a:t>
            </a:r>
            <a:r>
              <a:rPr lang="en-US" altLang="ja-JP" sz="1400" dirty="0" smtClean="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自宅、施設における外来・往診等の治療、症状悪化時の入院調整から治療後は速やかに転退院できる体制を整備</a:t>
            </a:r>
            <a:endParaRPr lang="en-US" altLang="ja-JP" sz="1400" dirty="0">
              <a:latin typeface="Meiryo UI" panose="020B0604030504040204" pitchFamily="50" charset="-128"/>
              <a:ea typeface="Meiryo UI" panose="020B0604030504040204" pitchFamily="50" charset="-128"/>
            </a:endParaRPr>
          </a:p>
          <a:p>
            <a:pPr>
              <a:lnSpc>
                <a:spcPts val="1800"/>
              </a:lnSpc>
            </a:pPr>
            <a:endParaRPr lang="ja-JP" altLang="en-US" sz="1400" dirty="0">
              <a:latin typeface="Meiryo UI" panose="020B0604030504040204" pitchFamily="50" charset="-128"/>
              <a:ea typeface="Meiryo UI" panose="020B0604030504040204" pitchFamily="50" charset="-128"/>
            </a:endParaRPr>
          </a:p>
        </p:txBody>
      </p:sp>
      <p:sp>
        <p:nvSpPr>
          <p:cNvPr id="37" name="スライド番号プレースホルダー 1"/>
          <p:cNvSpPr>
            <a:spLocks noGrp="1"/>
          </p:cNvSpPr>
          <p:nvPr>
            <p:ph type="sldNum" sz="quarter" idx="12"/>
          </p:nvPr>
        </p:nvSpPr>
        <p:spPr>
          <a:xfrm>
            <a:off x="11627764" y="6492875"/>
            <a:ext cx="564236" cy="365125"/>
          </a:xfrm>
        </p:spPr>
        <p:txBody>
          <a:bodyPr/>
          <a:lstStyle/>
          <a:p>
            <a:r>
              <a:rPr kumimoji="1" lang="ja-JP" altLang="en-US" sz="1800" dirty="0" smtClean="0">
                <a:solidFill>
                  <a:schemeClr val="tx1"/>
                </a:solidFill>
              </a:rPr>
              <a:t>１</a:t>
            </a:r>
            <a:endParaRPr kumimoji="1" lang="ja-JP" altLang="en-US" sz="1800" dirty="0">
              <a:solidFill>
                <a:schemeClr val="tx1"/>
              </a:solidFill>
            </a:endParaRPr>
          </a:p>
        </p:txBody>
      </p:sp>
      <p:sp>
        <p:nvSpPr>
          <p:cNvPr id="30" name="正方形/長方形 29">
            <a:extLst>
              <a:ext uri="{FF2B5EF4-FFF2-40B4-BE49-F238E27FC236}">
                <a16:creationId xmlns:a16="http://schemas.microsoft.com/office/drawing/2014/main" id="{BC6AEAAE-BA98-4DB5-87E0-98E6907B584F}"/>
              </a:ext>
            </a:extLst>
          </p:cNvPr>
          <p:cNvSpPr/>
          <p:nvPr/>
        </p:nvSpPr>
        <p:spPr>
          <a:xfrm>
            <a:off x="259193" y="1769857"/>
            <a:ext cx="11267399" cy="353943"/>
          </a:xfrm>
          <a:prstGeom prst="rect">
            <a:avLst/>
          </a:prstGeom>
          <a:ln w="12700">
            <a:solidFill>
              <a:schemeClr val="tx1"/>
            </a:solidFill>
          </a:ln>
        </p:spPr>
        <p:txBody>
          <a:bodyPr wrap="square">
            <a:spAutoFit/>
          </a:bodyPr>
          <a:lstStyle/>
          <a:p>
            <a:r>
              <a:rPr lang="ja-JP" altLang="en-US" sz="1700" dirty="0" smtClean="0">
                <a:latin typeface="HGPｺﾞｼｯｸE" panose="020B0900000000000000" pitchFamily="50" charset="-128"/>
                <a:ea typeface="HGPｺﾞｼｯｸE" panose="020B0900000000000000" pitchFamily="50" charset="-128"/>
                <a:cs typeface="Meiryo UI" panose="020B0604030504040204" pitchFamily="50" charset="-128"/>
              </a:rPr>
              <a:t>方針１ </a:t>
            </a:r>
            <a:r>
              <a:rPr lang="ja-JP" altLang="en-US" sz="1700" b="1" dirty="0" smtClean="0">
                <a:latin typeface="Meiryo UI" panose="020B0604030504040204" pitchFamily="50" charset="-128"/>
                <a:ea typeface="Meiryo UI" panose="020B0604030504040204" pitchFamily="50" charset="-128"/>
              </a:rPr>
              <a:t>陽性者に対する、保健所を介さない健康観察・初期治療体制の確保</a:t>
            </a:r>
            <a:r>
              <a:rPr lang="ja-JP" altLang="en-US" sz="1700" b="1" dirty="0">
                <a:latin typeface="Meiryo UI" panose="020B0604030504040204" pitchFamily="50" charset="-128"/>
                <a:ea typeface="Meiryo UI" panose="020B0604030504040204" pitchFamily="50" charset="-128"/>
              </a:rPr>
              <a:t>と</a:t>
            </a:r>
            <a:r>
              <a:rPr lang="ja-JP" altLang="en-US" sz="1700" b="1" dirty="0" smtClean="0">
                <a:latin typeface="Meiryo UI" panose="020B0604030504040204" pitchFamily="50" charset="-128"/>
                <a:ea typeface="Meiryo UI" panose="020B0604030504040204" pitchFamily="50" charset="-128"/>
              </a:rPr>
              <a:t>、保健所業務のさらなる効率化</a:t>
            </a:r>
            <a:endParaRPr lang="en-US" altLang="ja-JP" sz="1700" b="1" dirty="0">
              <a:latin typeface="Meiryo UI" panose="020B0604030504040204" pitchFamily="50" charset="-128"/>
              <a:ea typeface="Meiryo UI" panose="020B0604030504040204" pitchFamily="50" charset="-128"/>
            </a:endParaRPr>
          </a:p>
        </p:txBody>
      </p:sp>
      <p:sp>
        <p:nvSpPr>
          <p:cNvPr id="36" name="正方形/長方形 35"/>
          <p:cNvSpPr/>
          <p:nvPr/>
        </p:nvSpPr>
        <p:spPr>
          <a:xfrm>
            <a:off x="285086" y="2129465"/>
            <a:ext cx="10993715" cy="1015663"/>
          </a:xfrm>
          <a:prstGeom prst="rect">
            <a:avLst/>
          </a:prstGeom>
        </p:spPr>
        <p:txBody>
          <a:bodyPr wrap="none">
            <a:spAutoFit/>
          </a:bodyPr>
          <a:lstStyle/>
          <a:p>
            <a:pPr lvl="0">
              <a:lnSpc>
                <a:spcPts val="1800"/>
              </a:lnSpc>
            </a:pPr>
            <a:r>
              <a:rPr lang="en-US" altLang="ja-JP" sz="1400" dirty="0" smtClean="0">
                <a:latin typeface="Meiryo UI" panose="020B0604030504040204" pitchFamily="50" charset="-128"/>
                <a:ea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rPr>
              <a:t>取組１</a:t>
            </a:r>
            <a:r>
              <a:rPr lang="en-US" altLang="ja-JP" sz="1400" dirty="0" smtClean="0">
                <a:latin typeface="Meiryo UI" panose="020B0604030504040204" pitchFamily="50" charset="-128"/>
                <a:ea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rPr>
              <a:t>診療・検査医療機関等における陽性者対応（ファーストタッチ・健康観察・初期治療）の推進、診療・検査医療機関の公表・治療の実施等</a:t>
            </a:r>
            <a:endParaRPr lang="en-US" altLang="ja-JP" sz="1400" dirty="0" smtClean="0">
              <a:latin typeface="Meiryo UI" panose="020B0604030504040204" pitchFamily="50" charset="-128"/>
              <a:ea typeface="Meiryo UI" panose="020B0604030504040204" pitchFamily="50" charset="-128"/>
            </a:endParaRPr>
          </a:p>
          <a:p>
            <a:pPr>
              <a:lnSpc>
                <a:spcPts val="1800"/>
              </a:lnSpc>
            </a:pP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取組２</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「新型コロナ関係事務処理センター</a:t>
            </a:r>
            <a:r>
              <a:rPr lang="ja-JP" altLang="en-US" sz="1400" dirty="0" smtClean="0">
                <a:latin typeface="Meiryo UI" panose="020B0604030504040204" pitchFamily="50" charset="-128"/>
                <a:ea typeface="Meiryo UI" panose="020B0604030504040204" pitchFamily="50" charset="-128"/>
              </a:rPr>
              <a:t>」の設置</a:t>
            </a:r>
            <a:endParaRPr lang="en-US" altLang="ja-JP" sz="1400" dirty="0" smtClean="0">
              <a:latin typeface="Meiryo UI" panose="020B0604030504040204" pitchFamily="50" charset="-128"/>
              <a:ea typeface="Meiryo UI" panose="020B0604030504040204" pitchFamily="50" charset="-128"/>
            </a:endParaRPr>
          </a:p>
          <a:p>
            <a:pPr>
              <a:lnSpc>
                <a:spcPts val="1800"/>
              </a:lnSpc>
            </a:pPr>
            <a:r>
              <a:rPr lang="en-US" altLang="ja-JP" sz="1400" dirty="0" smtClean="0">
                <a:latin typeface="Meiryo UI" panose="020B0604030504040204" pitchFamily="50" charset="-128"/>
                <a:ea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rPr>
              <a:t>取組</a:t>
            </a:r>
            <a:r>
              <a:rPr lang="ja-JP" altLang="en-US" sz="1400" dirty="0">
                <a:latin typeface="Meiryo UI" panose="020B0604030504040204" pitchFamily="50" charset="-128"/>
                <a:ea typeface="Meiryo UI" panose="020B0604030504040204" pitchFamily="50" charset="-128"/>
              </a:rPr>
              <a:t>３</a:t>
            </a:r>
            <a:r>
              <a:rPr lang="en-US" altLang="ja-JP" sz="1400" dirty="0" smtClean="0">
                <a:latin typeface="Meiryo UI" panose="020B0604030504040204" pitchFamily="50" charset="-128"/>
                <a:ea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rPr>
              <a:t>配食サービス提供にかかる申請</a:t>
            </a:r>
            <a:r>
              <a:rPr lang="ja-JP" altLang="en-US" sz="1400" dirty="0">
                <a:latin typeface="Meiryo UI" panose="020B0604030504040204" pitchFamily="50" charset="-128"/>
                <a:ea typeface="Meiryo UI" panose="020B0604030504040204" pitchFamily="50" charset="-128"/>
              </a:rPr>
              <a:t>受付・配送手続きの</a:t>
            </a:r>
            <a:r>
              <a:rPr lang="ja-JP" altLang="en-US" sz="1400" dirty="0" smtClean="0">
                <a:latin typeface="Meiryo UI" panose="020B0604030504040204" pitchFamily="50" charset="-128"/>
                <a:ea typeface="Meiryo UI" panose="020B0604030504040204" pitchFamily="50" charset="-128"/>
              </a:rPr>
              <a:t>ワンストップ化</a:t>
            </a:r>
            <a:endParaRPr lang="en-US" altLang="ja-JP" sz="1400" dirty="0" smtClean="0">
              <a:latin typeface="Meiryo UI" panose="020B0604030504040204" pitchFamily="50" charset="-128"/>
              <a:ea typeface="Meiryo UI" panose="020B0604030504040204" pitchFamily="50" charset="-128"/>
            </a:endParaRPr>
          </a:p>
          <a:p>
            <a:pPr>
              <a:lnSpc>
                <a:spcPts val="1800"/>
              </a:lnSpc>
            </a:pPr>
            <a:r>
              <a:rPr lang="en-US" altLang="ja-JP" sz="1400" dirty="0" smtClean="0">
                <a:latin typeface="Meiryo UI" panose="020B0604030504040204" pitchFamily="50" charset="-128"/>
                <a:ea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rPr>
              <a:t>取組４</a:t>
            </a:r>
            <a:r>
              <a:rPr lang="en-US" altLang="ja-JP" sz="1400" dirty="0" smtClean="0">
                <a:latin typeface="Meiryo UI" panose="020B0604030504040204" pitchFamily="50" charset="-128"/>
                <a:ea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rPr>
              <a:t>「パルス配送ステーション」（仮称）の設置</a:t>
            </a:r>
            <a:endParaRPr lang="en-US" altLang="ja-JP" sz="1400" dirty="0">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521C1C27-2B59-42B8-BB4C-C2AA05E43EB5}"/>
              </a:ext>
            </a:extLst>
          </p:cNvPr>
          <p:cNvSpPr/>
          <p:nvPr/>
        </p:nvSpPr>
        <p:spPr>
          <a:xfrm>
            <a:off x="245745" y="4667043"/>
            <a:ext cx="11382018" cy="523220"/>
          </a:xfrm>
          <a:prstGeom prst="rect">
            <a:avLst/>
          </a:prstGeom>
        </p:spPr>
        <p:txBody>
          <a:bodyPr wrap="square">
            <a:spAutoFit/>
          </a:bodyPr>
          <a:lstStyle/>
          <a:p>
            <a:r>
              <a:rPr lang="en-US" altLang="ja-JP" sz="1400" dirty="0" smtClean="0">
                <a:latin typeface="Meiryo UI" panose="020B0604030504040204" pitchFamily="50" charset="-128"/>
                <a:ea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rPr>
              <a:t>取組８</a:t>
            </a:r>
            <a:r>
              <a:rPr lang="en-US" altLang="ja-JP" sz="1400" dirty="0" smtClean="0">
                <a:latin typeface="Meiryo UI" panose="020B0604030504040204" pitchFamily="50" charset="-128"/>
                <a:ea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rPr>
              <a:t>新型コロナ入院患者受入体制の強化</a:t>
            </a:r>
            <a:endParaRPr lang="en-US" altLang="ja-JP" sz="1400" dirty="0" smtClean="0">
              <a:latin typeface="Meiryo UI" panose="020B0604030504040204" pitchFamily="50" charset="-128"/>
              <a:ea typeface="Meiryo UI" panose="020B0604030504040204" pitchFamily="50" charset="-128"/>
            </a:endParaRPr>
          </a:p>
          <a:p>
            <a:r>
              <a:rPr lang="en-US" altLang="ja-JP" sz="1400" dirty="0" smtClean="0">
                <a:latin typeface="Meiryo UI" panose="020B0604030504040204" pitchFamily="50" charset="-128"/>
                <a:ea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rPr>
              <a:t>取組９</a:t>
            </a:r>
            <a:r>
              <a:rPr lang="en-US" altLang="ja-JP" sz="1400" dirty="0" smtClean="0">
                <a:latin typeface="Meiryo UI" panose="020B0604030504040204" pitchFamily="50" charset="-128"/>
                <a:ea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rPr>
              <a:t>透析患者・妊産婦・小児の療養フローの確立・徹底、外来</a:t>
            </a:r>
            <a:r>
              <a:rPr lang="ja-JP" altLang="en-US" sz="1400" dirty="0">
                <a:latin typeface="Meiryo UI" panose="020B0604030504040204" pitchFamily="50" charset="-128"/>
                <a:ea typeface="Meiryo UI" panose="020B0604030504040204" pitchFamily="50" charset="-128"/>
              </a:rPr>
              <a:t>への感染対策設備整備</a:t>
            </a:r>
            <a:r>
              <a:rPr lang="ja-JP" altLang="en-US" sz="1400" dirty="0" smtClean="0">
                <a:latin typeface="Meiryo UI" panose="020B0604030504040204" pitchFamily="50" charset="-128"/>
                <a:ea typeface="Meiryo UI" panose="020B0604030504040204" pitchFamily="50" charset="-128"/>
              </a:rPr>
              <a:t>補助</a:t>
            </a:r>
            <a:endParaRPr lang="ja-JP" altLang="en-US" sz="1400" dirty="0">
              <a:latin typeface="Meiryo UI" panose="020B0604030504040204" pitchFamily="50" charset="-128"/>
              <a:ea typeface="Meiryo UI" panose="020B0604030504040204" pitchFamily="50" charset="-128"/>
            </a:endParaRPr>
          </a:p>
        </p:txBody>
      </p:sp>
      <p:sp>
        <p:nvSpPr>
          <p:cNvPr id="19" name="正方形/長方形 18">
            <a:extLst>
              <a:ext uri="{FF2B5EF4-FFF2-40B4-BE49-F238E27FC236}">
                <a16:creationId xmlns:a16="http://schemas.microsoft.com/office/drawing/2014/main" id="{BC6AEAAE-BA98-4DB5-87E0-98E6907B584F}"/>
              </a:ext>
            </a:extLst>
          </p:cNvPr>
          <p:cNvSpPr/>
          <p:nvPr/>
        </p:nvSpPr>
        <p:spPr>
          <a:xfrm>
            <a:off x="245745" y="4270657"/>
            <a:ext cx="11253952" cy="353943"/>
          </a:xfrm>
          <a:prstGeom prst="rect">
            <a:avLst/>
          </a:prstGeom>
          <a:ln w="12700">
            <a:solidFill>
              <a:schemeClr val="tx1"/>
            </a:solidFill>
          </a:ln>
        </p:spPr>
        <p:txBody>
          <a:bodyPr wrap="square">
            <a:spAutoFit/>
          </a:bodyPr>
          <a:lstStyle/>
          <a:p>
            <a:r>
              <a:rPr lang="ja-JP" altLang="en-US" sz="1700" dirty="0" smtClean="0">
                <a:latin typeface="HGPｺﾞｼｯｸE" panose="020B0900000000000000" pitchFamily="50" charset="-128"/>
                <a:ea typeface="HGPｺﾞｼｯｸE" panose="020B0900000000000000" pitchFamily="50" charset="-128"/>
                <a:cs typeface="Meiryo UI" panose="020B0604030504040204" pitchFamily="50" charset="-128"/>
              </a:rPr>
              <a:t>方針３　非コロナ医療機関も含めた“オール医療”の体制構築</a:t>
            </a:r>
            <a:endParaRPr lang="en-US" altLang="ja-JP" sz="1700" b="1" dirty="0">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BC6AEAAE-BA98-4DB5-87E0-98E6907B584F}"/>
              </a:ext>
            </a:extLst>
          </p:cNvPr>
          <p:cNvSpPr/>
          <p:nvPr/>
        </p:nvSpPr>
        <p:spPr>
          <a:xfrm>
            <a:off x="259192" y="5202520"/>
            <a:ext cx="11253952" cy="353943"/>
          </a:xfrm>
          <a:prstGeom prst="rect">
            <a:avLst/>
          </a:prstGeom>
          <a:ln w="12700">
            <a:solidFill>
              <a:schemeClr val="tx1"/>
            </a:solidFill>
          </a:ln>
        </p:spPr>
        <p:txBody>
          <a:bodyPr wrap="square">
            <a:spAutoFit/>
          </a:bodyPr>
          <a:lstStyle/>
          <a:p>
            <a:r>
              <a:rPr lang="ja-JP" altLang="en-US" sz="1700" dirty="0" smtClean="0">
                <a:latin typeface="HGPｺﾞｼｯｸE" panose="020B0900000000000000" pitchFamily="50" charset="-128"/>
                <a:ea typeface="HGPｺﾞｼｯｸE" panose="020B0900000000000000" pitchFamily="50" charset="-128"/>
                <a:cs typeface="Meiryo UI" panose="020B0604030504040204" pitchFamily="50" charset="-128"/>
              </a:rPr>
              <a:t>方針４　圏域単位・</a:t>
            </a:r>
            <a:r>
              <a:rPr lang="ja-JP" altLang="en-US" sz="1700" dirty="0" err="1" smtClean="0">
                <a:latin typeface="HGPｺﾞｼｯｸE" panose="020B0900000000000000" pitchFamily="50" charset="-128"/>
                <a:ea typeface="HGPｺﾞｼｯｸE" panose="020B0900000000000000" pitchFamily="50" charset="-128"/>
                <a:cs typeface="Meiryo UI" panose="020B0604030504040204" pitchFamily="50" charset="-128"/>
              </a:rPr>
              <a:t>病病</a:t>
            </a:r>
            <a:r>
              <a:rPr lang="ja-JP" altLang="en-US" sz="1700" dirty="0" smtClean="0">
                <a:latin typeface="HGPｺﾞｼｯｸE" panose="020B0900000000000000" pitchFamily="50" charset="-128"/>
                <a:ea typeface="HGPｺﾞｼｯｸE" panose="020B0900000000000000" pitchFamily="50" charset="-128"/>
                <a:cs typeface="Meiryo UI" panose="020B0604030504040204" pitchFamily="50" charset="-128"/>
              </a:rPr>
              <a:t>連携・病診連携に軸足を置いた入院調整</a:t>
            </a:r>
            <a:endParaRPr lang="en-US" altLang="ja-JP" sz="1700" b="1" dirty="0">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E8BC0083-F34E-4E66-9310-1FB9C086E661}"/>
              </a:ext>
            </a:extLst>
          </p:cNvPr>
          <p:cNvSpPr txBox="1"/>
          <p:nvPr/>
        </p:nvSpPr>
        <p:spPr>
          <a:xfrm>
            <a:off x="249670" y="5572174"/>
            <a:ext cx="9180525" cy="323165"/>
          </a:xfrm>
          <a:prstGeom prst="rect">
            <a:avLst/>
          </a:prstGeom>
          <a:noFill/>
          <a:ln w="19050">
            <a:noFill/>
          </a:ln>
        </p:spPr>
        <p:txBody>
          <a:bodyPr wrap="square" rtlCol="0">
            <a:spAutoFit/>
          </a:bodyPr>
          <a:lstStyle/>
          <a:p>
            <a:pPr lvl="0">
              <a:lnSpc>
                <a:spcPts val="1800"/>
              </a:lnSpc>
            </a:pPr>
            <a:r>
              <a:rPr lang="en-US" altLang="ja-JP" sz="1400" dirty="0" smtClean="0">
                <a:latin typeface="Meiryo UI" panose="020B0604030504040204" pitchFamily="50" charset="-128"/>
                <a:ea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rPr>
              <a:t>取組</a:t>
            </a:r>
            <a:r>
              <a:rPr lang="en-US" altLang="ja-JP" sz="1400" dirty="0" smtClean="0">
                <a:latin typeface="Meiryo UI" panose="020B0604030504040204" pitchFamily="50" charset="-128"/>
                <a:ea typeface="Meiryo UI" panose="020B0604030504040204" pitchFamily="50" charset="-128"/>
              </a:rPr>
              <a:t>10】</a:t>
            </a:r>
            <a:r>
              <a:rPr lang="ja-JP" altLang="en-US" sz="1400" dirty="0" smtClean="0">
                <a:latin typeface="Meiryo UI" panose="020B0604030504040204" pitchFamily="50" charset="-128"/>
                <a:ea typeface="Meiryo UI" panose="020B0604030504040204" pitchFamily="50" charset="-128"/>
              </a:rPr>
              <a:t>フェーズに応じた圏</a:t>
            </a:r>
            <a:r>
              <a:rPr lang="ja-JP" altLang="en-US" sz="1400" dirty="0">
                <a:latin typeface="Meiryo UI" panose="020B0604030504040204" pitchFamily="50" charset="-128"/>
                <a:ea typeface="Meiryo UI" panose="020B0604030504040204" pitchFamily="50" charset="-128"/>
              </a:rPr>
              <a:t>域内で</a:t>
            </a:r>
            <a:r>
              <a:rPr lang="ja-JP" altLang="en-US" sz="1400" dirty="0" smtClean="0">
                <a:latin typeface="Meiryo UI" panose="020B0604030504040204" pitchFamily="50" charset="-128"/>
                <a:ea typeface="Meiryo UI" panose="020B0604030504040204" pitchFamily="50" charset="-128"/>
              </a:rPr>
              <a:t>の入院調整、入院</a:t>
            </a:r>
            <a:r>
              <a:rPr lang="ja-JP" altLang="en-US" sz="1400" dirty="0">
                <a:latin typeface="Meiryo UI" panose="020B0604030504040204" pitchFamily="50" charset="-128"/>
                <a:ea typeface="Meiryo UI" panose="020B0604030504040204" pitchFamily="50" charset="-128"/>
              </a:rPr>
              <a:t>調整</a:t>
            </a:r>
            <a:r>
              <a:rPr lang="ja-JP" altLang="en-US" sz="1400" dirty="0" smtClean="0">
                <a:latin typeface="Meiryo UI" panose="020B0604030504040204" pitchFamily="50" charset="-128"/>
                <a:ea typeface="Meiryo UI" panose="020B0604030504040204" pitchFamily="50" charset="-128"/>
              </a:rPr>
              <a:t>システムに</a:t>
            </a:r>
            <a:r>
              <a:rPr lang="ja-JP" altLang="en-US" sz="1400" dirty="0">
                <a:latin typeface="Meiryo UI" panose="020B0604030504040204" pitchFamily="50" charset="-128"/>
                <a:ea typeface="Meiryo UI" panose="020B0604030504040204" pitchFamily="50" charset="-128"/>
              </a:rPr>
              <a:t>よる</a:t>
            </a:r>
            <a:r>
              <a:rPr lang="ja-JP" altLang="en-US" sz="1400" dirty="0" smtClean="0">
                <a:latin typeface="Meiryo UI" panose="020B0604030504040204" pitchFamily="50" charset="-128"/>
                <a:ea typeface="Meiryo UI" panose="020B0604030504040204" pitchFamily="50" charset="-128"/>
              </a:rPr>
              <a:t>調整・見える化の推進など</a:t>
            </a:r>
            <a:endParaRPr lang="en-US" altLang="ja-JP" sz="1400" dirty="0" smtClean="0">
              <a:latin typeface="Meiryo UI" panose="020B0604030504040204" pitchFamily="50" charset="-128"/>
              <a:ea typeface="Meiryo UI" panose="020B0604030504040204" pitchFamily="50" charset="-128"/>
            </a:endParaRPr>
          </a:p>
        </p:txBody>
      </p:sp>
      <p:sp>
        <p:nvSpPr>
          <p:cNvPr id="20" name="正方形/長方形 19">
            <a:extLst>
              <a:ext uri="{FF2B5EF4-FFF2-40B4-BE49-F238E27FC236}">
                <a16:creationId xmlns:a16="http://schemas.microsoft.com/office/drawing/2014/main" id="{BC6AEAAE-BA98-4DB5-87E0-98E6907B584F}"/>
              </a:ext>
            </a:extLst>
          </p:cNvPr>
          <p:cNvSpPr/>
          <p:nvPr/>
        </p:nvSpPr>
        <p:spPr>
          <a:xfrm>
            <a:off x="285086" y="5931784"/>
            <a:ext cx="11253951" cy="353943"/>
          </a:xfrm>
          <a:prstGeom prst="rect">
            <a:avLst/>
          </a:prstGeom>
          <a:ln w="12700">
            <a:solidFill>
              <a:schemeClr val="tx1"/>
            </a:solidFill>
          </a:ln>
        </p:spPr>
        <p:txBody>
          <a:bodyPr wrap="square">
            <a:spAutoFit/>
          </a:bodyPr>
          <a:lstStyle/>
          <a:p>
            <a:r>
              <a:rPr lang="ja-JP" altLang="en-US" sz="1700" dirty="0" smtClean="0">
                <a:latin typeface="HGPｺﾞｼｯｸE" panose="020B0900000000000000" pitchFamily="50" charset="-128"/>
                <a:ea typeface="HGPｺﾞｼｯｸE" panose="020B0900000000000000" pitchFamily="50" charset="-128"/>
                <a:cs typeface="Meiryo UI" panose="020B0604030504040204" pitchFamily="50" charset="-128"/>
              </a:rPr>
              <a:t>方針５　</a:t>
            </a:r>
            <a:r>
              <a:rPr lang="ja-JP" altLang="en-US" sz="1700" b="1" dirty="0" smtClean="0">
                <a:latin typeface="Meiryo UI" panose="020B0604030504040204" pitchFamily="50" charset="-128"/>
                <a:ea typeface="Meiryo UI" panose="020B0604030504040204" pitchFamily="50" charset="-128"/>
              </a:rPr>
              <a:t>転退院の促進</a:t>
            </a:r>
            <a:endParaRPr lang="en-US" altLang="ja-JP" sz="1700" b="1" dirty="0">
              <a:latin typeface="Meiryo UI" panose="020B0604030504040204" pitchFamily="50" charset="-128"/>
              <a:ea typeface="Meiryo UI" panose="020B0604030504040204" pitchFamily="50" charset="-128"/>
            </a:endParaRPr>
          </a:p>
        </p:txBody>
      </p:sp>
      <p:sp>
        <p:nvSpPr>
          <p:cNvPr id="21" name="正方形/長方形 20"/>
          <p:cNvSpPr/>
          <p:nvPr/>
        </p:nvSpPr>
        <p:spPr>
          <a:xfrm>
            <a:off x="249670" y="6300986"/>
            <a:ext cx="11253952" cy="323165"/>
          </a:xfrm>
          <a:prstGeom prst="rect">
            <a:avLst/>
          </a:prstGeom>
        </p:spPr>
        <p:txBody>
          <a:bodyPr wrap="square">
            <a:spAutoFit/>
          </a:bodyPr>
          <a:lstStyle/>
          <a:p>
            <a:pPr lvl="0">
              <a:lnSpc>
                <a:spcPts val="1800"/>
              </a:lnSpc>
            </a:pPr>
            <a:r>
              <a:rPr lang="en-US" altLang="ja-JP" sz="1400" dirty="0">
                <a:solidFill>
                  <a:prstClr val="black"/>
                </a:solidFill>
                <a:latin typeface="Meiryo UI" panose="020B0604030504040204" pitchFamily="50" charset="-128"/>
                <a:ea typeface="Meiryo UI" panose="020B0604030504040204" pitchFamily="50" charset="-128"/>
              </a:rPr>
              <a:t>【</a:t>
            </a:r>
            <a:r>
              <a:rPr lang="ja-JP" altLang="en-US" sz="1400" dirty="0" smtClean="0">
                <a:solidFill>
                  <a:prstClr val="black"/>
                </a:solidFill>
                <a:latin typeface="Meiryo UI" panose="020B0604030504040204" pitchFamily="50" charset="-128"/>
                <a:ea typeface="Meiryo UI" panose="020B0604030504040204" pitchFamily="50" charset="-128"/>
              </a:rPr>
              <a:t>取組</a:t>
            </a:r>
            <a:r>
              <a:rPr lang="en-US" altLang="ja-JP" sz="1400" dirty="0" smtClean="0">
                <a:solidFill>
                  <a:prstClr val="black"/>
                </a:solidFill>
                <a:latin typeface="Meiryo UI" panose="020B0604030504040204" pitchFamily="50" charset="-128"/>
                <a:ea typeface="Meiryo UI" panose="020B0604030504040204" pitchFamily="50" charset="-128"/>
              </a:rPr>
              <a:t>11】</a:t>
            </a:r>
            <a:r>
              <a:rPr lang="ja-JP" altLang="en-US" sz="1400" dirty="0">
                <a:solidFill>
                  <a:prstClr val="black"/>
                </a:solidFill>
                <a:latin typeface="Meiryo UI" panose="020B0604030504040204" pitchFamily="50" charset="-128"/>
                <a:ea typeface="Meiryo UI" panose="020B0604030504040204" pitchFamily="50" charset="-128"/>
              </a:rPr>
              <a:t>受入医療機関に対する長期入院患者の転退院のさらなる促進、後方支援病院における転退院患者の確実な受入れ</a:t>
            </a:r>
          </a:p>
        </p:txBody>
      </p:sp>
      <p:sp>
        <p:nvSpPr>
          <p:cNvPr id="22" name="正方形/長方形 21"/>
          <p:cNvSpPr/>
          <p:nvPr/>
        </p:nvSpPr>
        <p:spPr>
          <a:xfrm>
            <a:off x="7684636" y="497597"/>
            <a:ext cx="4468315" cy="32116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ja-JP" altLang="en-US" sz="1000" dirty="0" smtClean="0">
                <a:latin typeface="Meiryo UI" panose="020B0604030504040204" pitchFamily="50" charset="-128"/>
                <a:ea typeface="Meiryo UI" panose="020B0604030504040204" pitchFamily="50" charset="-128"/>
              </a:rPr>
              <a:t>「第</a:t>
            </a:r>
            <a:r>
              <a:rPr lang="en-US" altLang="ja-JP" sz="1000" dirty="0" smtClean="0">
                <a:latin typeface="Meiryo UI" panose="020B0604030504040204" pitchFamily="50" charset="-128"/>
                <a:ea typeface="Meiryo UI" panose="020B0604030504040204" pitchFamily="50" charset="-128"/>
              </a:rPr>
              <a:t>19</a:t>
            </a:r>
            <a:r>
              <a:rPr lang="ja-JP" altLang="en-US" sz="1000" dirty="0" smtClean="0">
                <a:latin typeface="Meiryo UI" panose="020B0604030504040204" pitchFamily="50" charset="-128"/>
                <a:ea typeface="Meiryo UI" panose="020B0604030504040204" pitchFamily="50" charset="-128"/>
              </a:rPr>
              <a:t>回大阪府新型</a:t>
            </a:r>
            <a:r>
              <a:rPr lang="ja-JP" altLang="en-US" sz="1000" dirty="0">
                <a:latin typeface="Meiryo UI" panose="020B0604030504040204" pitchFamily="50" charset="-128"/>
                <a:ea typeface="Meiryo UI" panose="020B0604030504040204" pitchFamily="50" charset="-128"/>
              </a:rPr>
              <a:t>コロナウイルス</a:t>
            </a:r>
            <a:r>
              <a:rPr lang="ja-JP" altLang="en-US" sz="1000" dirty="0" smtClean="0">
                <a:latin typeface="Meiryo UI" panose="020B0604030504040204" pitchFamily="50" charset="-128"/>
                <a:ea typeface="Meiryo UI" panose="020B0604030504040204" pitchFamily="50" charset="-128"/>
              </a:rPr>
              <a:t>感染症対策協議会資料（</a:t>
            </a:r>
            <a:r>
              <a:rPr lang="en-US" altLang="ja-JP" sz="1000" dirty="0">
                <a:latin typeface="Meiryo UI" panose="020B0604030504040204" pitchFamily="50" charset="-128"/>
                <a:ea typeface="Meiryo UI" panose="020B0604030504040204" pitchFamily="50" charset="-128"/>
              </a:rPr>
              <a:t> </a:t>
            </a:r>
            <a:r>
              <a:rPr lang="en-US" altLang="ja-JP" sz="1000" dirty="0" smtClean="0">
                <a:latin typeface="Meiryo UI" panose="020B0604030504040204" pitchFamily="50" charset="-128"/>
                <a:ea typeface="Meiryo UI" panose="020B0604030504040204" pitchFamily="50" charset="-128"/>
              </a:rPr>
              <a:t>R</a:t>
            </a:r>
            <a:r>
              <a:rPr lang="ja-JP" altLang="en-US" sz="1000" dirty="0" smtClean="0">
                <a:latin typeface="Meiryo UI" panose="020B0604030504040204" pitchFamily="50" charset="-128"/>
                <a:ea typeface="Meiryo UI" panose="020B0604030504040204" pitchFamily="50" charset="-128"/>
              </a:rPr>
              <a:t>４</a:t>
            </a:r>
            <a:r>
              <a:rPr lang="en-US" altLang="ja-JP" sz="1000" dirty="0" smtClean="0">
                <a:latin typeface="Meiryo UI" panose="020B0604030504040204" pitchFamily="50" charset="-128"/>
                <a:ea typeface="Meiryo UI" panose="020B0604030504040204" pitchFamily="50" charset="-128"/>
              </a:rPr>
              <a:t>.3.22 </a:t>
            </a:r>
            <a:r>
              <a:rPr lang="ja-JP" altLang="en-US" sz="1000" dirty="0" smtClean="0">
                <a:latin typeface="Meiryo UI" panose="020B0604030504040204" pitchFamily="50" charset="-128"/>
                <a:ea typeface="Meiryo UI" panose="020B0604030504040204" pitchFamily="50" charset="-128"/>
              </a:rPr>
              <a:t>）抜粋</a:t>
            </a:r>
            <a:endParaRPr lang="en-US" altLang="ja-JP" sz="1000" dirty="0">
              <a:latin typeface="Meiryo UI" panose="020B0604030504040204" pitchFamily="50" charset="-128"/>
              <a:ea typeface="Meiryo UI" panose="020B0604030504040204" pitchFamily="50" charset="-128"/>
            </a:endParaRPr>
          </a:p>
        </p:txBody>
      </p:sp>
      <p:sp>
        <p:nvSpPr>
          <p:cNvPr id="25" name="テキスト ボックス 5"/>
          <p:cNvSpPr txBox="1"/>
          <p:nvPr/>
        </p:nvSpPr>
        <p:spPr>
          <a:xfrm>
            <a:off x="10460362" y="47862"/>
            <a:ext cx="1647354" cy="369332"/>
          </a:xfrm>
          <a:prstGeom prst="rect">
            <a:avLst/>
          </a:prstGeom>
          <a:solidFill>
            <a:schemeClr val="bg1"/>
          </a:solid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kumimoji="1" lang="ja-JP" altLang="en-US" smtClean="0"/>
              <a:t>資料</a:t>
            </a:r>
            <a:r>
              <a:rPr lang="ja-JP" altLang="en-US"/>
              <a:t>５</a:t>
            </a:r>
            <a:r>
              <a:rPr lang="ja-JP" altLang="en-US" smtClean="0"/>
              <a:t>－１</a:t>
            </a:r>
            <a:endParaRPr kumimoji="1" lang="ja-JP" altLang="en-US" dirty="0"/>
          </a:p>
        </p:txBody>
      </p:sp>
    </p:spTree>
    <p:extLst>
      <p:ext uri="{BB962C8B-B14F-4D97-AF65-F5344CB8AC3E}">
        <p14:creationId xmlns:p14="http://schemas.microsoft.com/office/powerpoint/2010/main" val="27532412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角丸四角形吹き出し 103"/>
          <p:cNvSpPr/>
          <p:nvPr/>
        </p:nvSpPr>
        <p:spPr>
          <a:xfrm rot="5400000">
            <a:off x="8120864" y="3591327"/>
            <a:ext cx="805510" cy="5578456"/>
          </a:xfrm>
          <a:prstGeom prst="wedgeRoundRectCallout">
            <a:avLst>
              <a:gd name="adj1" fmla="val -24796"/>
              <a:gd name="adj2" fmla="val 45979"/>
              <a:gd name="adj3" fmla="val 16667"/>
            </a:avLst>
          </a:pr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cxnSp>
        <p:nvCxnSpPr>
          <p:cNvPr id="97" name="直線矢印コネクタ 96">
            <a:extLst>
              <a:ext uri="{FF2B5EF4-FFF2-40B4-BE49-F238E27FC236}">
                <a16:creationId xmlns:a16="http://schemas.microsoft.com/office/drawing/2014/main" id="{88239374-85C1-48C9-B92A-5AE5A9529EA9}"/>
              </a:ext>
            </a:extLst>
          </p:cNvPr>
          <p:cNvCxnSpPr>
            <a:cxnSpLocks/>
          </p:cNvCxnSpPr>
          <p:nvPr/>
        </p:nvCxnSpPr>
        <p:spPr>
          <a:xfrm flipV="1">
            <a:off x="10086649" y="5220928"/>
            <a:ext cx="466502" cy="2"/>
          </a:xfrm>
          <a:prstGeom prst="straightConnector1">
            <a:avLst/>
          </a:prstGeom>
          <a:ln w="31750">
            <a:tailEnd type="triangle"/>
          </a:ln>
        </p:spPr>
        <p:style>
          <a:lnRef idx="3">
            <a:schemeClr val="dk1"/>
          </a:lnRef>
          <a:fillRef idx="0">
            <a:schemeClr val="dk1"/>
          </a:fillRef>
          <a:effectRef idx="2">
            <a:schemeClr val="dk1"/>
          </a:effectRef>
          <a:fontRef idx="minor">
            <a:schemeClr val="tx1"/>
          </a:fontRef>
        </p:style>
      </p:cxnSp>
      <p:cxnSp>
        <p:nvCxnSpPr>
          <p:cNvPr id="98" name="直線矢印コネクタ 97">
            <a:extLst>
              <a:ext uri="{FF2B5EF4-FFF2-40B4-BE49-F238E27FC236}">
                <a16:creationId xmlns:a16="http://schemas.microsoft.com/office/drawing/2014/main" id="{6742BFE5-B89D-432E-A195-03CC36A9C85E}"/>
              </a:ext>
            </a:extLst>
          </p:cNvPr>
          <p:cNvCxnSpPr/>
          <p:nvPr/>
        </p:nvCxnSpPr>
        <p:spPr>
          <a:xfrm flipH="1">
            <a:off x="10534861" y="1705550"/>
            <a:ext cx="16710" cy="3505370"/>
          </a:xfrm>
          <a:prstGeom prst="straightConnector1">
            <a:avLst/>
          </a:prstGeom>
          <a:ln w="31750"/>
        </p:spPr>
        <p:style>
          <a:lnRef idx="3">
            <a:schemeClr val="dk1"/>
          </a:lnRef>
          <a:fillRef idx="0">
            <a:schemeClr val="dk1"/>
          </a:fillRef>
          <a:effectRef idx="2">
            <a:schemeClr val="dk1"/>
          </a:effectRef>
          <a:fontRef idx="minor">
            <a:schemeClr val="tx1"/>
          </a:fontRef>
        </p:style>
      </p:cxnSp>
      <p:cxnSp>
        <p:nvCxnSpPr>
          <p:cNvPr id="99" name="直線矢印コネクタ 98">
            <a:extLst>
              <a:ext uri="{FF2B5EF4-FFF2-40B4-BE49-F238E27FC236}">
                <a16:creationId xmlns:a16="http://schemas.microsoft.com/office/drawing/2014/main" id="{88239374-85C1-48C9-B92A-5AE5A9529EA9}"/>
              </a:ext>
            </a:extLst>
          </p:cNvPr>
          <p:cNvCxnSpPr>
            <a:cxnSpLocks/>
          </p:cNvCxnSpPr>
          <p:nvPr/>
        </p:nvCxnSpPr>
        <p:spPr>
          <a:xfrm flipV="1">
            <a:off x="10085069" y="3737486"/>
            <a:ext cx="466502" cy="2"/>
          </a:xfrm>
          <a:prstGeom prst="straightConnector1">
            <a:avLst/>
          </a:prstGeom>
          <a:ln w="31750">
            <a:headEnd type="triangle"/>
            <a:tailEnd type="none"/>
          </a:ln>
        </p:spPr>
        <p:style>
          <a:lnRef idx="3">
            <a:schemeClr val="dk1"/>
          </a:lnRef>
          <a:fillRef idx="0">
            <a:schemeClr val="dk1"/>
          </a:fillRef>
          <a:effectRef idx="2">
            <a:schemeClr val="dk1"/>
          </a:effectRef>
          <a:fontRef idx="minor">
            <a:schemeClr val="tx1"/>
          </a:fontRef>
        </p:style>
      </p:cxnSp>
      <p:sp>
        <p:nvSpPr>
          <p:cNvPr id="68" name="正方形/長方形 67">
            <a:extLst>
              <a:ext uri="{FF2B5EF4-FFF2-40B4-BE49-F238E27FC236}">
                <a16:creationId xmlns:a16="http://schemas.microsoft.com/office/drawing/2014/main" id="{BA18FE65-92FA-4505-BDF8-88C0A42B6488}"/>
              </a:ext>
            </a:extLst>
          </p:cNvPr>
          <p:cNvSpPr/>
          <p:nvPr/>
        </p:nvSpPr>
        <p:spPr>
          <a:xfrm>
            <a:off x="4398330" y="4485264"/>
            <a:ext cx="5669159" cy="1432887"/>
          </a:xfrm>
          <a:prstGeom prst="rect">
            <a:avLst/>
          </a:prstGeom>
          <a:solidFill>
            <a:schemeClr val="accent4">
              <a:lumMod val="40000"/>
              <a:lumOff val="60000"/>
            </a:schemeClr>
          </a:solidFill>
          <a:ln>
            <a:solidFill>
              <a:schemeClr val="accent4">
                <a:lumMod val="60000"/>
                <a:lumOff val="40000"/>
              </a:schemeClr>
            </a:solidFill>
          </a:ln>
        </p:spPr>
        <p:style>
          <a:lnRef idx="1">
            <a:schemeClr val="accent1"/>
          </a:lnRef>
          <a:fillRef idx="2">
            <a:schemeClr val="accent1"/>
          </a:fillRef>
          <a:effectRef idx="1">
            <a:schemeClr val="accent1"/>
          </a:effectRef>
          <a:fontRef idx="minor">
            <a:schemeClr val="dk1"/>
          </a:fontRef>
        </p:style>
        <p:txBody>
          <a:bodyPr wrap="square" lIns="36000" tIns="36000" rIns="36000" bIns="36000" rtlCol="0" anchor="ctr" anchorCtr="0">
            <a:noAutofit/>
          </a:bodyPr>
          <a:lstStyle/>
          <a:p>
            <a:endParaRPr lang="en-US" altLang="ja-JP" sz="1200" kern="100" dirty="0">
              <a:solidFill>
                <a:srgbClr val="000000"/>
              </a:solidFill>
              <a:latin typeface="游明朝" panose="02020400000000000000" pitchFamily="18" charset="-128"/>
              <a:ea typeface="UD デジタル 教科書体 NK-B" panose="02020700000000000000" pitchFamily="18" charset="-128"/>
              <a:cs typeface="Times New Roman" panose="02020603050405020304" pitchFamily="18" charset="0"/>
            </a:endParaRPr>
          </a:p>
        </p:txBody>
      </p:sp>
      <p:sp>
        <p:nvSpPr>
          <p:cNvPr id="25" name="テキスト ボックス 24">
            <a:extLst>
              <a:ext uri="{FF2B5EF4-FFF2-40B4-BE49-F238E27FC236}">
                <a16:creationId xmlns:a16="http://schemas.microsoft.com/office/drawing/2014/main" id="{D009AE17-5333-469D-82D5-51AFEAAC4783}"/>
              </a:ext>
            </a:extLst>
          </p:cNvPr>
          <p:cNvSpPr txBox="1"/>
          <p:nvPr/>
        </p:nvSpPr>
        <p:spPr>
          <a:xfrm>
            <a:off x="0" y="-2283"/>
            <a:ext cx="12192000" cy="461665"/>
          </a:xfrm>
          <a:prstGeom prst="rect">
            <a:avLst/>
          </a:prstGeom>
          <a:solidFill>
            <a:schemeClr val="accent5">
              <a:lumMod val="75000"/>
            </a:schemeClr>
          </a:solidFill>
        </p:spPr>
        <p:txBody>
          <a:bodyPr wrap="square" rtlCol="0">
            <a:spAutoFit/>
          </a:bodyPr>
          <a:lstStyle/>
          <a:p>
            <a:r>
              <a:rPr lang="ja-JP" altLang="en-US" sz="2200" b="1" dirty="0" smtClean="0">
                <a:solidFill>
                  <a:schemeClr val="bg1"/>
                </a:solidFill>
                <a:latin typeface="UD デジタル 教科書体 NP-B" panose="02020700000000000000" pitchFamily="18" charset="-128"/>
                <a:ea typeface="UD デジタル 教科書体 NP-B" panose="02020700000000000000" pitchFamily="18" charset="-128"/>
              </a:rPr>
              <a:t>　　　　　　　　</a:t>
            </a:r>
            <a:r>
              <a:rPr lang="ja-JP" altLang="en-US" sz="2200" b="1" dirty="0">
                <a:solidFill>
                  <a:schemeClr val="bg1"/>
                </a:solidFill>
                <a:latin typeface="UD デジタル 教科書体 NP-B" panose="02020700000000000000" pitchFamily="18" charset="-128"/>
                <a:ea typeface="UD デジタル 教科書体 NP-B" panose="02020700000000000000" pitchFamily="18" charset="-128"/>
              </a:rPr>
              <a:t>　</a:t>
            </a:r>
            <a:r>
              <a:rPr lang="ja-JP" altLang="en-US" sz="2400" b="1" dirty="0" smtClean="0">
                <a:solidFill>
                  <a:schemeClr val="bg1"/>
                </a:solidFill>
                <a:latin typeface="UD デジタル 教科書体 NP-B" panose="02020700000000000000" pitchFamily="18" charset="-128"/>
                <a:ea typeface="UD デジタル 教科書体 NP-B" panose="02020700000000000000" pitchFamily="18" charset="-128"/>
              </a:rPr>
              <a:t>大阪府における今後の感染拡大に備えた対応</a:t>
            </a:r>
            <a:endParaRPr lang="ja-JP" altLang="en-US" sz="2400" b="1" dirty="0">
              <a:solidFill>
                <a:schemeClr val="bg1"/>
              </a:solidFill>
              <a:latin typeface="UD デジタル 教科書体 NP-B" panose="02020700000000000000" pitchFamily="18" charset="-128"/>
              <a:ea typeface="UD デジタル 教科書体 NP-B" panose="02020700000000000000" pitchFamily="18" charset="-128"/>
            </a:endParaRPr>
          </a:p>
        </p:txBody>
      </p:sp>
      <p:sp>
        <p:nvSpPr>
          <p:cNvPr id="36" name="正方形/長方形 35">
            <a:extLst>
              <a:ext uri="{FF2B5EF4-FFF2-40B4-BE49-F238E27FC236}">
                <a16:creationId xmlns:a16="http://schemas.microsoft.com/office/drawing/2014/main" id="{1C021DE6-D962-4BCD-874A-8FAE118EC521}"/>
              </a:ext>
            </a:extLst>
          </p:cNvPr>
          <p:cNvSpPr/>
          <p:nvPr/>
        </p:nvSpPr>
        <p:spPr>
          <a:xfrm>
            <a:off x="4398330" y="853773"/>
            <a:ext cx="5669159" cy="2027942"/>
          </a:xfrm>
          <a:prstGeom prst="rect">
            <a:avLst/>
          </a:prstGeom>
          <a:ln/>
        </p:spPr>
        <p:style>
          <a:lnRef idx="1">
            <a:schemeClr val="accent2"/>
          </a:lnRef>
          <a:fillRef idx="2">
            <a:schemeClr val="accent2"/>
          </a:fillRef>
          <a:effectRef idx="1">
            <a:schemeClr val="accent2"/>
          </a:effectRef>
          <a:fontRef idx="minor">
            <a:schemeClr val="dk1"/>
          </a:fontRef>
        </p:style>
        <p:txBody>
          <a:bodyPr lIns="36000" tIns="36000" rIns="36000" bIns="36000" rtlCol="0" anchor="ctr" anchorCtr="0">
            <a:noAutofit/>
          </a:bodyPr>
          <a:lstStyle/>
          <a:p>
            <a:endParaRPr lang="en-US" altLang="ja-JP" sz="1000" kern="100" dirty="0">
              <a:solidFill>
                <a:srgbClr val="000000"/>
              </a:solidFill>
              <a:latin typeface="游明朝" panose="02020400000000000000" pitchFamily="18" charset="-128"/>
              <a:ea typeface="UD デジタル 教科書体 NK-B" panose="02020700000000000000" pitchFamily="18" charset="-128"/>
              <a:cs typeface="Times New Roman" panose="02020603050405020304" pitchFamily="18" charset="0"/>
            </a:endParaRPr>
          </a:p>
        </p:txBody>
      </p:sp>
      <p:pic>
        <p:nvPicPr>
          <p:cNvPr id="38" name="図 37">
            <a:extLst>
              <a:ext uri="{FF2B5EF4-FFF2-40B4-BE49-F238E27FC236}">
                <a16:creationId xmlns:a16="http://schemas.microsoft.com/office/drawing/2014/main" id="{F39E250B-CC46-478E-A60A-081C1DC7B58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18440" y="1410027"/>
            <a:ext cx="591046" cy="591046"/>
          </a:xfrm>
          <a:prstGeom prst="rect">
            <a:avLst/>
          </a:prstGeom>
        </p:spPr>
      </p:pic>
      <p:sp>
        <p:nvSpPr>
          <p:cNvPr id="40" name="正方形/長方形 39">
            <a:extLst>
              <a:ext uri="{FF2B5EF4-FFF2-40B4-BE49-F238E27FC236}">
                <a16:creationId xmlns:a16="http://schemas.microsoft.com/office/drawing/2014/main" id="{BA18FE65-92FA-4505-BDF8-88C0A42B6488}"/>
              </a:ext>
            </a:extLst>
          </p:cNvPr>
          <p:cNvSpPr/>
          <p:nvPr/>
        </p:nvSpPr>
        <p:spPr>
          <a:xfrm>
            <a:off x="4398330" y="2982737"/>
            <a:ext cx="5669159" cy="1432887"/>
          </a:xfrm>
          <a:prstGeom prst="rect">
            <a:avLst/>
          </a:prstGeom>
          <a:ln/>
        </p:spPr>
        <p:style>
          <a:lnRef idx="1">
            <a:schemeClr val="accent1"/>
          </a:lnRef>
          <a:fillRef idx="2">
            <a:schemeClr val="accent1"/>
          </a:fillRef>
          <a:effectRef idx="1">
            <a:schemeClr val="accent1"/>
          </a:effectRef>
          <a:fontRef idx="minor">
            <a:schemeClr val="dk1"/>
          </a:fontRef>
        </p:style>
        <p:txBody>
          <a:bodyPr wrap="square" lIns="36000" tIns="36000" rIns="36000" bIns="36000" rtlCol="0" anchor="ctr" anchorCtr="0">
            <a:noAutofit/>
          </a:bodyPr>
          <a:lstStyle/>
          <a:p>
            <a:endParaRPr lang="en-US" altLang="ja-JP" sz="1200" kern="100" dirty="0">
              <a:solidFill>
                <a:srgbClr val="000000"/>
              </a:solidFill>
              <a:latin typeface="游明朝" panose="02020400000000000000" pitchFamily="18" charset="-128"/>
              <a:ea typeface="UD デジタル 教科書体 NK-B" panose="02020700000000000000" pitchFamily="18" charset="-128"/>
              <a:cs typeface="Times New Roman" panose="02020603050405020304" pitchFamily="18" charset="0"/>
            </a:endParaRPr>
          </a:p>
        </p:txBody>
      </p:sp>
      <p:pic>
        <p:nvPicPr>
          <p:cNvPr id="41" name="図 40">
            <a:extLst>
              <a:ext uri="{FF2B5EF4-FFF2-40B4-BE49-F238E27FC236}">
                <a16:creationId xmlns:a16="http://schemas.microsoft.com/office/drawing/2014/main" id="{366EFAD4-06AA-43FF-859C-78D4F6B972D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96117" y="3638425"/>
            <a:ext cx="605793" cy="605793"/>
          </a:xfrm>
          <a:prstGeom prst="rect">
            <a:avLst/>
          </a:prstGeom>
        </p:spPr>
      </p:pic>
      <p:pic>
        <p:nvPicPr>
          <p:cNvPr id="43" name="図 42">
            <a:extLst>
              <a:ext uri="{FF2B5EF4-FFF2-40B4-BE49-F238E27FC236}">
                <a16:creationId xmlns:a16="http://schemas.microsoft.com/office/drawing/2014/main" id="{C1043FC7-BF0F-4B7F-9E36-840D26EFE20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907124" y="5385195"/>
            <a:ext cx="593331" cy="467064"/>
          </a:xfrm>
          <a:prstGeom prst="rect">
            <a:avLst/>
          </a:prstGeom>
        </p:spPr>
      </p:pic>
      <p:sp>
        <p:nvSpPr>
          <p:cNvPr id="30" name="四角形: 角を丸くする 3">
            <a:extLst>
              <a:ext uri="{FF2B5EF4-FFF2-40B4-BE49-F238E27FC236}">
                <a16:creationId xmlns:a16="http://schemas.microsoft.com/office/drawing/2014/main" id="{AA6E007B-E45C-49E7-9F7C-7843FABA5DA6}"/>
              </a:ext>
            </a:extLst>
          </p:cNvPr>
          <p:cNvSpPr/>
          <p:nvPr/>
        </p:nvSpPr>
        <p:spPr>
          <a:xfrm>
            <a:off x="1406135" y="768626"/>
            <a:ext cx="464329" cy="5149514"/>
          </a:xfrm>
          <a:prstGeom prst="roundRect">
            <a:avLst/>
          </a:prstGeom>
          <a:solidFill>
            <a:schemeClr val="accent4">
              <a:lumMod val="60000"/>
              <a:lumOff val="4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endParaRPr lang="ja-JP" altLang="en-US" sz="1400" b="1" dirty="0">
              <a:solidFill>
                <a:schemeClr val="tx1"/>
              </a:solidFill>
              <a:latin typeface="UD デジタル 教科書体 N-B" panose="02020700000000000000" pitchFamily="17" charset="-128"/>
              <a:ea typeface="UD デジタル 教科書体 N-B" panose="02020700000000000000" pitchFamily="17" charset="-128"/>
              <a:cs typeface="Calibri"/>
            </a:endParaRPr>
          </a:p>
        </p:txBody>
      </p:sp>
      <p:sp>
        <p:nvSpPr>
          <p:cNvPr id="35" name="四角形: 角を丸くする 5">
            <a:extLst>
              <a:ext uri="{FF2B5EF4-FFF2-40B4-BE49-F238E27FC236}">
                <a16:creationId xmlns:a16="http://schemas.microsoft.com/office/drawing/2014/main" id="{8DB516CB-F787-4539-9B9C-8B4563D22CBF}"/>
              </a:ext>
            </a:extLst>
          </p:cNvPr>
          <p:cNvSpPr/>
          <p:nvPr/>
        </p:nvSpPr>
        <p:spPr>
          <a:xfrm>
            <a:off x="2931137" y="791084"/>
            <a:ext cx="530323" cy="1741883"/>
          </a:xfrm>
          <a:prstGeom prst="roundRect">
            <a:avLst/>
          </a:prstGeom>
          <a:solidFill>
            <a:schemeClr val="accent6">
              <a:lumMod val="40000"/>
              <a:lumOff val="6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vert="eaVert" lIns="91440" tIns="45720" rIns="91440" bIns="45720" rtlCol="0" anchor="ctr"/>
          <a:lstStyle/>
          <a:p>
            <a:pPr algn="ctr"/>
            <a:r>
              <a:rPr lang="ja-JP" altLang="en-US" sz="1400" b="1" dirty="0">
                <a:solidFill>
                  <a:schemeClr val="tx1"/>
                </a:solidFill>
                <a:latin typeface="UD デジタル 教科書体 N-B" panose="02020700000000000000" pitchFamily="17" charset="-128"/>
                <a:ea typeface="UD デジタル 教科書体 N-B" panose="02020700000000000000" pitchFamily="17" charset="-128"/>
                <a:cs typeface="Calibri"/>
              </a:rPr>
              <a:t>保健所</a:t>
            </a:r>
          </a:p>
        </p:txBody>
      </p:sp>
      <p:cxnSp>
        <p:nvCxnSpPr>
          <p:cNvPr id="39" name="直線矢印コネクタ 38">
            <a:extLst>
              <a:ext uri="{FF2B5EF4-FFF2-40B4-BE49-F238E27FC236}">
                <a16:creationId xmlns:a16="http://schemas.microsoft.com/office/drawing/2014/main" id="{0EEEF432-0294-4DFF-8F87-DF0CC1321FF0}"/>
              </a:ext>
            </a:extLst>
          </p:cNvPr>
          <p:cNvCxnSpPr>
            <a:cxnSpLocks/>
          </p:cNvCxnSpPr>
          <p:nvPr/>
        </p:nvCxnSpPr>
        <p:spPr>
          <a:xfrm>
            <a:off x="3469545" y="1683835"/>
            <a:ext cx="928785" cy="0"/>
          </a:xfrm>
          <a:prstGeom prst="straightConnector1">
            <a:avLst/>
          </a:prstGeom>
          <a:ln w="31750">
            <a:tailEnd type="triangle"/>
          </a:ln>
        </p:spPr>
        <p:style>
          <a:lnRef idx="3">
            <a:schemeClr val="dk1"/>
          </a:lnRef>
          <a:fillRef idx="0">
            <a:schemeClr val="dk1"/>
          </a:fillRef>
          <a:effectRef idx="2">
            <a:schemeClr val="dk1"/>
          </a:effectRef>
          <a:fontRef idx="minor">
            <a:schemeClr val="tx1"/>
          </a:fontRef>
        </p:style>
      </p:cxnSp>
      <p:cxnSp>
        <p:nvCxnSpPr>
          <p:cNvPr id="55" name="直線矢印コネクタ 54">
            <a:extLst>
              <a:ext uri="{FF2B5EF4-FFF2-40B4-BE49-F238E27FC236}">
                <a16:creationId xmlns:a16="http://schemas.microsoft.com/office/drawing/2014/main" id="{88239374-85C1-48C9-B92A-5AE5A9529EA9}"/>
              </a:ext>
            </a:extLst>
          </p:cNvPr>
          <p:cNvCxnSpPr>
            <a:cxnSpLocks/>
          </p:cNvCxnSpPr>
          <p:nvPr/>
        </p:nvCxnSpPr>
        <p:spPr>
          <a:xfrm flipV="1">
            <a:off x="4136115" y="4113530"/>
            <a:ext cx="466502" cy="2"/>
          </a:xfrm>
          <a:prstGeom prst="straightConnector1">
            <a:avLst/>
          </a:prstGeom>
          <a:ln w="3175">
            <a:tailEnd type="triangle"/>
          </a:ln>
        </p:spPr>
        <p:style>
          <a:lnRef idx="3">
            <a:schemeClr val="dk1"/>
          </a:lnRef>
          <a:fillRef idx="0">
            <a:schemeClr val="dk1"/>
          </a:fillRef>
          <a:effectRef idx="2">
            <a:schemeClr val="dk1"/>
          </a:effectRef>
          <a:fontRef idx="minor">
            <a:schemeClr val="tx1"/>
          </a:fontRef>
        </p:style>
      </p:cxnSp>
      <p:sp>
        <p:nvSpPr>
          <p:cNvPr id="2" name="テキスト ボックス 1"/>
          <p:cNvSpPr txBox="1"/>
          <p:nvPr/>
        </p:nvSpPr>
        <p:spPr>
          <a:xfrm>
            <a:off x="4599757" y="947759"/>
            <a:ext cx="1207374" cy="307777"/>
          </a:xfrm>
          <a:prstGeom prst="rect">
            <a:avLst/>
          </a:prstGeom>
          <a:noFill/>
        </p:spPr>
        <p:txBody>
          <a:bodyPr wrap="square" rtlCol="0">
            <a:spAutoFit/>
          </a:bodyPr>
          <a:lstStyle/>
          <a:p>
            <a:r>
              <a:rPr lang="en-US" altLang="ja-JP" sz="1400" dirty="0">
                <a:latin typeface="UD デジタル 教科書体 N-B" panose="02020700000000000000" pitchFamily="17" charset="-128"/>
                <a:ea typeface="UD デジタル 教科書体 N-B" panose="02020700000000000000" pitchFamily="17" charset="-128"/>
              </a:rPr>
              <a:t>【</a:t>
            </a:r>
            <a:r>
              <a:rPr lang="ja-JP" altLang="en-US" sz="1400" dirty="0">
                <a:latin typeface="UD デジタル 教科書体 N-B" panose="02020700000000000000" pitchFamily="17" charset="-128"/>
                <a:ea typeface="UD デジタル 教科書体 N-B" panose="02020700000000000000" pitchFamily="17" charset="-128"/>
              </a:rPr>
              <a:t>入　院</a:t>
            </a:r>
            <a:r>
              <a:rPr lang="en-US" altLang="ja-JP" sz="1400" dirty="0">
                <a:latin typeface="UD デジタル 教科書体 N-B" panose="02020700000000000000" pitchFamily="17" charset="-128"/>
                <a:ea typeface="UD デジタル 教科書体 N-B" panose="02020700000000000000" pitchFamily="17" charset="-128"/>
              </a:rPr>
              <a:t>】</a:t>
            </a:r>
            <a:endParaRPr lang="ja-JP" altLang="en-US" sz="1400" dirty="0">
              <a:latin typeface="UD デジタル 教科書体 N-B" panose="02020700000000000000" pitchFamily="17" charset="-128"/>
              <a:ea typeface="UD デジタル 教科書体 N-B" panose="02020700000000000000" pitchFamily="17" charset="-128"/>
            </a:endParaRPr>
          </a:p>
        </p:txBody>
      </p:sp>
      <p:sp>
        <p:nvSpPr>
          <p:cNvPr id="57" name="テキスト ボックス 56"/>
          <p:cNvSpPr txBox="1"/>
          <p:nvPr/>
        </p:nvSpPr>
        <p:spPr>
          <a:xfrm>
            <a:off x="4599757" y="3115240"/>
            <a:ext cx="1407648" cy="307777"/>
          </a:xfrm>
          <a:prstGeom prst="rect">
            <a:avLst/>
          </a:prstGeom>
          <a:noFill/>
        </p:spPr>
        <p:txBody>
          <a:bodyPr wrap="square" rtlCol="0">
            <a:spAutoFit/>
          </a:bodyPr>
          <a:lstStyle/>
          <a:p>
            <a:r>
              <a:rPr lang="en-US" altLang="ja-JP" sz="1400" dirty="0">
                <a:latin typeface="UD デジタル 教科書体 N-B" panose="02020700000000000000" pitchFamily="17" charset="-128"/>
                <a:ea typeface="UD デジタル 教科書体 N-B" panose="02020700000000000000" pitchFamily="17" charset="-128"/>
              </a:rPr>
              <a:t>【</a:t>
            </a:r>
            <a:r>
              <a:rPr lang="ja-JP" altLang="en-US" sz="1400" dirty="0">
                <a:latin typeface="UD デジタル 教科書体 N-B" panose="02020700000000000000" pitchFamily="17" charset="-128"/>
                <a:ea typeface="UD デジタル 教科書体 N-B" panose="02020700000000000000" pitchFamily="17" charset="-128"/>
              </a:rPr>
              <a:t>宿泊療養</a:t>
            </a:r>
            <a:r>
              <a:rPr lang="en-US" altLang="ja-JP" sz="1400" dirty="0">
                <a:latin typeface="UD デジタル 教科書体 N-B" panose="02020700000000000000" pitchFamily="17" charset="-128"/>
                <a:ea typeface="UD デジタル 教科書体 N-B" panose="02020700000000000000" pitchFamily="17" charset="-128"/>
              </a:rPr>
              <a:t>】</a:t>
            </a:r>
            <a:endParaRPr lang="ja-JP" altLang="en-US" sz="1400" dirty="0">
              <a:latin typeface="UD デジタル 教科書体 N-B" panose="02020700000000000000" pitchFamily="17" charset="-128"/>
              <a:ea typeface="UD デジタル 教科書体 N-B" panose="02020700000000000000" pitchFamily="17" charset="-128"/>
            </a:endParaRPr>
          </a:p>
        </p:txBody>
      </p:sp>
      <p:sp>
        <p:nvSpPr>
          <p:cNvPr id="58" name="テキスト ボックス 57"/>
          <p:cNvSpPr txBox="1"/>
          <p:nvPr/>
        </p:nvSpPr>
        <p:spPr>
          <a:xfrm>
            <a:off x="4596100" y="4739896"/>
            <a:ext cx="1407649" cy="307777"/>
          </a:xfrm>
          <a:prstGeom prst="rect">
            <a:avLst/>
          </a:prstGeom>
          <a:noFill/>
        </p:spPr>
        <p:txBody>
          <a:bodyPr wrap="square" rtlCol="0">
            <a:spAutoFit/>
          </a:bodyPr>
          <a:lstStyle/>
          <a:p>
            <a:r>
              <a:rPr lang="en-US" altLang="ja-JP" sz="1400" dirty="0">
                <a:latin typeface="UD デジタル 教科書体 N-B" panose="02020700000000000000" pitchFamily="17" charset="-128"/>
                <a:ea typeface="UD デジタル 教科書体 N-B" panose="02020700000000000000" pitchFamily="17" charset="-128"/>
              </a:rPr>
              <a:t>【</a:t>
            </a:r>
            <a:r>
              <a:rPr lang="ja-JP" altLang="en-US" sz="1400" dirty="0">
                <a:latin typeface="UD デジタル 教科書体 N-B" panose="02020700000000000000" pitchFamily="17" charset="-128"/>
                <a:ea typeface="UD デジタル 教科書体 N-B" panose="02020700000000000000" pitchFamily="17" charset="-128"/>
              </a:rPr>
              <a:t>自宅療養</a:t>
            </a:r>
            <a:r>
              <a:rPr lang="en-US" altLang="ja-JP" sz="1400" dirty="0">
                <a:latin typeface="UD デジタル 教科書体 N-B" panose="02020700000000000000" pitchFamily="17" charset="-128"/>
                <a:ea typeface="UD デジタル 教科書体 N-B" panose="02020700000000000000" pitchFamily="17" charset="-128"/>
              </a:rPr>
              <a:t>】</a:t>
            </a:r>
            <a:endParaRPr lang="ja-JP" altLang="en-US" sz="1400" dirty="0">
              <a:latin typeface="UD デジタル 教科書体 N-B" panose="02020700000000000000" pitchFamily="17" charset="-128"/>
              <a:ea typeface="UD デジタル 教科書体 N-B" panose="02020700000000000000" pitchFamily="17" charset="-128"/>
            </a:endParaRPr>
          </a:p>
        </p:txBody>
      </p:sp>
      <p:sp>
        <p:nvSpPr>
          <p:cNvPr id="59" name="テキスト ボックス 58"/>
          <p:cNvSpPr txBox="1"/>
          <p:nvPr/>
        </p:nvSpPr>
        <p:spPr>
          <a:xfrm>
            <a:off x="5743170" y="873225"/>
            <a:ext cx="4269633" cy="2023631"/>
          </a:xfrm>
          <a:prstGeom prst="rect">
            <a:avLst/>
          </a:prstGeom>
          <a:noFill/>
        </p:spPr>
        <p:txBody>
          <a:bodyPr wrap="square" rtlCol="0">
            <a:spAutoFit/>
          </a:bodyPr>
          <a:lstStyle/>
          <a:p>
            <a:pPr marL="285750" indent="-285750">
              <a:spcBef>
                <a:spcPts val="300"/>
              </a:spcBef>
              <a:buFont typeface="Wingdings" panose="05000000000000000000" pitchFamily="2" charset="2"/>
              <a:buChar char="Ø"/>
            </a:pPr>
            <a:r>
              <a:rPr lang="ja-JP" altLang="en-US" sz="1200" b="1" dirty="0">
                <a:latin typeface="Meiryo UI" panose="020B0604030504040204" pitchFamily="50" charset="-128"/>
                <a:ea typeface="Meiryo UI" panose="020B0604030504040204" pitchFamily="50" charset="-128"/>
              </a:rPr>
              <a:t>災害級非常事態に備えた病床の充実、人材確保</a:t>
            </a:r>
            <a:endParaRPr lang="en-US" altLang="ja-JP" sz="1200" b="1" dirty="0">
              <a:latin typeface="Meiryo UI" panose="020B0604030504040204" pitchFamily="50" charset="-128"/>
              <a:ea typeface="Meiryo UI" panose="020B0604030504040204" pitchFamily="50" charset="-128"/>
            </a:endParaRPr>
          </a:p>
          <a:p>
            <a:pPr marL="285750" indent="-285750">
              <a:spcBef>
                <a:spcPts val="300"/>
              </a:spcBef>
              <a:buFont typeface="Wingdings" panose="05000000000000000000" pitchFamily="2" charset="2"/>
              <a:buChar char="Ø"/>
            </a:pPr>
            <a:r>
              <a:rPr lang="ja-JP" altLang="en-US" sz="1200" b="1" dirty="0">
                <a:latin typeface="Meiryo UI" panose="020B0604030504040204" pitchFamily="50" charset="-128"/>
                <a:ea typeface="Meiryo UI" panose="020B0604030504040204" pitchFamily="50" charset="-128"/>
              </a:rPr>
              <a:t>重症化予防のための治療体制の</a:t>
            </a:r>
            <a:r>
              <a:rPr lang="ja-JP" altLang="en-US" sz="1200" b="1" dirty="0" smtClean="0">
                <a:latin typeface="Meiryo UI" panose="020B0604030504040204" pitchFamily="50" charset="-128"/>
                <a:ea typeface="Meiryo UI" panose="020B0604030504040204" pitchFamily="50" charset="-128"/>
              </a:rPr>
              <a:t>強化</a:t>
            </a:r>
            <a:endParaRPr lang="en-US" altLang="ja-JP" sz="1200" b="1" dirty="0" smtClean="0">
              <a:latin typeface="Meiryo UI" panose="020B0604030504040204" pitchFamily="50" charset="-128"/>
              <a:ea typeface="Meiryo UI" panose="020B0604030504040204" pitchFamily="50" charset="-128"/>
            </a:endParaRPr>
          </a:p>
          <a:p>
            <a:pPr marL="285750" indent="-285750">
              <a:spcBef>
                <a:spcPts val="300"/>
              </a:spcBef>
              <a:buFont typeface="Wingdings" panose="05000000000000000000" pitchFamily="2" charset="2"/>
              <a:buChar char="Ø"/>
            </a:pPr>
            <a:r>
              <a:rPr lang="ja-JP" altLang="en-US" sz="1200" b="1" dirty="0" smtClean="0">
                <a:solidFill>
                  <a:srgbClr val="FF0000"/>
                </a:solidFill>
                <a:latin typeface="Meiryo UI" panose="020B0604030504040204" pitchFamily="50" charset="-128"/>
                <a:ea typeface="Meiryo UI" panose="020B0604030504040204" pitchFamily="50" charset="-128"/>
              </a:rPr>
              <a:t>高齢者の療養フローの確立・徹底</a:t>
            </a:r>
            <a:r>
              <a:rPr lang="en-US" altLang="ja-JP" sz="1200" b="1" dirty="0" smtClean="0">
                <a:solidFill>
                  <a:srgbClr val="FF0000"/>
                </a:solidFill>
                <a:latin typeface="Meiryo UI" panose="020B0604030504040204" pitchFamily="50" charset="-128"/>
                <a:ea typeface="Meiryo UI" panose="020B0604030504040204" pitchFamily="50" charset="-128"/>
              </a:rPr>
              <a:t>【</a:t>
            </a:r>
            <a:r>
              <a:rPr lang="ja-JP" altLang="en-US" sz="1200" b="1" dirty="0" smtClean="0">
                <a:solidFill>
                  <a:srgbClr val="FF0000"/>
                </a:solidFill>
                <a:latin typeface="Meiryo UI" panose="020B0604030504040204" pitchFamily="50" charset="-128"/>
                <a:ea typeface="Meiryo UI" panose="020B0604030504040204" pitchFamily="50" charset="-128"/>
              </a:rPr>
              <a:t>取組７</a:t>
            </a:r>
            <a:r>
              <a:rPr lang="en-US" altLang="ja-JP" sz="1200" b="1" dirty="0" smtClean="0">
                <a:solidFill>
                  <a:srgbClr val="FF0000"/>
                </a:solidFill>
                <a:latin typeface="Meiryo UI" panose="020B0604030504040204" pitchFamily="50" charset="-128"/>
                <a:ea typeface="Meiryo UI" panose="020B0604030504040204" pitchFamily="50" charset="-128"/>
              </a:rPr>
              <a:t>】</a:t>
            </a:r>
          </a:p>
          <a:p>
            <a:pPr marL="285750" indent="-285750">
              <a:spcBef>
                <a:spcPts val="300"/>
              </a:spcBef>
              <a:buFont typeface="Wingdings" panose="05000000000000000000" pitchFamily="2" charset="2"/>
              <a:buChar char="Ø"/>
            </a:pPr>
            <a:r>
              <a:rPr lang="ja-JP" altLang="en-US" sz="1200" b="1" dirty="0" smtClean="0">
                <a:solidFill>
                  <a:srgbClr val="FF0000"/>
                </a:solidFill>
                <a:latin typeface="Meiryo UI" panose="020B0604030504040204" pitchFamily="50" charset="-128"/>
                <a:ea typeface="Meiryo UI" panose="020B0604030504040204" pitchFamily="50" charset="-128"/>
              </a:rPr>
              <a:t>入院患者受入体制の強化</a:t>
            </a:r>
            <a:r>
              <a:rPr lang="en-US" altLang="ja-JP" sz="1200" b="1" dirty="0" smtClean="0">
                <a:solidFill>
                  <a:srgbClr val="FF0000"/>
                </a:solidFill>
                <a:latin typeface="Meiryo UI" panose="020B0604030504040204" pitchFamily="50" charset="-128"/>
                <a:ea typeface="Meiryo UI" panose="020B0604030504040204" pitchFamily="50" charset="-128"/>
              </a:rPr>
              <a:t>【</a:t>
            </a:r>
            <a:r>
              <a:rPr lang="ja-JP" altLang="en-US" sz="1200" b="1" dirty="0" smtClean="0">
                <a:solidFill>
                  <a:srgbClr val="FF0000"/>
                </a:solidFill>
                <a:latin typeface="Meiryo UI" panose="020B0604030504040204" pitchFamily="50" charset="-128"/>
                <a:ea typeface="Meiryo UI" panose="020B0604030504040204" pitchFamily="50" charset="-128"/>
              </a:rPr>
              <a:t>取組８</a:t>
            </a:r>
            <a:r>
              <a:rPr lang="en-US" altLang="ja-JP" sz="1200" b="1" dirty="0" smtClean="0">
                <a:solidFill>
                  <a:srgbClr val="FF0000"/>
                </a:solidFill>
                <a:latin typeface="Meiryo UI" panose="020B0604030504040204" pitchFamily="50" charset="-128"/>
                <a:ea typeface="Meiryo UI" panose="020B0604030504040204" pitchFamily="50" charset="-128"/>
              </a:rPr>
              <a:t>】【</a:t>
            </a:r>
            <a:r>
              <a:rPr lang="ja-JP" altLang="en-US" sz="1200" b="1" dirty="0" smtClean="0">
                <a:solidFill>
                  <a:srgbClr val="FF0000"/>
                </a:solidFill>
                <a:latin typeface="Meiryo UI" panose="020B0604030504040204" pitchFamily="50" charset="-128"/>
                <a:ea typeface="Meiryo UI" panose="020B0604030504040204" pitchFamily="50" charset="-128"/>
              </a:rPr>
              <a:t>取組９</a:t>
            </a:r>
            <a:r>
              <a:rPr lang="en-US" altLang="ja-JP" sz="1200" b="1" dirty="0" smtClean="0">
                <a:solidFill>
                  <a:srgbClr val="FF0000"/>
                </a:solidFill>
                <a:latin typeface="Meiryo UI" panose="020B0604030504040204" pitchFamily="50" charset="-128"/>
                <a:ea typeface="Meiryo UI" panose="020B0604030504040204" pitchFamily="50" charset="-128"/>
              </a:rPr>
              <a:t>】</a:t>
            </a:r>
          </a:p>
          <a:p>
            <a:pPr>
              <a:spcBef>
                <a:spcPts val="300"/>
              </a:spcBef>
            </a:pPr>
            <a:r>
              <a:rPr lang="ja-JP" altLang="en-US" sz="1200" b="1" dirty="0" smtClean="0">
                <a:solidFill>
                  <a:srgbClr val="FF0000"/>
                </a:solidFill>
                <a:latin typeface="Meiryo UI" panose="020B0604030504040204" pitchFamily="50" charset="-128"/>
                <a:ea typeface="Meiryo UI" panose="020B0604030504040204" pitchFamily="50" charset="-128"/>
              </a:rPr>
              <a:t>　　　（非受入病院、人工透析・妊産婦</a:t>
            </a:r>
            <a:r>
              <a:rPr lang="ja-JP" altLang="en-US" sz="1200" b="1" dirty="0">
                <a:solidFill>
                  <a:srgbClr val="FF0000"/>
                </a:solidFill>
                <a:latin typeface="Meiryo UI" panose="020B0604030504040204" pitchFamily="50" charset="-128"/>
                <a:ea typeface="Meiryo UI" panose="020B0604030504040204" pitchFamily="50" charset="-128"/>
              </a:rPr>
              <a:t>・</a:t>
            </a:r>
            <a:r>
              <a:rPr lang="ja-JP" altLang="en-US" sz="1200" b="1" dirty="0" smtClean="0">
                <a:solidFill>
                  <a:srgbClr val="FF0000"/>
                </a:solidFill>
                <a:latin typeface="Meiryo UI" panose="020B0604030504040204" pitchFamily="50" charset="-128"/>
                <a:ea typeface="Meiryo UI" panose="020B0604030504040204" pitchFamily="50" charset="-128"/>
              </a:rPr>
              <a:t>小児病床）</a:t>
            </a:r>
            <a:endParaRPr lang="en-US" altLang="ja-JP" sz="1200" b="1" dirty="0" smtClean="0">
              <a:solidFill>
                <a:srgbClr val="FF0000"/>
              </a:solidFill>
              <a:latin typeface="Meiryo UI" panose="020B0604030504040204" pitchFamily="50" charset="-128"/>
              <a:ea typeface="Meiryo UI" panose="020B0604030504040204" pitchFamily="50" charset="-128"/>
            </a:endParaRPr>
          </a:p>
          <a:p>
            <a:pPr marL="285750" indent="-285750">
              <a:spcBef>
                <a:spcPts val="300"/>
              </a:spcBef>
              <a:buFont typeface="Wingdings" panose="05000000000000000000" pitchFamily="2" charset="2"/>
              <a:buChar char="Ø"/>
            </a:pPr>
            <a:r>
              <a:rPr lang="ja-JP" altLang="en-US" sz="1200" b="1" dirty="0" smtClean="0">
                <a:solidFill>
                  <a:srgbClr val="FF0000"/>
                </a:solidFill>
                <a:latin typeface="Meiryo UI" panose="020B0604030504040204" pitchFamily="50" charset="-128"/>
                <a:ea typeface="Meiryo UI" panose="020B0604030504040204" pitchFamily="50" charset="-128"/>
              </a:rPr>
              <a:t>フェーズに応じた圏域内での入院調整</a:t>
            </a:r>
            <a:r>
              <a:rPr lang="en-US" altLang="ja-JP" sz="1200" b="1" dirty="0" smtClean="0">
                <a:solidFill>
                  <a:srgbClr val="FF0000"/>
                </a:solidFill>
                <a:latin typeface="Meiryo UI" panose="020B0604030504040204" pitchFamily="50" charset="-128"/>
                <a:ea typeface="Meiryo UI" panose="020B0604030504040204" pitchFamily="50" charset="-128"/>
              </a:rPr>
              <a:t>【</a:t>
            </a:r>
            <a:r>
              <a:rPr lang="ja-JP" altLang="en-US" sz="1200" b="1" dirty="0" smtClean="0">
                <a:solidFill>
                  <a:srgbClr val="FF0000"/>
                </a:solidFill>
                <a:latin typeface="Meiryo UI" panose="020B0604030504040204" pitchFamily="50" charset="-128"/>
                <a:ea typeface="Meiryo UI" panose="020B0604030504040204" pitchFamily="50" charset="-128"/>
              </a:rPr>
              <a:t>取組</a:t>
            </a:r>
            <a:r>
              <a:rPr lang="en-US" altLang="ja-JP" sz="1200" b="1" dirty="0" smtClean="0">
                <a:solidFill>
                  <a:srgbClr val="FF0000"/>
                </a:solidFill>
                <a:latin typeface="Meiryo UI" panose="020B0604030504040204" pitchFamily="50" charset="-128"/>
                <a:ea typeface="Meiryo UI" panose="020B0604030504040204" pitchFamily="50" charset="-128"/>
              </a:rPr>
              <a:t>10】</a:t>
            </a:r>
          </a:p>
          <a:p>
            <a:pPr marL="285750" indent="-285750">
              <a:spcBef>
                <a:spcPts val="300"/>
              </a:spcBef>
              <a:buFont typeface="Wingdings" panose="05000000000000000000" pitchFamily="2" charset="2"/>
              <a:buChar char="Ø"/>
            </a:pPr>
            <a:r>
              <a:rPr lang="ja-JP" altLang="en-US" sz="1200" b="1" dirty="0" smtClean="0">
                <a:latin typeface="Meiryo UI" panose="020B0604030504040204" pitchFamily="50" charset="-128"/>
                <a:ea typeface="Meiryo UI" panose="020B0604030504040204" pitchFamily="50" charset="-128"/>
              </a:rPr>
              <a:t>空</a:t>
            </a:r>
            <a:r>
              <a:rPr lang="ja-JP" altLang="en-US" sz="1200" b="1" dirty="0">
                <a:latin typeface="Meiryo UI" panose="020B0604030504040204" pitchFamily="50" charset="-128"/>
                <a:ea typeface="Meiryo UI" panose="020B0604030504040204" pitchFamily="50" charset="-128"/>
              </a:rPr>
              <a:t>床情報の共有・入院調整等のシステム化など</a:t>
            </a:r>
            <a:endParaRPr lang="en-US" altLang="ja-JP" sz="1200" b="1" dirty="0">
              <a:latin typeface="Meiryo UI" panose="020B0604030504040204" pitchFamily="50" charset="-128"/>
              <a:ea typeface="Meiryo UI" panose="020B0604030504040204" pitchFamily="50" charset="-128"/>
            </a:endParaRPr>
          </a:p>
          <a:p>
            <a:r>
              <a:rPr lang="ja-JP" altLang="en-US" sz="1200" b="1" dirty="0">
                <a:latin typeface="Meiryo UI" panose="020B0604030504040204" pitchFamily="50" charset="-128"/>
                <a:ea typeface="Meiryo UI" panose="020B0604030504040204" pitchFamily="50" charset="-128"/>
              </a:rPr>
              <a:t>　　</a:t>
            </a:r>
            <a:r>
              <a:rPr lang="ja-JP" altLang="en-US" sz="1200" b="1" dirty="0" smtClean="0">
                <a:latin typeface="Meiryo UI" panose="020B0604030504040204" pitchFamily="50" charset="-128"/>
                <a:ea typeface="Meiryo UI" panose="020B0604030504040204" pitchFamily="50" charset="-128"/>
              </a:rPr>
              <a:t> </a:t>
            </a:r>
            <a:r>
              <a:rPr lang="ja-JP" altLang="en-US" sz="1200" b="1" dirty="0" smtClean="0">
                <a:solidFill>
                  <a:srgbClr val="FF0000"/>
                </a:solidFill>
                <a:latin typeface="Meiryo UI" panose="020B0604030504040204" pitchFamily="50" charset="-128"/>
                <a:ea typeface="Meiryo UI" panose="020B0604030504040204" pitchFamily="50" charset="-128"/>
              </a:rPr>
              <a:t>圏域</a:t>
            </a:r>
            <a:r>
              <a:rPr lang="ja-JP" altLang="en-US" sz="1200" b="1" dirty="0">
                <a:solidFill>
                  <a:srgbClr val="FF0000"/>
                </a:solidFill>
                <a:latin typeface="Meiryo UI" panose="020B0604030504040204" pitchFamily="50" charset="-128"/>
                <a:ea typeface="Meiryo UI" panose="020B0604030504040204" pitchFamily="50" charset="-128"/>
              </a:rPr>
              <a:t>ごとのネットワーク体制の</a:t>
            </a:r>
            <a:r>
              <a:rPr lang="ja-JP" altLang="en-US" sz="1200" b="1" dirty="0" smtClean="0">
                <a:solidFill>
                  <a:srgbClr val="FF0000"/>
                </a:solidFill>
                <a:latin typeface="Meiryo UI" panose="020B0604030504040204" pitchFamily="50" charset="-128"/>
                <a:ea typeface="Meiryo UI" panose="020B0604030504040204" pitchFamily="50" charset="-128"/>
              </a:rPr>
              <a:t>強化</a:t>
            </a:r>
            <a:r>
              <a:rPr lang="en-US" altLang="ja-JP" sz="1200" b="1" dirty="0" smtClean="0">
                <a:solidFill>
                  <a:srgbClr val="FF0000"/>
                </a:solidFill>
                <a:latin typeface="Meiryo UI" panose="020B0604030504040204" pitchFamily="50" charset="-128"/>
                <a:ea typeface="Meiryo UI" panose="020B0604030504040204" pitchFamily="50" charset="-128"/>
              </a:rPr>
              <a:t>【</a:t>
            </a:r>
            <a:r>
              <a:rPr lang="ja-JP" altLang="en-US" sz="1200" b="1" dirty="0" smtClean="0">
                <a:solidFill>
                  <a:srgbClr val="FF0000"/>
                </a:solidFill>
                <a:latin typeface="Meiryo UI" panose="020B0604030504040204" pitchFamily="50" charset="-128"/>
                <a:ea typeface="Meiryo UI" panose="020B0604030504040204" pitchFamily="50" charset="-128"/>
              </a:rPr>
              <a:t>取組</a:t>
            </a:r>
            <a:r>
              <a:rPr lang="en-US" altLang="ja-JP" sz="1200" b="1" dirty="0" smtClean="0">
                <a:solidFill>
                  <a:srgbClr val="FF0000"/>
                </a:solidFill>
                <a:latin typeface="Meiryo UI" panose="020B0604030504040204" pitchFamily="50" charset="-128"/>
                <a:ea typeface="Meiryo UI" panose="020B0604030504040204" pitchFamily="50" charset="-128"/>
              </a:rPr>
              <a:t>10】</a:t>
            </a:r>
          </a:p>
          <a:p>
            <a:pPr marL="285750" indent="-285750">
              <a:spcBef>
                <a:spcPts val="300"/>
              </a:spcBef>
              <a:buFont typeface="Wingdings" panose="05000000000000000000" pitchFamily="2" charset="2"/>
              <a:buChar char="Ø"/>
            </a:pPr>
            <a:r>
              <a:rPr lang="ja-JP" altLang="en-US" sz="1200" b="1" dirty="0" smtClean="0">
                <a:solidFill>
                  <a:srgbClr val="FF0000"/>
                </a:solidFill>
                <a:latin typeface="Meiryo UI" panose="020B0604030504040204" pitchFamily="50" charset="-128"/>
                <a:ea typeface="Meiryo UI" panose="020B0604030504040204" pitchFamily="50" charset="-128"/>
              </a:rPr>
              <a:t>転</a:t>
            </a:r>
            <a:r>
              <a:rPr lang="ja-JP" altLang="en-US" sz="1200" b="1" dirty="0">
                <a:solidFill>
                  <a:srgbClr val="FF0000"/>
                </a:solidFill>
                <a:latin typeface="Meiryo UI" panose="020B0604030504040204" pitchFamily="50" charset="-128"/>
                <a:ea typeface="Meiryo UI" panose="020B0604030504040204" pitchFamily="50" charset="-128"/>
              </a:rPr>
              <a:t>退院支援（転退院ｻﾎﾟｰﾄｾﾝﾀｰ</a:t>
            </a:r>
            <a:r>
              <a:rPr lang="ja-JP" altLang="en-US" sz="1200" b="1" dirty="0" smtClean="0">
                <a:solidFill>
                  <a:srgbClr val="FF0000"/>
                </a:solidFill>
                <a:latin typeface="Meiryo UI" panose="020B0604030504040204" pitchFamily="50" charset="-128"/>
                <a:ea typeface="Meiryo UI" panose="020B0604030504040204" pitchFamily="50" charset="-128"/>
              </a:rPr>
              <a:t>）</a:t>
            </a:r>
            <a:r>
              <a:rPr lang="en-US" altLang="ja-JP" sz="1200" b="1" dirty="0" smtClean="0">
                <a:solidFill>
                  <a:srgbClr val="FF0000"/>
                </a:solidFill>
                <a:latin typeface="Meiryo UI" panose="020B0604030504040204" pitchFamily="50" charset="-128"/>
                <a:ea typeface="Meiryo UI" panose="020B0604030504040204" pitchFamily="50" charset="-128"/>
              </a:rPr>
              <a:t>【</a:t>
            </a:r>
            <a:r>
              <a:rPr lang="ja-JP" altLang="en-US" sz="1200" b="1" dirty="0" smtClean="0">
                <a:solidFill>
                  <a:srgbClr val="FF0000"/>
                </a:solidFill>
                <a:latin typeface="Meiryo UI" panose="020B0604030504040204" pitchFamily="50" charset="-128"/>
                <a:ea typeface="Meiryo UI" panose="020B0604030504040204" pitchFamily="50" charset="-128"/>
              </a:rPr>
              <a:t>取組</a:t>
            </a:r>
            <a:r>
              <a:rPr lang="en-US" altLang="ja-JP" sz="1200" b="1" dirty="0" smtClean="0">
                <a:solidFill>
                  <a:srgbClr val="FF0000"/>
                </a:solidFill>
                <a:latin typeface="Meiryo UI" panose="020B0604030504040204" pitchFamily="50" charset="-128"/>
                <a:ea typeface="Meiryo UI" panose="020B0604030504040204" pitchFamily="50" charset="-128"/>
              </a:rPr>
              <a:t>11】</a:t>
            </a:r>
            <a:endParaRPr lang="en-US" altLang="ja-JP" sz="1200" b="1" dirty="0">
              <a:solidFill>
                <a:srgbClr val="FF0000"/>
              </a:solidFill>
              <a:latin typeface="Meiryo UI" panose="020B0604030504040204" pitchFamily="50" charset="-128"/>
              <a:ea typeface="Meiryo UI" panose="020B0604030504040204" pitchFamily="50" charset="-128"/>
            </a:endParaRPr>
          </a:p>
        </p:txBody>
      </p:sp>
      <p:sp>
        <p:nvSpPr>
          <p:cNvPr id="60" name="テキスト ボックス 59"/>
          <p:cNvSpPr txBox="1"/>
          <p:nvPr/>
        </p:nvSpPr>
        <p:spPr>
          <a:xfrm>
            <a:off x="5742854" y="3031966"/>
            <a:ext cx="4227745" cy="1354217"/>
          </a:xfrm>
          <a:prstGeom prst="rect">
            <a:avLst/>
          </a:prstGeom>
          <a:noFill/>
        </p:spPr>
        <p:txBody>
          <a:bodyPr wrap="square" rtlCol="0">
            <a:spAutoFit/>
          </a:bodyPr>
          <a:lstStyle/>
          <a:p>
            <a:pPr marL="285750" indent="-285750">
              <a:spcBef>
                <a:spcPts val="300"/>
              </a:spcBef>
              <a:buFont typeface="Wingdings" panose="05000000000000000000" pitchFamily="2" charset="2"/>
              <a:buChar char="Ø"/>
            </a:pPr>
            <a:r>
              <a:rPr lang="ja-JP" altLang="en-US" sz="1200" b="1" dirty="0">
                <a:latin typeface="Meiryo UI" panose="020B0604030504040204" pitchFamily="50" charset="-128"/>
                <a:ea typeface="Meiryo UI" panose="020B0604030504040204" pitchFamily="50" charset="-128"/>
              </a:rPr>
              <a:t>災害級非常事態に備えた部屋数の充実</a:t>
            </a:r>
            <a:endParaRPr lang="en-US" altLang="ja-JP" sz="1200" b="1" dirty="0">
              <a:latin typeface="Meiryo UI" panose="020B0604030504040204" pitchFamily="50" charset="-128"/>
              <a:ea typeface="Meiryo UI" panose="020B0604030504040204" pitchFamily="50" charset="-128"/>
            </a:endParaRPr>
          </a:p>
          <a:p>
            <a:pPr marL="285750" indent="-285750">
              <a:spcBef>
                <a:spcPts val="300"/>
              </a:spcBef>
              <a:buFont typeface="Wingdings" panose="05000000000000000000" pitchFamily="2" charset="2"/>
              <a:buChar char="Ø"/>
            </a:pPr>
            <a:r>
              <a:rPr lang="ja-JP" altLang="en-US" sz="1200" b="1" dirty="0">
                <a:latin typeface="Meiryo UI" panose="020B0604030504040204" pitchFamily="50" charset="-128"/>
                <a:ea typeface="Meiryo UI" panose="020B0604030504040204" pitchFamily="50" charset="-128"/>
              </a:rPr>
              <a:t>診療型宿泊療養施設の整備・拡充</a:t>
            </a:r>
            <a:endParaRPr lang="en-US" altLang="ja-JP" sz="1200" b="1" dirty="0">
              <a:latin typeface="Meiryo UI" panose="020B0604030504040204" pitchFamily="50" charset="-128"/>
              <a:ea typeface="Meiryo UI" panose="020B0604030504040204" pitchFamily="50" charset="-128"/>
            </a:endParaRPr>
          </a:p>
          <a:p>
            <a:r>
              <a:rPr lang="ja-JP" altLang="en-US" sz="1200" b="1" dirty="0">
                <a:latin typeface="Meiryo UI" panose="020B0604030504040204" pitchFamily="50" charset="-128"/>
                <a:ea typeface="Meiryo UI" panose="020B0604030504040204" pitchFamily="50" charset="-128"/>
              </a:rPr>
              <a:t>　　 </a:t>
            </a:r>
            <a:r>
              <a:rPr lang="ja-JP" altLang="en-US" sz="1100" b="1" dirty="0">
                <a:latin typeface="Meiryo UI" panose="020B0604030504040204" pitchFamily="50" charset="-128"/>
                <a:ea typeface="Meiryo UI" panose="020B0604030504040204" pitchFamily="50" charset="-128"/>
              </a:rPr>
              <a:t>（抗体治療等の実施）</a:t>
            </a:r>
            <a:endParaRPr lang="en-US" altLang="ja-JP" sz="900" b="1" dirty="0">
              <a:latin typeface="Meiryo UI" panose="020B0604030504040204" pitchFamily="50" charset="-128"/>
              <a:ea typeface="Meiryo UI" panose="020B0604030504040204" pitchFamily="50" charset="-128"/>
            </a:endParaRPr>
          </a:p>
          <a:p>
            <a:pPr marL="285750" indent="-285750">
              <a:spcBef>
                <a:spcPts val="300"/>
              </a:spcBef>
              <a:buFont typeface="Wingdings" panose="05000000000000000000" pitchFamily="2" charset="2"/>
              <a:buChar char="Ø"/>
            </a:pPr>
            <a:r>
              <a:rPr lang="ja-JP" altLang="en-US" sz="1200" b="1" dirty="0">
                <a:latin typeface="Meiryo UI" panose="020B0604030504040204" pitchFamily="50" charset="-128"/>
                <a:ea typeface="Meiryo UI" panose="020B0604030504040204" pitchFamily="50" charset="-128"/>
              </a:rPr>
              <a:t>宿泊療養連携型病院の</a:t>
            </a:r>
            <a:r>
              <a:rPr lang="ja-JP" altLang="en-US" sz="1200" b="1" dirty="0" smtClean="0">
                <a:latin typeface="Meiryo UI" panose="020B0604030504040204" pitchFamily="50" charset="-128"/>
                <a:ea typeface="Meiryo UI" panose="020B0604030504040204" pitchFamily="50" charset="-128"/>
              </a:rPr>
              <a:t>指定</a:t>
            </a:r>
            <a:endParaRPr lang="en-US" altLang="ja-JP" sz="1200" b="1" dirty="0" smtClean="0">
              <a:latin typeface="Meiryo UI" panose="020B0604030504040204" pitchFamily="50" charset="-128"/>
              <a:ea typeface="Meiryo UI" panose="020B0604030504040204" pitchFamily="50" charset="-128"/>
            </a:endParaRPr>
          </a:p>
          <a:p>
            <a:pPr marL="285750" indent="-285750">
              <a:spcBef>
                <a:spcPts val="300"/>
              </a:spcBef>
              <a:buFont typeface="Wingdings" panose="05000000000000000000" pitchFamily="2" charset="2"/>
              <a:buChar char="Ø"/>
            </a:pPr>
            <a:r>
              <a:rPr lang="ja-JP" altLang="en-US" sz="1200" b="1" dirty="0" smtClean="0">
                <a:solidFill>
                  <a:srgbClr val="FF0000"/>
                </a:solidFill>
                <a:latin typeface="Meiryo UI" panose="020B0604030504040204" pitchFamily="50" charset="-128"/>
                <a:ea typeface="Meiryo UI" panose="020B0604030504040204" pitchFamily="50" charset="-128"/>
              </a:rPr>
              <a:t>高齢者用療養施設の運用（臨時の医療施設等）</a:t>
            </a:r>
            <a:endParaRPr lang="en-US" altLang="ja-JP" sz="1200" b="1" dirty="0">
              <a:solidFill>
                <a:srgbClr val="FF0000"/>
              </a:solidFill>
              <a:latin typeface="Meiryo UI" panose="020B0604030504040204" pitchFamily="50" charset="-128"/>
              <a:ea typeface="Meiryo UI" panose="020B0604030504040204" pitchFamily="50" charset="-128"/>
            </a:endParaRPr>
          </a:p>
          <a:p>
            <a:pPr marL="285750" indent="-285750">
              <a:spcBef>
                <a:spcPts val="300"/>
              </a:spcBef>
              <a:buFont typeface="Wingdings" panose="05000000000000000000" pitchFamily="2" charset="2"/>
              <a:buChar char="Ø"/>
            </a:pPr>
            <a:r>
              <a:rPr lang="ja-JP" altLang="en-US" sz="1200" b="1" dirty="0">
                <a:latin typeface="Meiryo UI" panose="020B0604030504040204" pitchFamily="50" charset="-128"/>
                <a:ea typeface="Meiryo UI" panose="020B0604030504040204" pitchFamily="50" charset="-128"/>
              </a:rPr>
              <a:t>オンライン診療・往診等の実施</a:t>
            </a:r>
            <a:endParaRPr lang="en-US" altLang="ja-JP" sz="1200" b="1" dirty="0">
              <a:latin typeface="Meiryo UI" panose="020B0604030504040204" pitchFamily="50" charset="-128"/>
              <a:ea typeface="Meiryo UI" panose="020B0604030504040204" pitchFamily="50" charset="-128"/>
            </a:endParaRPr>
          </a:p>
        </p:txBody>
      </p:sp>
      <p:sp>
        <p:nvSpPr>
          <p:cNvPr id="62" name="四角形: 角を丸くする 3">
            <a:extLst>
              <a:ext uri="{FF2B5EF4-FFF2-40B4-BE49-F238E27FC236}">
                <a16:creationId xmlns:a16="http://schemas.microsoft.com/office/drawing/2014/main" id="{AA6E007B-E45C-49E7-9F7C-7843FABA5DA6}"/>
              </a:ext>
            </a:extLst>
          </p:cNvPr>
          <p:cNvSpPr/>
          <p:nvPr/>
        </p:nvSpPr>
        <p:spPr>
          <a:xfrm>
            <a:off x="11312848" y="1255536"/>
            <a:ext cx="561708" cy="4433057"/>
          </a:xfrm>
          <a:prstGeom prst="roundRect">
            <a:avLst/>
          </a:prstGeom>
          <a:noFill/>
          <a:ln>
            <a:solidFill>
              <a:srgbClr val="41719C"/>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794250" lvl="1"/>
            <a:endParaRPr lang="ja-JP" altLang="en-US" sz="1200" b="1" dirty="0">
              <a:solidFill>
                <a:schemeClr val="tx1"/>
              </a:solidFill>
              <a:latin typeface="ＭＳ ゴシック" panose="020B0609070205080204" pitchFamily="49" charset="-128"/>
              <a:ea typeface="ＭＳ ゴシック" panose="020B0609070205080204" pitchFamily="49" charset="-128"/>
              <a:cs typeface="Calibri"/>
            </a:endParaRPr>
          </a:p>
        </p:txBody>
      </p:sp>
      <p:sp>
        <p:nvSpPr>
          <p:cNvPr id="13" name="正方形/長方形 12"/>
          <p:cNvSpPr/>
          <p:nvPr/>
        </p:nvSpPr>
        <p:spPr>
          <a:xfrm>
            <a:off x="11339123" y="1255536"/>
            <a:ext cx="411995" cy="1119723"/>
          </a:xfrm>
          <a:prstGeom prst="rect">
            <a:avLst/>
          </a:prstGeom>
        </p:spPr>
        <p:txBody>
          <a:bodyPr vert="eaVert" wrap="none">
            <a:spAutoFit/>
          </a:bodyPr>
          <a:lstStyle/>
          <a:p>
            <a:r>
              <a:rPr lang="en-US" altLang="ja-JP" sz="1200" b="1" dirty="0">
                <a:solidFill>
                  <a:prstClr val="black"/>
                </a:solidFill>
                <a:latin typeface="UD デジタル 教科書体 N-B" panose="02020700000000000000" pitchFamily="17" charset="-128"/>
                <a:ea typeface="UD デジタル 教科書体 N-B" panose="02020700000000000000" pitchFamily="17" charset="-128"/>
                <a:cs typeface="Calibri"/>
              </a:rPr>
              <a:t>【</a:t>
            </a:r>
            <a:r>
              <a:rPr lang="ja-JP" altLang="en-US" sz="1200" b="1" dirty="0">
                <a:solidFill>
                  <a:prstClr val="black"/>
                </a:solidFill>
                <a:latin typeface="UD デジタル 教科書体 N-B" panose="02020700000000000000" pitchFamily="17" charset="-128"/>
                <a:ea typeface="UD デジタル 教科書体 N-B" panose="02020700000000000000" pitchFamily="17" charset="-128"/>
                <a:cs typeface="Calibri"/>
              </a:rPr>
              <a:t>ひっ迫時</a:t>
            </a:r>
            <a:r>
              <a:rPr lang="en-US" altLang="ja-JP" sz="1200" b="1" dirty="0">
                <a:solidFill>
                  <a:prstClr val="black"/>
                </a:solidFill>
                <a:latin typeface="UD デジタル 教科書体 N-B" panose="02020700000000000000" pitchFamily="17" charset="-128"/>
                <a:ea typeface="UD デジタル 教科書体 N-B" panose="02020700000000000000" pitchFamily="17" charset="-128"/>
                <a:cs typeface="Calibri"/>
              </a:rPr>
              <a:t>】</a:t>
            </a:r>
            <a:endParaRPr lang="ja-JP" altLang="en-US" sz="1600" dirty="0"/>
          </a:p>
        </p:txBody>
      </p:sp>
      <p:sp>
        <p:nvSpPr>
          <p:cNvPr id="63" name="正方形/長方形 62"/>
          <p:cNvSpPr/>
          <p:nvPr/>
        </p:nvSpPr>
        <p:spPr>
          <a:xfrm>
            <a:off x="11386371" y="4888861"/>
            <a:ext cx="411995" cy="610758"/>
          </a:xfrm>
          <a:prstGeom prst="rect">
            <a:avLst/>
          </a:prstGeom>
        </p:spPr>
        <p:txBody>
          <a:bodyPr vert="eaVert" wrap="none">
            <a:spAutoFit/>
          </a:bodyPr>
          <a:lstStyle/>
          <a:p>
            <a:r>
              <a:rPr lang="ja-JP" altLang="en-US" sz="1200" b="1" dirty="0">
                <a:solidFill>
                  <a:prstClr val="black"/>
                </a:solidFill>
                <a:latin typeface="Meiryo UI" panose="020B0604030504040204" pitchFamily="50" charset="-128"/>
                <a:ea typeface="Meiryo UI" panose="020B0604030504040204" pitchFamily="50" charset="-128"/>
                <a:cs typeface="Calibri"/>
              </a:rPr>
              <a:t>の運営</a:t>
            </a:r>
            <a:endParaRPr lang="ja-JP" altLang="en-US" sz="1200" dirty="0">
              <a:latin typeface="Meiryo UI" panose="020B0604030504040204" pitchFamily="50" charset="-128"/>
              <a:ea typeface="Meiryo UI" panose="020B0604030504040204" pitchFamily="50" charset="-128"/>
            </a:endParaRPr>
          </a:p>
        </p:txBody>
      </p:sp>
      <p:sp>
        <p:nvSpPr>
          <p:cNvPr id="15" name="角丸四角形吹き出し 14"/>
          <p:cNvSpPr/>
          <p:nvPr/>
        </p:nvSpPr>
        <p:spPr>
          <a:xfrm rot="10800000">
            <a:off x="2159746" y="2229235"/>
            <a:ext cx="1561654" cy="3384526"/>
          </a:xfrm>
          <a:prstGeom prst="wedgeRoundRectCallout">
            <a:avLst>
              <a:gd name="adj1" fmla="val 6318"/>
              <a:gd name="adj2" fmla="val 37661"/>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61" name="テキスト ボックス 60"/>
          <p:cNvSpPr txBox="1"/>
          <p:nvPr/>
        </p:nvSpPr>
        <p:spPr>
          <a:xfrm>
            <a:off x="2335464" y="2232567"/>
            <a:ext cx="1292662" cy="3578260"/>
          </a:xfrm>
          <a:prstGeom prst="rect">
            <a:avLst/>
          </a:prstGeom>
          <a:noFill/>
        </p:spPr>
        <p:txBody>
          <a:bodyPr vert="eaVert" wrap="square" rtlCol="0">
            <a:spAutoFit/>
          </a:bodyPr>
          <a:lstStyle/>
          <a:p>
            <a:pPr marL="144000" indent="-285750">
              <a:buFont typeface="Wingdings" panose="05000000000000000000" pitchFamily="2" charset="2"/>
              <a:buChar char="Ø"/>
            </a:pPr>
            <a:r>
              <a:rPr lang="ja-JP" altLang="en-US" sz="1200" b="1" dirty="0">
                <a:latin typeface="Meiryo UI" panose="020B0604030504040204" pitchFamily="50" charset="-128"/>
                <a:ea typeface="Meiryo UI" panose="020B0604030504040204" pitchFamily="50" charset="-128"/>
              </a:rPr>
              <a:t>保健所の体制整備</a:t>
            </a:r>
            <a:endParaRPr lang="en-US" altLang="ja-JP" sz="1200" b="1" dirty="0">
              <a:latin typeface="Meiryo UI" panose="020B0604030504040204" pitchFamily="50" charset="-128"/>
              <a:ea typeface="Meiryo UI" panose="020B0604030504040204" pitchFamily="50" charset="-128"/>
            </a:endParaRPr>
          </a:p>
          <a:p>
            <a:pPr marL="144000" indent="-285750">
              <a:buFont typeface="Wingdings" panose="05000000000000000000" pitchFamily="2" charset="2"/>
              <a:buChar char="Ø"/>
            </a:pPr>
            <a:r>
              <a:rPr lang="ja-JP" altLang="en-US" sz="1200" b="1" spc="-300" dirty="0">
                <a:latin typeface="ＭＳ ゴシック" panose="020B0609070205080204" pitchFamily="49" charset="-128"/>
                <a:ea typeface="ＭＳ ゴシック" panose="020B0609070205080204" pitchFamily="49" charset="-128"/>
              </a:rPr>
              <a:t>ファーストタッチ・</a:t>
            </a:r>
            <a:r>
              <a:rPr lang="ja-JP" altLang="en-US" sz="1200" b="1" dirty="0">
                <a:latin typeface="Meiryo UI" panose="020B0604030504040204" pitchFamily="50" charset="-128"/>
                <a:ea typeface="Meiryo UI" panose="020B0604030504040204" pitchFamily="50" charset="-128"/>
              </a:rPr>
              <a:t>療養決定</a:t>
            </a:r>
            <a:endParaRPr lang="en-US" altLang="ja-JP" sz="1200" b="1" dirty="0">
              <a:latin typeface="Meiryo UI" panose="020B0604030504040204" pitchFamily="50" charset="-128"/>
              <a:ea typeface="Meiryo UI" panose="020B0604030504040204" pitchFamily="50" charset="-128"/>
            </a:endParaRPr>
          </a:p>
          <a:p>
            <a:r>
              <a:rPr lang="en-US" altLang="ja-JP" sz="1200" b="1" dirty="0">
                <a:latin typeface="Meiryo UI" panose="020B0604030504040204" pitchFamily="50" charset="-128"/>
                <a:ea typeface="Meiryo UI" panose="020B0604030504040204" pitchFamily="50" charset="-128"/>
              </a:rPr>
              <a:t>      </a:t>
            </a:r>
            <a:r>
              <a:rPr lang="ja-JP" altLang="en-US" sz="1200" b="1" dirty="0">
                <a:latin typeface="ＭＳ ゴシック" panose="020B0609070205080204" pitchFamily="49" charset="-128"/>
                <a:ea typeface="ＭＳ ゴシック" panose="020B0609070205080204" pitchFamily="49" charset="-128"/>
              </a:rPr>
              <a:t>・</a:t>
            </a:r>
            <a:r>
              <a:rPr lang="ja-JP" altLang="en-US" sz="1200" b="1" dirty="0">
                <a:latin typeface="Meiryo UI" panose="020B0604030504040204" pitchFamily="50" charset="-128"/>
                <a:ea typeface="Meiryo UI" panose="020B0604030504040204" pitchFamily="50" charset="-128"/>
              </a:rPr>
              <a:t>手続の迅速化</a:t>
            </a:r>
            <a:endParaRPr lang="en-US" altLang="ja-JP" sz="1200" b="1"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Ø"/>
            </a:pPr>
            <a:r>
              <a:rPr lang="ja-JP" altLang="en-US" sz="1200" b="1" dirty="0">
                <a:solidFill>
                  <a:prstClr val="black"/>
                </a:solidFill>
                <a:latin typeface="ＭＳ ゴシック" panose="020B0609070205080204" pitchFamily="49" charset="-128"/>
                <a:ea typeface="ＭＳ ゴシック" panose="020B0609070205080204" pitchFamily="49" charset="-128"/>
              </a:rPr>
              <a:t>ハーシス</a:t>
            </a:r>
            <a:r>
              <a:rPr lang="ja-JP" altLang="en-US" sz="1200" b="1" dirty="0">
                <a:solidFill>
                  <a:prstClr val="black"/>
                </a:solidFill>
                <a:latin typeface="Meiryo UI" panose="020B0604030504040204" pitchFamily="50" charset="-128"/>
                <a:ea typeface="Meiryo UI" panose="020B0604030504040204" pitchFamily="50" charset="-128"/>
              </a:rPr>
              <a:t>入力の</a:t>
            </a:r>
            <a:r>
              <a:rPr lang="ja-JP" altLang="en-US" sz="1200" b="1" dirty="0" smtClean="0">
                <a:solidFill>
                  <a:prstClr val="black"/>
                </a:solidFill>
                <a:latin typeface="Meiryo UI" panose="020B0604030504040204" pitchFamily="50" charset="-128"/>
                <a:ea typeface="Meiryo UI" panose="020B0604030504040204" pitchFamily="50" charset="-128"/>
              </a:rPr>
              <a:t>徹底</a:t>
            </a:r>
            <a:endParaRPr lang="en-US" altLang="ja-JP" sz="1200" b="1" dirty="0" smtClean="0">
              <a:solidFill>
                <a:srgbClr val="FF0000"/>
              </a:solidFill>
              <a:latin typeface="Meiryo UI" panose="020B0604030504040204" pitchFamily="50" charset="-128"/>
              <a:ea typeface="Meiryo UI" panose="020B0604030504040204" pitchFamily="50" charset="-128"/>
            </a:endParaRPr>
          </a:p>
          <a:p>
            <a:r>
              <a:rPr lang="ja-JP" altLang="en-US" sz="1200" b="1" dirty="0">
                <a:solidFill>
                  <a:srgbClr val="FF0000"/>
                </a:solidFill>
                <a:latin typeface="Meiryo UI" panose="020B0604030504040204" pitchFamily="50" charset="-128"/>
                <a:ea typeface="Meiryo UI" panose="020B0604030504040204" pitchFamily="50" charset="-128"/>
              </a:rPr>
              <a:t>　</a:t>
            </a:r>
            <a:r>
              <a:rPr lang="ja-JP" altLang="en-US" sz="1200" b="1" dirty="0" smtClean="0">
                <a:solidFill>
                  <a:srgbClr val="FF0000"/>
                </a:solidFill>
                <a:latin typeface="Meiryo UI" panose="020B0604030504040204" pitchFamily="50" charset="-128"/>
                <a:ea typeface="Meiryo UI" panose="020B0604030504040204" pitchFamily="50" charset="-128"/>
              </a:rPr>
              <a:t>　・診療・検査医療機関による対応</a:t>
            </a:r>
            <a:r>
              <a:rPr lang="en-US" altLang="ja-JP" sz="1200" b="1" dirty="0" smtClean="0">
                <a:solidFill>
                  <a:srgbClr val="FF0000"/>
                </a:solidFill>
                <a:latin typeface="Meiryo UI" panose="020B0604030504040204" pitchFamily="50" charset="-128"/>
                <a:ea typeface="Meiryo UI" panose="020B0604030504040204" pitchFamily="50" charset="-128"/>
              </a:rPr>
              <a:t>【</a:t>
            </a:r>
            <a:r>
              <a:rPr lang="ja-JP" altLang="en-US" sz="1200" b="1" dirty="0" smtClean="0">
                <a:solidFill>
                  <a:srgbClr val="FF0000"/>
                </a:solidFill>
                <a:latin typeface="Meiryo UI" panose="020B0604030504040204" pitchFamily="50" charset="-128"/>
                <a:ea typeface="Meiryo UI" panose="020B0604030504040204" pitchFamily="50" charset="-128"/>
              </a:rPr>
              <a:t>取組１</a:t>
            </a:r>
            <a:r>
              <a:rPr lang="en-US" altLang="ja-JP" sz="1200" b="1" dirty="0" smtClean="0">
                <a:solidFill>
                  <a:srgbClr val="FF0000"/>
                </a:solidFill>
                <a:latin typeface="Meiryo UI" panose="020B0604030504040204" pitchFamily="50" charset="-128"/>
                <a:ea typeface="Meiryo UI" panose="020B0604030504040204" pitchFamily="50" charset="-128"/>
              </a:rPr>
              <a:t>】</a:t>
            </a:r>
          </a:p>
          <a:p>
            <a:pPr marL="285750" indent="-285750">
              <a:buFont typeface="Wingdings" panose="05000000000000000000" pitchFamily="2" charset="2"/>
              <a:buChar char="Ø"/>
            </a:pPr>
            <a:r>
              <a:rPr lang="ja-JP" altLang="en-US" sz="1200" b="1" dirty="0" smtClean="0">
                <a:solidFill>
                  <a:srgbClr val="FF0000"/>
                </a:solidFill>
                <a:latin typeface="Meiryo UI" panose="020B0604030504040204" pitchFamily="50" charset="-128"/>
                <a:ea typeface="Meiryo UI" panose="020B0604030504040204" pitchFamily="50" charset="-128"/>
              </a:rPr>
              <a:t>事務処理センターの設置</a:t>
            </a:r>
            <a:r>
              <a:rPr lang="en-US" altLang="ja-JP" sz="1200" b="1" dirty="0" smtClean="0">
                <a:solidFill>
                  <a:srgbClr val="FF0000"/>
                </a:solidFill>
                <a:latin typeface="Meiryo UI" panose="020B0604030504040204" pitchFamily="50" charset="-128"/>
                <a:ea typeface="Meiryo UI" panose="020B0604030504040204" pitchFamily="50" charset="-128"/>
              </a:rPr>
              <a:t>【</a:t>
            </a:r>
            <a:r>
              <a:rPr lang="ja-JP" altLang="en-US" sz="1200" b="1" dirty="0" smtClean="0">
                <a:solidFill>
                  <a:srgbClr val="FF0000"/>
                </a:solidFill>
                <a:latin typeface="Meiryo UI" panose="020B0604030504040204" pitchFamily="50" charset="-128"/>
                <a:ea typeface="Meiryo UI" panose="020B0604030504040204" pitchFamily="50" charset="-128"/>
              </a:rPr>
              <a:t>取組２</a:t>
            </a:r>
            <a:r>
              <a:rPr lang="en-US" altLang="ja-JP" sz="1200" b="1" dirty="0" smtClean="0">
                <a:solidFill>
                  <a:srgbClr val="FF0000"/>
                </a:solidFill>
                <a:latin typeface="Meiryo UI" panose="020B0604030504040204" pitchFamily="50" charset="-128"/>
                <a:ea typeface="Meiryo UI" panose="020B0604030504040204" pitchFamily="50" charset="-128"/>
              </a:rPr>
              <a:t>】</a:t>
            </a:r>
            <a:endParaRPr lang="ja-JP" altLang="en-US" sz="1200" b="1" dirty="0">
              <a:solidFill>
                <a:srgbClr val="FF0000"/>
              </a:solidFill>
              <a:latin typeface="Meiryo UI" panose="020B0604030504040204" pitchFamily="50" charset="-128"/>
              <a:ea typeface="Meiryo UI" panose="020B0604030504040204" pitchFamily="50" charset="-128"/>
            </a:endParaRPr>
          </a:p>
        </p:txBody>
      </p:sp>
      <p:sp>
        <p:nvSpPr>
          <p:cNvPr id="64" name="テキスト ボックス 63"/>
          <p:cNvSpPr txBox="1"/>
          <p:nvPr/>
        </p:nvSpPr>
        <p:spPr>
          <a:xfrm>
            <a:off x="5734392" y="4501544"/>
            <a:ext cx="4288543" cy="1392689"/>
          </a:xfrm>
          <a:prstGeom prst="rect">
            <a:avLst/>
          </a:prstGeom>
          <a:noFill/>
        </p:spPr>
        <p:txBody>
          <a:bodyPr wrap="square" rtlCol="0">
            <a:spAutoFit/>
          </a:bodyPr>
          <a:lstStyle/>
          <a:p>
            <a:pPr marL="285750" indent="-285750">
              <a:spcBef>
                <a:spcPts val="300"/>
              </a:spcBef>
              <a:buFont typeface="Wingdings" panose="05000000000000000000" pitchFamily="2" charset="2"/>
              <a:buChar char="Ø"/>
            </a:pPr>
            <a:r>
              <a:rPr lang="ja-JP" altLang="en-US" sz="1200" b="1" dirty="0">
                <a:latin typeface="Meiryo UI" panose="020B0604030504040204" pitchFamily="50" charset="-128"/>
                <a:ea typeface="Meiryo UI" panose="020B0604030504040204" pitchFamily="50" charset="-128"/>
              </a:rPr>
              <a:t>健康</a:t>
            </a:r>
            <a:r>
              <a:rPr lang="ja-JP" altLang="en-US" sz="1200" b="1" dirty="0" smtClean="0">
                <a:latin typeface="Meiryo UI" panose="020B0604030504040204" pitchFamily="50" charset="-128"/>
                <a:ea typeface="Meiryo UI" panose="020B0604030504040204" pitchFamily="50" charset="-128"/>
              </a:rPr>
              <a:t>観察</a:t>
            </a:r>
            <a:endParaRPr lang="en-US" altLang="ja-JP" sz="1200" b="1" dirty="0" smtClean="0">
              <a:latin typeface="Meiryo UI" panose="020B0604030504040204" pitchFamily="50" charset="-128"/>
              <a:ea typeface="Meiryo UI" panose="020B0604030504040204" pitchFamily="50" charset="-128"/>
            </a:endParaRPr>
          </a:p>
          <a:p>
            <a:pPr>
              <a:spcBef>
                <a:spcPts val="300"/>
              </a:spcBef>
            </a:pPr>
            <a:r>
              <a:rPr lang="ja-JP" altLang="en-US" sz="1200" b="1" dirty="0">
                <a:latin typeface="Meiryo UI" panose="020B0604030504040204" pitchFamily="50" charset="-128"/>
                <a:ea typeface="Meiryo UI" panose="020B0604030504040204" pitchFamily="50" charset="-128"/>
              </a:rPr>
              <a:t>　</a:t>
            </a:r>
            <a:r>
              <a:rPr lang="ja-JP" altLang="en-US" sz="1200" b="1" dirty="0" smtClean="0">
                <a:latin typeface="Meiryo UI" panose="020B0604030504040204" pitchFamily="50" charset="-128"/>
                <a:ea typeface="Meiryo UI" panose="020B0604030504040204" pitchFamily="50" charset="-128"/>
              </a:rPr>
              <a:t>　</a:t>
            </a:r>
            <a:r>
              <a:rPr lang="ja-JP" altLang="en-US" sz="1050" b="1" dirty="0" smtClean="0">
                <a:latin typeface="Meiryo UI" panose="020B0604030504040204" pitchFamily="50" charset="-128"/>
                <a:ea typeface="Meiryo UI" panose="020B0604030504040204" pitchFamily="50" charset="-128"/>
              </a:rPr>
              <a:t>（</a:t>
            </a:r>
            <a:r>
              <a:rPr lang="ja-JP" altLang="en-US" sz="1050" b="1" dirty="0">
                <a:latin typeface="Meiryo UI" panose="020B0604030504040204" pitchFamily="50" charset="-128"/>
                <a:ea typeface="Meiryo UI" panose="020B0604030504040204" pitchFamily="50" charset="-128"/>
              </a:rPr>
              <a:t>訪問看護</a:t>
            </a:r>
            <a:r>
              <a:rPr lang="en-US" altLang="ja-JP" sz="1050" b="1" dirty="0">
                <a:latin typeface="Meiryo UI" panose="020B0604030504040204" pitchFamily="50" charset="-128"/>
                <a:ea typeface="Meiryo UI" panose="020B0604030504040204" pitchFamily="50" charset="-128"/>
              </a:rPr>
              <a:t>ST</a:t>
            </a:r>
            <a:r>
              <a:rPr lang="ja-JP" altLang="en-US" sz="1050" b="1" dirty="0" err="1">
                <a:latin typeface="Meiryo UI" panose="020B0604030504040204" pitchFamily="50" charset="-128"/>
                <a:ea typeface="Meiryo UI" panose="020B0604030504040204" pitchFamily="50" charset="-128"/>
              </a:rPr>
              <a:t>、</a:t>
            </a:r>
            <a:r>
              <a:rPr lang="en-US" altLang="ja-JP" sz="1050" b="1" dirty="0">
                <a:latin typeface="Meiryo UI" panose="020B0604030504040204" pitchFamily="50" charset="-128"/>
                <a:ea typeface="Meiryo UI" panose="020B0604030504040204" pitchFamily="50" charset="-128"/>
              </a:rPr>
              <a:t>MY-HERSYS</a:t>
            </a:r>
            <a:r>
              <a:rPr lang="ja-JP" altLang="en-US" sz="1050" b="1" dirty="0" err="1" smtClean="0">
                <a:latin typeface="Meiryo UI" panose="020B0604030504040204" pitchFamily="50" charset="-128"/>
                <a:ea typeface="Meiryo UI" panose="020B0604030504040204" pitchFamily="50" charset="-128"/>
              </a:rPr>
              <a:t>、</a:t>
            </a:r>
            <a:r>
              <a:rPr lang="ja-JP" altLang="en-US" sz="1050" b="1" dirty="0" smtClean="0">
                <a:solidFill>
                  <a:srgbClr val="FF0000"/>
                </a:solidFill>
                <a:latin typeface="Meiryo UI" panose="020B0604030504040204" pitchFamily="50" charset="-128"/>
                <a:ea typeface="Meiryo UI" panose="020B0604030504040204" pitchFamily="50" charset="-128"/>
              </a:rPr>
              <a:t>配食、ﾊﾟﾙｽ</a:t>
            </a:r>
            <a:r>
              <a:rPr lang="ja-JP" altLang="en-US" sz="1050" b="1" dirty="0">
                <a:solidFill>
                  <a:srgbClr val="FF0000"/>
                </a:solidFill>
                <a:latin typeface="Meiryo UI" panose="020B0604030504040204" pitchFamily="50" charset="-128"/>
                <a:ea typeface="Meiryo UI" panose="020B0604030504040204" pitchFamily="50" charset="-128"/>
              </a:rPr>
              <a:t>貸出</a:t>
            </a:r>
            <a:r>
              <a:rPr lang="ja-JP" altLang="en-US" sz="1050" b="1" dirty="0" smtClean="0">
                <a:latin typeface="Meiryo UI" panose="020B0604030504040204" pitchFamily="50" charset="-128"/>
                <a:ea typeface="Meiryo UI" panose="020B0604030504040204" pitchFamily="50" charset="-128"/>
              </a:rPr>
              <a:t>等）</a:t>
            </a:r>
            <a:r>
              <a:rPr lang="en-US" altLang="ja-JP" sz="1050" b="1" dirty="0" smtClean="0">
                <a:solidFill>
                  <a:srgbClr val="FF0000"/>
                </a:solidFill>
                <a:latin typeface="Meiryo UI" panose="020B0604030504040204" pitchFamily="50" charset="-128"/>
                <a:ea typeface="Meiryo UI" panose="020B0604030504040204" pitchFamily="50" charset="-128"/>
              </a:rPr>
              <a:t>【</a:t>
            </a:r>
            <a:r>
              <a:rPr lang="ja-JP" altLang="en-US" sz="1050" b="1" dirty="0" smtClean="0">
                <a:solidFill>
                  <a:srgbClr val="FF0000"/>
                </a:solidFill>
                <a:latin typeface="Meiryo UI" panose="020B0604030504040204" pitchFamily="50" charset="-128"/>
                <a:ea typeface="Meiryo UI" panose="020B0604030504040204" pitchFamily="50" charset="-128"/>
              </a:rPr>
              <a:t>取組３</a:t>
            </a:r>
            <a:r>
              <a:rPr lang="ja-JP" altLang="en-US" sz="1050" b="1" dirty="0">
                <a:solidFill>
                  <a:srgbClr val="FF0000"/>
                </a:solidFill>
                <a:latin typeface="Meiryo UI" panose="020B0604030504040204" pitchFamily="50" charset="-128"/>
                <a:ea typeface="Meiryo UI" panose="020B0604030504040204" pitchFamily="50" charset="-128"/>
              </a:rPr>
              <a:t>、</a:t>
            </a:r>
            <a:r>
              <a:rPr lang="ja-JP" altLang="en-US" sz="1050" b="1" dirty="0" smtClean="0">
                <a:solidFill>
                  <a:srgbClr val="FF0000"/>
                </a:solidFill>
                <a:latin typeface="Meiryo UI" panose="020B0604030504040204" pitchFamily="50" charset="-128"/>
                <a:ea typeface="Meiryo UI" panose="020B0604030504040204" pitchFamily="50" charset="-128"/>
              </a:rPr>
              <a:t>４</a:t>
            </a:r>
            <a:r>
              <a:rPr lang="en-US" altLang="ja-JP" sz="1050" b="1" dirty="0" smtClean="0">
                <a:solidFill>
                  <a:srgbClr val="FF0000"/>
                </a:solidFill>
                <a:latin typeface="Meiryo UI" panose="020B0604030504040204" pitchFamily="50" charset="-128"/>
                <a:ea typeface="Meiryo UI" panose="020B0604030504040204" pitchFamily="50" charset="-128"/>
              </a:rPr>
              <a:t>】</a:t>
            </a:r>
            <a:endParaRPr lang="en-US" altLang="ja-JP" sz="1050" b="1" dirty="0">
              <a:solidFill>
                <a:srgbClr val="FF0000"/>
              </a:solidFill>
              <a:latin typeface="Meiryo UI" panose="020B0604030504040204" pitchFamily="50" charset="-128"/>
              <a:ea typeface="Meiryo UI" panose="020B0604030504040204" pitchFamily="50" charset="-128"/>
            </a:endParaRPr>
          </a:p>
          <a:p>
            <a:pPr marL="285750" indent="-285750">
              <a:spcBef>
                <a:spcPts val="300"/>
              </a:spcBef>
              <a:buFont typeface="Wingdings" panose="05000000000000000000" pitchFamily="2" charset="2"/>
              <a:buChar char="Ø"/>
            </a:pPr>
            <a:r>
              <a:rPr lang="ja-JP" altLang="en-US" sz="1200" b="1" dirty="0">
                <a:latin typeface="Meiryo UI" panose="020B0604030504040204" pitchFamily="50" charset="-128"/>
                <a:ea typeface="Meiryo UI" panose="020B0604030504040204" pitchFamily="50" charset="-128"/>
              </a:rPr>
              <a:t>抗体治療体制の整備（外来・往診）</a:t>
            </a:r>
            <a:endParaRPr lang="en-US" altLang="ja-JP" sz="1200" b="1" dirty="0">
              <a:latin typeface="Meiryo UI" panose="020B0604030504040204" pitchFamily="50" charset="-128"/>
              <a:ea typeface="Meiryo UI" panose="020B0604030504040204" pitchFamily="50" charset="-128"/>
            </a:endParaRPr>
          </a:p>
          <a:p>
            <a:pPr marL="285750" indent="-285750">
              <a:spcBef>
                <a:spcPts val="300"/>
              </a:spcBef>
              <a:buFont typeface="Wingdings" panose="05000000000000000000" pitchFamily="2" charset="2"/>
              <a:buChar char="Ø"/>
            </a:pPr>
            <a:r>
              <a:rPr lang="ja-JP" altLang="en-US" sz="1200" b="1" dirty="0">
                <a:latin typeface="Meiryo UI" panose="020B0604030504040204" pitchFamily="50" charset="-128"/>
                <a:ea typeface="Meiryo UI" panose="020B0604030504040204" pitchFamily="50" charset="-128"/>
              </a:rPr>
              <a:t>オンライン診療・処方体制の整備</a:t>
            </a:r>
            <a:r>
              <a:rPr lang="ja-JP" altLang="en-US" sz="1050" b="1" dirty="0">
                <a:latin typeface="Meiryo UI" panose="020B0604030504040204" pitchFamily="50" charset="-128"/>
                <a:ea typeface="Meiryo UI" panose="020B0604030504040204" pitchFamily="50" charset="-128"/>
              </a:rPr>
              <a:t>（経口治療薬含む）</a:t>
            </a:r>
            <a:endParaRPr lang="en-US" altLang="ja-JP" sz="1200" b="1" dirty="0">
              <a:latin typeface="Meiryo UI" panose="020B0604030504040204" pitchFamily="50" charset="-128"/>
              <a:ea typeface="Meiryo UI" panose="020B0604030504040204" pitchFamily="50" charset="-128"/>
            </a:endParaRPr>
          </a:p>
          <a:p>
            <a:pPr marL="285750" indent="-285750">
              <a:spcBef>
                <a:spcPts val="300"/>
              </a:spcBef>
              <a:buFont typeface="Wingdings" panose="05000000000000000000" pitchFamily="2" charset="2"/>
              <a:buChar char="Ø"/>
            </a:pPr>
            <a:r>
              <a:rPr lang="ja-JP" altLang="en-US" sz="1200" b="1" dirty="0">
                <a:latin typeface="Meiryo UI" panose="020B0604030504040204" pitchFamily="50" charset="-128"/>
                <a:ea typeface="Meiryo UI" panose="020B0604030504040204" pitchFamily="50" charset="-128"/>
              </a:rPr>
              <a:t>外来診療病院の整備</a:t>
            </a:r>
            <a:endParaRPr lang="en-US" altLang="ja-JP" sz="1200" b="1" dirty="0">
              <a:latin typeface="Meiryo UI" panose="020B0604030504040204" pitchFamily="50" charset="-128"/>
              <a:ea typeface="Meiryo UI" panose="020B0604030504040204" pitchFamily="50" charset="-128"/>
            </a:endParaRPr>
          </a:p>
          <a:p>
            <a:pPr marL="285750" indent="-285750">
              <a:spcBef>
                <a:spcPts val="300"/>
              </a:spcBef>
              <a:buFont typeface="Wingdings" panose="05000000000000000000" pitchFamily="2" charset="2"/>
              <a:buChar char="Ø"/>
            </a:pPr>
            <a:r>
              <a:rPr lang="ja-JP" altLang="en-US" sz="1200" b="1" dirty="0">
                <a:latin typeface="Meiryo UI" panose="020B0604030504040204" pitchFamily="50" charset="-128"/>
                <a:ea typeface="Meiryo UI" panose="020B0604030504040204" pitchFamily="50" charset="-128"/>
              </a:rPr>
              <a:t>往診（平日日中・夜間休日）</a:t>
            </a:r>
            <a:endParaRPr lang="en-US" altLang="ja-JP" sz="1200" b="1" dirty="0">
              <a:latin typeface="Meiryo UI" panose="020B0604030504040204" pitchFamily="50" charset="-128"/>
              <a:ea typeface="Meiryo UI" panose="020B0604030504040204" pitchFamily="50" charset="-128"/>
            </a:endParaRPr>
          </a:p>
        </p:txBody>
      </p:sp>
      <p:sp>
        <p:nvSpPr>
          <p:cNvPr id="16" name="正方形/長方形 15"/>
          <p:cNvSpPr/>
          <p:nvPr/>
        </p:nvSpPr>
        <p:spPr>
          <a:xfrm>
            <a:off x="3727037" y="818785"/>
            <a:ext cx="369332" cy="782655"/>
          </a:xfrm>
          <a:prstGeom prst="rect">
            <a:avLst/>
          </a:prstGeom>
        </p:spPr>
        <p:txBody>
          <a:bodyPr vert="eaVert" wrap="square">
            <a:spAutoFit/>
          </a:bodyPr>
          <a:lstStyle/>
          <a:p>
            <a:r>
              <a:rPr lang="ja-JP" altLang="en-US" sz="1200" b="1" dirty="0">
                <a:latin typeface="UD デジタル 教科書体 N-B" panose="02020700000000000000" pitchFamily="17" charset="-128"/>
                <a:ea typeface="UD デジタル 教科書体 N-B" panose="02020700000000000000" pitchFamily="17" charset="-128"/>
                <a:cs typeface="Calibri"/>
              </a:rPr>
              <a:t>療養決定</a:t>
            </a:r>
            <a:endParaRPr lang="ja-JP" altLang="en-US" sz="1200" dirty="0"/>
          </a:p>
        </p:txBody>
      </p:sp>
      <p:cxnSp>
        <p:nvCxnSpPr>
          <p:cNvPr id="65" name="直線矢印コネクタ 64">
            <a:extLst>
              <a:ext uri="{FF2B5EF4-FFF2-40B4-BE49-F238E27FC236}">
                <a16:creationId xmlns:a16="http://schemas.microsoft.com/office/drawing/2014/main" id="{0EEEF432-0294-4DFF-8F87-DF0CC1321FF0}"/>
              </a:ext>
            </a:extLst>
          </p:cNvPr>
          <p:cNvCxnSpPr>
            <a:cxnSpLocks/>
          </p:cNvCxnSpPr>
          <p:nvPr/>
        </p:nvCxnSpPr>
        <p:spPr>
          <a:xfrm>
            <a:off x="1866731" y="5791139"/>
            <a:ext cx="2729369" cy="19688"/>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74" name="正方形/長方形 73"/>
          <p:cNvSpPr/>
          <p:nvPr/>
        </p:nvSpPr>
        <p:spPr>
          <a:xfrm>
            <a:off x="2182215" y="952530"/>
            <a:ext cx="369332" cy="612513"/>
          </a:xfrm>
          <a:prstGeom prst="rect">
            <a:avLst/>
          </a:prstGeom>
        </p:spPr>
        <p:txBody>
          <a:bodyPr vert="eaVert" wrap="square">
            <a:spAutoFit/>
          </a:bodyPr>
          <a:lstStyle/>
          <a:p>
            <a:r>
              <a:rPr lang="ja-JP" altLang="en-US" sz="1200" b="1" dirty="0">
                <a:latin typeface="UD デジタル 教科書体 N-B" panose="02020700000000000000" pitchFamily="17" charset="-128"/>
                <a:ea typeface="UD デジタル 教科書体 N-B" panose="02020700000000000000" pitchFamily="17" charset="-128"/>
                <a:cs typeface="Calibri"/>
              </a:rPr>
              <a:t>発生届</a:t>
            </a:r>
            <a:endParaRPr lang="ja-JP" altLang="en-US" sz="1200" dirty="0"/>
          </a:p>
        </p:txBody>
      </p:sp>
      <p:sp>
        <p:nvSpPr>
          <p:cNvPr id="77" name="角丸四角形吹き出し 76"/>
          <p:cNvSpPr/>
          <p:nvPr/>
        </p:nvSpPr>
        <p:spPr>
          <a:xfrm rot="10800000">
            <a:off x="10413552" y="2039498"/>
            <a:ext cx="664197" cy="3638347"/>
          </a:xfrm>
          <a:prstGeom prst="wedgeRoundRectCallout">
            <a:avLst>
              <a:gd name="adj1" fmla="val -24796"/>
              <a:gd name="adj2" fmla="val 45979"/>
              <a:gd name="adj3" fmla="val 16667"/>
            </a:avLst>
          </a:prstGeom>
          <a:solidFill>
            <a:schemeClr val="bg1"/>
          </a:solidFill>
          <a:ln>
            <a:solidFill>
              <a:srgbClr val="4171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72" name="テキスト ボックス 71"/>
          <p:cNvSpPr txBox="1"/>
          <p:nvPr/>
        </p:nvSpPr>
        <p:spPr>
          <a:xfrm>
            <a:off x="10372913" y="2225621"/>
            <a:ext cx="738664" cy="3065771"/>
          </a:xfrm>
          <a:prstGeom prst="rect">
            <a:avLst/>
          </a:prstGeom>
          <a:noFill/>
        </p:spPr>
        <p:txBody>
          <a:bodyPr vert="eaVert" wrap="square" rtlCol="0">
            <a:spAutoFit/>
          </a:bodyPr>
          <a:lstStyle/>
          <a:p>
            <a:pPr marL="285750" indent="-285750">
              <a:buFont typeface="Wingdings" panose="05000000000000000000" pitchFamily="2" charset="2"/>
              <a:buChar char="Ø"/>
            </a:pPr>
            <a:r>
              <a:rPr lang="ja-JP" altLang="en-US" sz="1200" b="1" dirty="0">
                <a:latin typeface="Meiryo UI" panose="020B0604030504040204" pitchFamily="50" charset="-128"/>
                <a:ea typeface="Meiryo UI" panose="020B0604030504040204" pitchFamily="50" charset="-128"/>
              </a:rPr>
              <a:t>入院</a:t>
            </a:r>
            <a:r>
              <a:rPr lang="ja-JP" altLang="en-US" sz="1200" b="1" dirty="0">
                <a:latin typeface="ＭＳ ゴシック" panose="020B0609070205080204" pitchFamily="49" charset="-128"/>
                <a:ea typeface="ＭＳ ゴシック" panose="020B0609070205080204" pitchFamily="49" charset="-128"/>
              </a:rPr>
              <a:t>・</a:t>
            </a:r>
            <a:r>
              <a:rPr lang="ja-JP" altLang="en-US" sz="1200" b="1" dirty="0">
                <a:latin typeface="Meiryo UI" panose="020B0604030504040204" pitchFamily="50" charset="-128"/>
                <a:ea typeface="Meiryo UI" panose="020B0604030504040204" pitchFamily="50" charset="-128"/>
              </a:rPr>
              <a:t>宿泊</a:t>
            </a:r>
            <a:r>
              <a:rPr lang="ja-JP" altLang="en-US" sz="1200" b="1" dirty="0">
                <a:latin typeface="ＭＳ ゴシック" panose="020B0609070205080204" pitchFamily="49" charset="-128"/>
                <a:ea typeface="ＭＳ ゴシック" panose="020B0609070205080204" pitchFamily="49" charset="-128"/>
              </a:rPr>
              <a:t>・</a:t>
            </a:r>
            <a:r>
              <a:rPr lang="ja-JP" altLang="en-US" sz="1200" b="1" dirty="0">
                <a:latin typeface="Meiryo UI" panose="020B0604030504040204" pitchFamily="50" charset="-128"/>
                <a:ea typeface="Meiryo UI" panose="020B0604030504040204" pitchFamily="50" charset="-128"/>
              </a:rPr>
              <a:t>外来等への搬送</a:t>
            </a:r>
            <a:endParaRPr lang="en-US" altLang="ja-JP" sz="1200" b="1"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Ø"/>
            </a:pPr>
            <a:r>
              <a:rPr lang="ja-JP" altLang="en-US" sz="1200" b="1" dirty="0">
                <a:latin typeface="Meiryo UI" panose="020B0604030504040204" pitchFamily="50" charset="-128"/>
                <a:ea typeface="Meiryo UI" panose="020B0604030504040204" pitchFamily="50" charset="-128"/>
              </a:rPr>
              <a:t>短期入院⇒宿泊への搬送</a:t>
            </a:r>
            <a:endParaRPr lang="en-US" altLang="ja-JP" sz="1200" b="1"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Ø"/>
            </a:pPr>
            <a:r>
              <a:rPr lang="ja-JP" altLang="en-US" sz="1200" b="1" dirty="0">
                <a:latin typeface="Meiryo UI" panose="020B0604030504040204" pitchFamily="50" charset="-128"/>
                <a:ea typeface="Meiryo UI" panose="020B0604030504040204" pitchFamily="50" charset="-128"/>
              </a:rPr>
              <a:t>自宅</a:t>
            </a:r>
            <a:r>
              <a:rPr lang="ja-JP" altLang="en-US" sz="1200" b="1" dirty="0">
                <a:latin typeface="ＭＳ ゴシック" panose="020B0609070205080204" pitchFamily="49" charset="-128"/>
                <a:ea typeface="ＭＳ ゴシック" panose="020B0609070205080204" pitchFamily="49" charset="-128"/>
              </a:rPr>
              <a:t>・</a:t>
            </a:r>
            <a:r>
              <a:rPr lang="ja-JP" altLang="en-US" sz="1200" b="1" dirty="0">
                <a:latin typeface="Meiryo UI" panose="020B0604030504040204" pitchFamily="50" charset="-128"/>
                <a:ea typeface="Meiryo UI" panose="020B0604030504040204" pitchFamily="50" charset="-128"/>
              </a:rPr>
              <a:t>宿泊から急変時の搬送</a:t>
            </a:r>
            <a:endParaRPr lang="en-US" altLang="ja-JP" sz="1200" b="1" dirty="0">
              <a:latin typeface="Meiryo UI" panose="020B0604030504040204" pitchFamily="50" charset="-128"/>
              <a:ea typeface="Meiryo UI" panose="020B0604030504040204" pitchFamily="50" charset="-128"/>
            </a:endParaRPr>
          </a:p>
        </p:txBody>
      </p:sp>
      <p:sp>
        <p:nvSpPr>
          <p:cNvPr id="73" name="正方形/長方形 72"/>
          <p:cNvSpPr/>
          <p:nvPr/>
        </p:nvSpPr>
        <p:spPr>
          <a:xfrm>
            <a:off x="10563455" y="4848024"/>
            <a:ext cx="369332" cy="612513"/>
          </a:xfrm>
          <a:prstGeom prst="rect">
            <a:avLst/>
          </a:prstGeom>
        </p:spPr>
        <p:txBody>
          <a:bodyPr vert="eaVert" wrap="square">
            <a:spAutoFit/>
          </a:bodyPr>
          <a:lstStyle/>
          <a:p>
            <a:r>
              <a:rPr lang="ja-JP" altLang="en-US" sz="1200" b="1" dirty="0">
                <a:solidFill>
                  <a:prstClr val="black"/>
                </a:solidFill>
                <a:latin typeface="Meiryo UI" panose="020B0604030504040204" pitchFamily="50" charset="-128"/>
                <a:ea typeface="Meiryo UI" panose="020B0604030504040204" pitchFamily="50" charset="-128"/>
                <a:cs typeface="Calibri"/>
              </a:rPr>
              <a:t>の強化</a:t>
            </a:r>
          </a:p>
        </p:txBody>
      </p:sp>
      <p:sp>
        <p:nvSpPr>
          <p:cNvPr id="89" name="角丸四角形吹き出し 88"/>
          <p:cNvSpPr/>
          <p:nvPr/>
        </p:nvSpPr>
        <p:spPr>
          <a:xfrm rot="5400000">
            <a:off x="3234511" y="4534125"/>
            <a:ext cx="616632" cy="3600853"/>
          </a:xfrm>
          <a:prstGeom prst="wedgeRoundRectCallout">
            <a:avLst>
              <a:gd name="adj1" fmla="val -72687"/>
              <a:gd name="adj2" fmla="val 32419"/>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90" name="テキスト ボックス 89"/>
          <p:cNvSpPr txBox="1"/>
          <p:nvPr/>
        </p:nvSpPr>
        <p:spPr>
          <a:xfrm>
            <a:off x="1742401" y="6002393"/>
            <a:ext cx="3771449" cy="615553"/>
          </a:xfrm>
          <a:prstGeom prst="rect">
            <a:avLst/>
          </a:prstGeom>
          <a:noFill/>
        </p:spPr>
        <p:txBody>
          <a:bodyPr vert="horz" wrap="square" rtlCol="0">
            <a:spAutoFit/>
          </a:bodyPr>
          <a:lstStyle/>
          <a:p>
            <a:pPr marL="285750" indent="-285750">
              <a:buFont typeface="Wingdings" panose="05000000000000000000" pitchFamily="2" charset="2"/>
              <a:buChar char="Ø"/>
            </a:pPr>
            <a:r>
              <a:rPr lang="ja-JP" altLang="en-US" sz="1200" b="1" dirty="0">
                <a:latin typeface="Meiryo UI" panose="020B0604030504040204" pitchFamily="50" charset="-128"/>
                <a:ea typeface="Meiryo UI" panose="020B0604030504040204" pitchFamily="50" charset="-128"/>
              </a:rPr>
              <a:t>自宅待機</a:t>
            </a:r>
            <a:r>
              <a:rPr lang="en-US" altLang="ja-JP" sz="1200" b="1" dirty="0">
                <a:latin typeface="Meiryo UI" panose="020B0604030504040204" pitchFamily="50" charset="-128"/>
                <a:ea typeface="Meiryo UI" panose="020B0604030504040204" pitchFamily="50" charset="-128"/>
              </a:rPr>
              <a:t>SOS</a:t>
            </a:r>
            <a:r>
              <a:rPr lang="ja-JP" altLang="en-US" sz="1200" b="1" dirty="0">
                <a:latin typeface="Meiryo UI" panose="020B0604030504040204" pitchFamily="50" charset="-128"/>
                <a:ea typeface="Meiryo UI" panose="020B0604030504040204" pitchFamily="50" charset="-128"/>
              </a:rPr>
              <a:t>　</a:t>
            </a:r>
            <a:endParaRPr lang="en-US" altLang="ja-JP" sz="1200" b="1" dirty="0">
              <a:latin typeface="Meiryo UI" panose="020B0604030504040204" pitchFamily="50" charset="-128"/>
              <a:ea typeface="Meiryo UI" panose="020B0604030504040204" pitchFamily="50" charset="-128"/>
            </a:endParaRPr>
          </a:p>
          <a:p>
            <a:r>
              <a:rPr lang="ja-JP" altLang="en-US" sz="1100" b="1" dirty="0" smtClean="0">
                <a:latin typeface="Meiryo UI" panose="020B0604030504040204" pitchFamily="50" charset="-128"/>
                <a:ea typeface="Meiryo UI" panose="020B0604030504040204" pitchFamily="50" charset="-128"/>
              </a:rPr>
              <a:t>　　　・</a:t>
            </a:r>
            <a:r>
              <a:rPr lang="ja-JP" altLang="en-US" sz="1100" b="1" dirty="0">
                <a:latin typeface="Meiryo UI" panose="020B0604030504040204" pitchFamily="50" charset="-128"/>
                <a:ea typeface="Meiryo UI" panose="020B0604030504040204" pitchFamily="50" charset="-128"/>
              </a:rPr>
              <a:t>保健所連絡前の医療へのアクセス確保</a:t>
            </a:r>
          </a:p>
          <a:p>
            <a:endParaRPr lang="en-US" altLang="ja-JP" sz="1100" b="1" dirty="0">
              <a:latin typeface="Meiryo UI" panose="020B0604030504040204" pitchFamily="50" charset="-128"/>
              <a:ea typeface="Meiryo UI" panose="020B0604030504040204" pitchFamily="50" charset="-128"/>
            </a:endParaRPr>
          </a:p>
        </p:txBody>
      </p:sp>
      <p:sp>
        <p:nvSpPr>
          <p:cNvPr id="91" name="角丸四角形吹き出し 90"/>
          <p:cNvSpPr/>
          <p:nvPr/>
        </p:nvSpPr>
        <p:spPr>
          <a:xfrm rot="10800000">
            <a:off x="327468" y="2626216"/>
            <a:ext cx="1280292" cy="3858124"/>
          </a:xfrm>
          <a:prstGeom prst="wedgeRoundRectCallout">
            <a:avLst>
              <a:gd name="adj1" fmla="val -24796"/>
              <a:gd name="adj2" fmla="val 45979"/>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92" name="テキスト ボックス 91"/>
          <p:cNvSpPr txBox="1"/>
          <p:nvPr/>
        </p:nvSpPr>
        <p:spPr>
          <a:xfrm>
            <a:off x="345462" y="2801730"/>
            <a:ext cx="1215717" cy="3579211"/>
          </a:xfrm>
          <a:prstGeom prst="rect">
            <a:avLst/>
          </a:prstGeom>
          <a:noFill/>
        </p:spPr>
        <p:txBody>
          <a:bodyPr vert="eaVert" wrap="square" rtlCol="0">
            <a:spAutoFit/>
          </a:bodyPr>
          <a:lstStyle/>
          <a:p>
            <a:pPr marL="285750" indent="-285750">
              <a:buFont typeface="Wingdings" panose="05000000000000000000" pitchFamily="2" charset="2"/>
              <a:buChar char="Ø"/>
            </a:pPr>
            <a:r>
              <a:rPr lang="ja-JP" altLang="en-US" sz="1200" b="1" dirty="0">
                <a:latin typeface="Meiryo UI" panose="020B0604030504040204" pitchFamily="50" charset="-128"/>
                <a:ea typeface="Meiryo UI" panose="020B0604030504040204" pitchFamily="50" charset="-128"/>
              </a:rPr>
              <a:t>検査体制の整備</a:t>
            </a:r>
            <a:endParaRPr lang="en-US" altLang="ja-JP" sz="1200" b="1"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Ø"/>
            </a:pPr>
            <a:r>
              <a:rPr lang="ja-JP" altLang="en-US" sz="1100" b="1" dirty="0">
                <a:latin typeface="Meiryo UI" panose="020B0604030504040204" pitchFamily="50" charset="-128"/>
                <a:ea typeface="Meiryo UI" panose="020B0604030504040204" pitchFamily="50" charset="-128"/>
              </a:rPr>
              <a:t>診療</a:t>
            </a:r>
            <a:r>
              <a:rPr lang="ja-JP" altLang="en-US" sz="1100" b="1" dirty="0">
                <a:latin typeface="ＭＳ ゴシック" panose="020B0609070205080204" pitchFamily="49" charset="-128"/>
                <a:ea typeface="ＭＳ ゴシック" panose="020B0609070205080204" pitchFamily="49" charset="-128"/>
              </a:rPr>
              <a:t>・</a:t>
            </a:r>
            <a:r>
              <a:rPr lang="ja-JP" altLang="en-US" sz="1100" b="1" dirty="0">
                <a:latin typeface="Meiryo UI" panose="020B0604030504040204" pitchFamily="50" charset="-128"/>
                <a:ea typeface="Meiryo UI" panose="020B0604030504040204" pitchFamily="50" charset="-128"/>
              </a:rPr>
              <a:t>検査医療機関による</a:t>
            </a:r>
            <a:endParaRPr lang="en-US" altLang="ja-JP" sz="1100" b="1" dirty="0">
              <a:latin typeface="Meiryo UI" panose="020B0604030504040204" pitchFamily="50" charset="-128"/>
              <a:ea typeface="Meiryo UI" panose="020B0604030504040204" pitchFamily="50" charset="-128"/>
            </a:endParaRPr>
          </a:p>
          <a:p>
            <a:r>
              <a:rPr lang="ja-JP" altLang="en-US" sz="1100" b="1" dirty="0">
                <a:latin typeface="Meiryo UI" panose="020B0604030504040204" pitchFamily="50" charset="-128"/>
                <a:ea typeface="Meiryo UI" panose="020B0604030504040204" pitchFamily="50" charset="-128"/>
              </a:rPr>
              <a:t>　　</a:t>
            </a:r>
            <a:r>
              <a:rPr lang="ja-JP" altLang="en-US" sz="1100" b="1" dirty="0">
                <a:latin typeface="ＭＳ ゴシック" panose="020B0609070205080204" pitchFamily="49" charset="-128"/>
                <a:ea typeface="ＭＳ ゴシック" panose="020B0609070205080204" pitchFamily="49" charset="-128"/>
              </a:rPr>
              <a:t>・</a:t>
            </a:r>
            <a:r>
              <a:rPr lang="ja-JP" altLang="en-US" sz="1100" b="1" dirty="0">
                <a:latin typeface="Meiryo UI" panose="020B0604030504040204" pitchFamily="50" charset="-128"/>
                <a:ea typeface="Meiryo UI" panose="020B0604030504040204" pitchFamily="50" charset="-128"/>
              </a:rPr>
              <a:t>濃厚接触者等への受検勧奨</a:t>
            </a:r>
            <a:r>
              <a:rPr lang="ja-JP" altLang="en-US" sz="1100" b="1" dirty="0">
                <a:latin typeface="ＭＳ ゴシック" panose="020B0609070205080204" pitchFamily="49" charset="-128"/>
                <a:ea typeface="ＭＳ ゴシック" panose="020B0609070205080204" pitchFamily="49" charset="-128"/>
              </a:rPr>
              <a:t>・</a:t>
            </a:r>
            <a:r>
              <a:rPr lang="ja-JP" altLang="en-US" sz="1100" b="1" dirty="0">
                <a:latin typeface="Meiryo UI" panose="020B0604030504040204" pitchFamily="50" charset="-128"/>
                <a:ea typeface="Meiryo UI" panose="020B0604030504040204" pitchFamily="50" charset="-128"/>
              </a:rPr>
              <a:t>検査</a:t>
            </a:r>
            <a:endParaRPr lang="en-US" altLang="ja-JP" sz="1100" b="1" dirty="0">
              <a:latin typeface="Meiryo UI" panose="020B0604030504040204" pitchFamily="50" charset="-128"/>
              <a:ea typeface="Meiryo UI" panose="020B0604030504040204" pitchFamily="50" charset="-128"/>
            </a:endParaRPr>
          </a:p>
          <a:p>
            <a:r>
              <a:rPr lang="ja-JP" altLang="en-US" sz="1100" b="1" dirty="0">
                <a:latin typeface="Meiryo UI" panose="020B0604030504040204" pitchFamily="50" charset="-128"/>
                <a:ea typeface="Meiryo UI" panose="020B0604030504040204" pitchFamily="50" charset="-128"/>
              </a:rPr>
              <a:t>　　</a:t>
            </a:r>
            <a:r>
              <a:rPr lang="ja-JP" altLang="en-US" sz="1100" b="1" dirty="0">
                <a:latin typeface="ＭＳ ゴシック" panose="020B0609070205080204" pitchFamily="49" charset="-128"/>
                <a:ea typeface="ＭＳ ゴシック" panose="020B0609070205080204" pitchFamily="49" charset="-128"/>
              </a:rPr>
              <a:t>・</a:t>
            </a:r>
            <a:r>
              <a:rPr lang="ja-JP" altLang="en-US" sz="1100" b="1" dirty="0">
                <a:latin typeface="Meiryo UI" panose="020B0604030504040204" pitchFamily="50" charset="-128"/>
                <a:ea typeface="Meiryo UI" panose="020B0604030504040204" pitchFamily="50" charset="-128"/>
              </a:rPr>
              <a:t>陽性者や濃厚接触者等への抗体治療等の案内</a:t>
            </a:r>
            <a:r>
              <a:rPr lang="ja-JP" altLang="en-US" sz="1100" b="1" dirty="0" smtClean="0">
                <a:latin typeface="Meiryo UI" panose="020B0604030504040204" pitchFamily="50" charset="-128"/>
                <a:ea typeface="Meiryo UI" panose="020B0604030504040204" pitchFamily="50" charset="-128"/>
              </a:rPr>
              <a:t>等</a:t>
            </a:r>
            <a:endParaRPr lang="en-US" altLang="ja-JP" sz="1100" b="1" dirty="0">
              <a:latin typeface="Meiryo UI" panose="020B0604030504040204" pitchFamily="50" charset="-128"/>
              <a:ea typeface="Meiryo UI" panose="020B0604030504040204" pitchFamily="50" charset="-128"/>
            </a:endParaRPr>
          </a:p>
          <a:p>
            <a:pPr marL="171450" indent="-171450">
              <a:buFont typeface="Wingdings" panose="05000000000000000000" pitchFamily="2" charset="2"/>
              <a:buChar char="Ø"/>
            </a:pPr>
            <a:r>
              <a:rPr lang="ja-JP" altLang="en-US" sz="1100" b="1" dirty="0" smtClean="0">
                <a:latin typeface="Meiryo UI" panose="020B0604030504040204" pitchFamily="50" charset="-128"/>
                <a:ea typeface="Meiryo UI" panose="020B0604030504040204" pitchFamily="50" charset="-128"/>
              </a:rPr>
              <a:t>　</a:t>
            </a:r>
            <a:r>
              <a:rPr lang="ja-JP" altLang="en-US" sz="1100" b="1" dirty="0" smtClean="0">
                <a:solidFill>
                  <a:srgbClr val="FF0000"/>
                </a:solidFill>
                <a:latin typeface="Meiryo UI" panose="020B0604030504040204" pitchFamily="50" charset="-128"/>
                <a:ea typeface="Meiryo UI" panose="020B0604030504040204" pitchFamily="50" charset="-128"/>
              </a:rPr>
              <a:t>診療・検査医療機関の公表</a:t>
            </a:r>
            <a:r>
              <a:rPr lang="en-US" altLang="ja-JP" sz="1100" b="1" dirty="0" smtClean="0">
                <a:solidFill>
                  <a:srgbClr val="FF0000"/>
                </a:solidFill>
                <a:latin typeface="Meiryo UI" panose="020B0604030504040204" pitchFamily="50" charset="-128"/>
                <a:ea typeface="Meiryo UI" panose="020B0604030504040204" pitchFamily="50" charset="-128"/>
              </a:rPr>
              <a:t>【</a:t>
            </a:r>
            <a:r>
              <a:rPr lang="ja-JP" altLang="en-US" sz="1100" b="1" dirty="0" smtClean="0">
                <a:solidFill>
                  <a:srgbClr val="FF0000"/>
                </a:solidFill>
                <a:latin typeface="Meiryo UI" panose="020B0604030504040204" pitchFamily="50" charset="-128"/>
                <a:ea typeface="Meiryo UI" panose="020B0604030504040204" pitchFamily="50" charset="-128"/>
              </a:rPr>
              <a:t>取組１</a:t>
            </a:r>
            <a:r>
              <a:rPr lang="en-US" altLang="ja-JP" sz="1100" b="1" dirty="0" smtClean="0">
                <a:solidFill>
                  <a:srgbClr val="FF0000"/>
                </a:solidFill>
                <a:latin typeface="Meiryo UI" panose="020B0604030504040204" pitchFamily="50" charset="-128"/>
                <a:ea typeface="Meiryo UI" panose="020B0604030504040204" pitchFamily="50" charset="-128"/>
              </a:rPr>
              <a:t>】</a:t>
            </a:r>
          </a:p>
          <a:p>
            <a:pPr marL="171450" indent="-171450">
              <a:buFont typeface="Wingdings" panose="05000000000000000000" pitchFamily="2" charset="2"/>
              <a:buChar char="Ø"/>
            </a:pPr>
            <a:r>
              <a:rPr lang="ja-JP" altLang="en-US" sz="1100" b="1" dirty="0">
                <a:solidFill>
                  <a:srgbClr val="FF0000"/>
                </a:solidFill>
                <a:latin typeface="Meiryo UI" panose="020B0604030504040204" pitchFamily="50" charset="-128"/>
                <a:ea typeface="Meiryo UI" panose="020B0604030504040204" pitchFamily="50" charset="-128"/>
              </a:rPr>
              <a:t>　</a:t>
            </a:r>
            <a:r>
              <a:rPr lang="ja-JP" altLang="en-US" sz="1100" b="1" dirty="0" smtClean="0">
                <a:solidFill>
                  <a:srgbClr val="FF0000"/>
                </a:solidFill>
                <a:latin typeface="Meiryo UI" panose="020B0604030504040204" pitchFamily="50" charset="-128"/>
                <a:ea typeface="Meiryo UI" panose="020B0604030504040204" pitchFamily="50" charset="-128"/>
              </a:rPr>
              <a:t>高齢者施設等の従事者等への検査強化</a:t>
            </a:r>
            <a:endParaRPr lang="en-US" altLang="ja-JP" sz="1100" b="1" dirty="0">
              <a:solidFill>
                <a:srgbClr val="FF0000"/>
              </a:solidFill>
              <a:latin typeface="Meiryo UI" panose="020B0604030504040204" pitchFamily="50" charset="-128"/>
              <a:ea typeface="Meiryo UI" panose="020B0604030504040204" pitchFamily="50" charset="-128"/>
            </a:endParaRPr>
          </a:p>
        </p:txBody>
      </p:sp>
      <p:sp>
        <p:nvSpPr>
          <p:cNvPr id="93" name="正方形/長方形 92"/>
          <p:cNvSpPr/>
          <p:nvPr/>
        </p:nvSpPr>
        <p:spPr>
          <a:xfrm>
            <a:off x="1445544" y="1316387"/>
            <a:ext cx="400110" cy="896083"/>
          </a:xfrm>
          <a:prstGeom prst="rect">
            <a:avLst/>
          </a:prstGeom>
        </p:spPr>
        <p:txBody>
          <a:bodyPr vert="eaVert" wrap="square">
            <a:spAutoFit/>
          </a:bodyPr>
          <a:lstStyle/>
          <a:p>
            <a:pPr lvl="0" algn="ctr"/>
            <a:r>
              <a:rPr lang="ja-JP" altLang="en-US" sz="1400" b="1" dirty="0">
                <a:solidFill>
                  <a:prstClr val="black"/>
                </a:solidFill>
                <a:latin typeface="UD デジタル 教科書体 N-B" panose="02020700000000000000" pitchFamily="17" charset="-128"/>
                <a:ea typeface="UD デジタル 教科書体 N-B" panose="02020700000000000000" pitchFamily="17" charset="-128"/>
                <a:cs typeface="Calibri"/>
              </a:rPr>
              <a:t>陽性判明</a:t>
            </a:r>
          </a:p>
        </p:txBody>
      </p:sp>
      <p:sp>
        <p:nvSpPr>
          <p:cNvPr id="4" name="正方形/長方形 3"/>
          <p:cNvSpPr/>
          <p:nvPr/>
        </p:nvSpPr>
        <p:spPr>
          <a:xfrm>
            <a:off x="8851978" y="59230"/>
            <a:ext cx="3299122" cy="45867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ja-JP" altLang="en-US" sz="1000" dirty="0" smtClean="0">
                <a:latin typeface="Meiryo UI" panose="020B0604030504040204" pitchFamily="50" charset="-128"/>
                <a:ea typeface="Meiryo UI" panose="020B0604030504040204" pitchFamily="50" charset="-128"/>
              </a:rPr>
              <a:t>「新型</a:t>
            </a:r>
            <a:r>
              <a:rPr lang="ja-JP" altLang="en-US" sz="1000" dirty="0">
                <a:latin typeface="Meiryo UI" panose="020B0604030504040204" pitchFamily="50" charset="-128"/>
                <a:ea typeface="Meiryo UI" panose="020B0604030504040204" pitchFamily="50" charset="-128"/>
              </a:rPr>
              <a:t>コロナウイルス感染症に</a:t>
            </a:r>
            <a:r>
              <a:rPr lang="ja-JP" altLang="en-US" sz="1000" dirty="0" smtClean="0">
                <a:latin typeface="Meiryo UI" panose="020B0604030504040204" pitchFamily="50" charset="-128"/>
                <a:ea typeface="Meiryo UI" panose="020B0604030504040204" pitchFamily="50" charset="-128"/>
              </a:rPr>
              <a:t>かかる大阪府</a:t>
            </a:r>
            <a:r>
              <a:rPr lang="ja-JP" altLang="en-US" sz="1000" dirty="0">
                <a:latin typeface="Meiryo UI" panose="020B0604030504040204" pitchFamily="50" charset="-128"/>
                <a:ea typeface="Meiryo UI" panose="020B0604030504040204" pitchFamily="50" charset="-128"/>
              </a:rPr>
              <a:t>保健・医療提供体制確保</a:t>
            </a:r>
            <a:r>
              <a:rPr lang="ja-JP" altLang="en-US" sz="1000" dirty="0" smtClean="0">
                <a:latin typeface="Meiryo UI" panose="020B0604030504040204" pitchFamily="50" charset="-128"/>
                <a:ea typeface="Meiryo UI" panose="020B0604030504040204" pitchFamily="50" charset="-128"/>
              </a:rPr>
              <a:t>計画」（</a:t>
            </a:r>
            <a:r>
              <a:rPr lang="en-US" altLang="ja-JP" sz="1000" dirty="0" smtClean="0">
                <a:latin typeface="Meiryo UI" panose="020B0604030504040204" pitchFamily="50" charset="-128"/>
                <a:ea typeface="Meiryo UI" panose="020B0604030504040204" pitchFamily="50" charset="-128"/>
              </a:rPr>
              <a:t>R3.11.25</a:t>
            </a:r>
            <a:r>
              <a:rPr lang="ja-JP" altLang="en-US" sz="1000" dirty="0" smtClean="0">
                <a:latin typeface="Meiryo UI" panose="020B0604030504040204" pitchFamily="50" charset="-128"/>
                <a:ea typeface="Meiryo UI" panose="020B0604030504040204" pitchFamily="50" charset="-128"/>
              </a:rPr>
              <a:t>）に第７波に向けた取組み追加</a:t>
            </a:r>
            <a:endParaRPr lang="en-US" altLang="ja-JP" sz="1000" dirty="0" smtClean="0">
              <a:latin typeface="Meiryo UI" panose="020B0604030504040204" pitchFamily="50" charset="-128"/>
              <a:ea typeface="Meiryo UI" panose="020B0604030504040204" pitchFamily="50" charset="-128"/>
            </a:endParaRPr>
          </a:p>
        </p:txBody>
      </p:sp>
      <p:sp>
        <p:nvSpPr>
          <p:cNvPr id="69" name="テキスト ボックス 68"/>
          <p:cNvSpPr txBox="1"/>
          <p:nvPr/>
        </p:nvSpPr>
        <p:spPr>
          <a:xfrm>
            <a:off x="5818136" y="5952311"/>
            <a:ext cx="5136456" cy="830997"/>
          </a:xfrm>
          <a:prstGeom prst="rect">
            <a:avLst/>
          </a:prstGeom>
          <a:noFill/>
        </p:spPr>
        <p:txBody>
          <a:bodyPr vert="horz" wrap="square" rtlCol="0">
            <a:spAutoFit/>
          </a:bodyPr>
          <a:lstStyle/>
          <a:p>
            <a:pPr marL="285750" indent="-285750">
              <a:buFont typeface="Wingdings" panose="05000000000000000000" pitchFamily="2" charset="2"/>
              <a:buChar char="Ø"/>
            </a:pPr>
            <a:r>
              <a:rPr lang="ja-JP" altLang="en-US" sz="1200" b="1" dirty="0" smtClean="0">
                <a:solidFill>
                  <a:srgbClr val="FF0000"/>
                </a:solidFill>
                <a:latin typeface="Meiryo UI" panose="020B0604030504040204" pitchFamily="50" charset="-128"/>
                <a:ea typeface="Meiryo UI" panose="020B0604030504040204" pitchFamily="50" charset="-128"/>
              </a:rPr>
              <a:t>高齢者施設等における施設内療養時の医療体制の強化</a:t>
            </a:r>
            <a:r>
              <a:rPr lang="en-US" altLang="ja-JP" sz="1200" b="1" dirty="0" smtClean="0">
                <a:solidFill>
                  <a:srgbClr val="FF0000"/>
                </a:solidFill>
                <a:latin typeface="Meiryo UI" panose="020B0604030504040204" pitchFamily="50" charset="-128"/>
                <a:ea typeface="Meiryo UI" panose="020B0604030504040204" pitchFamily="50" charset="-128"/>
              </a:rPr>
              <a:t>【</a:t>
            </a:r>
            <a:r>
              <a:rPr lang="ja-JP" altLang="en-US" sz="1200" b="1" dirty="0" smtClean="0">
                <a:solidFill>
                  <a:srgbClr val="FF0000"/>
                </a:solidFill>
                <a:latin typeface="Meiryo UI" panose="020B0604030504040204" pitchFamily="50" charset="-128"/>
                <a:ea typeface="Meiryo UI" panose="020B0604030504040204" pitchFamily="50" charset="-128"/>
              </a:rPr>
              <a:t>取組５</a:t>
            </a:r>
            <a:r>
              <a:rPr lang="en-US" altLang="ja-JP" sz="1200" b="1" dirty="0" smtClean="0">
                <a:solidFill>
                  <a:srgbClr val="FF0000"/>
                </a:solidFill>
                <a:latin typeface="Meiryo UI" panose="020B0604030504040204" pitchFamily="50" charset="-128"/>
                <a:ea typeface="Meiryo UI" panose="020B0604030504040204" pitchFamily="50" charset="-128"/>
              </a:rPr>
              <a:t>】</a:t>
            </a:r>
          </a:p>
          <a:p>
            <a:r>
              <a:rPr lang="ja-JP" altLang="en-US" sz="1200" b="1" dirty="0" smtClean="0">
                <a:solidFill>
                  <a:srgbClr val="FF0000"/>
                </a:solidFill>
                <a:latin typeface="Meiryo UI" panose="020B0604030504040204" pitchFamily="50" charset="-128"/>
                <a:ea typeface="Meiryo UI" panose="020B0604030504040204" pitchFamily="50" charset="-128"/>
              </a:rPr>
              <a:t>　　　・高齢者施設等クラスター対応強化チーム「</a:t>
            </a:r>
            <a:r>
              <a:rPr lang="en-US" altLang="ja-JP" sz="1200" b="1" dirty="0" smtClean="0">
                <a:solidFill>
                  <a:srgbClr val="FF0000"/>
                </a:solidFill>
                <a:latin typeface="Meiryo UI" panose="020B0604030504040204" pitchFamily="50" charset="-128"/>
                <a:ea typeface="Meiryo UI" panose="020B0604030504040204" pitchFamily="50" charset="-128"/>
              </a:rPr>
              <a:t>OCRT</a:t>
            </a:r>
            <a:r>
              <a:rPr lang="ja-JP" altLang="en-US" sz="1200" b="1" dirty="0" smtClean="0">
                <a:solidFill>
                  <a:srgbClr val="FF0000"/>
                </a:solidFill>
                <a:latin typeface="Meiryo UI" panose="020B0604030504040204" pitchFamily="50" charset="-128"/>
                <a:ea typeface="Meiryo UI" panose="020B0604030504040204" pitchFamily="50" charset="-128"/>
              </a:rPr>
              <a:t>」の設置・派遣</a:t>
            </a:r>
            <a:endParaRPr lang="en-US" altLang="ja-JP" sz="1200" b="1" dirty="0" smtClean="0">
              <a:solidFill>
                <a:srgbClr val="FF0000"/>
              </a:solidFill>
              <a:latin typeface="Meiryo UI" panose="020B0604030504040204" pitchFamily="50" charset="-128"/>
              <a:ea typeface="Meiryo UI" panose="020B0604030504040204" pitchFamily="50" charset="-128"/>
            </a:endParaRPr>
          </a:p>
          <a:p>
            <a:r>
              <a:rPr lang="ja-JP" altLang="en-US" sz="1200" b="1" dirty="0">
                <a:solidFill>
                  <a:srgbClr val="FF0000"/>
                </a:solidFill>
                <a:latin typeface="Meiryo UI" panose="020B0604030504040204" pitchFamily="50" charset="-128"/>
                <a:ea typeface="Meiryo UI" panose="020B0604030504040204" pitchFamily="50" charset="-128"/>
              </a:rPr>
              <a:t>　</a:t>
            </a:r>
            <a:r>
              <a:rPr lang="ja-JP" altLang="en-US" sz="1200" b="1" dirty="0" smtClean="0">
                <a:solidFill>
                  <a:srgbClr val="FF0000"/>
                </a:solidFill>
                <a:latin typeface="Meiryo UI" panose="020B0604030504040204" pitchFamily="50" charset="-128"/>
                <a:ea typeface="Meiryo UI" panose="020B0604030504040204" pitchFamily="50" charset="-128"/>
              </a:rPr>
              <a:t>　　・往診協力医療機関、高齢者施設等クラスター重点往診チームの派遣</a:t>
            </a:r>
            <a:endParaRPr lang="en-US" altLang="ja-JP" sz="1200" b="1" dirty="0" smtClean="0">
              <a:solidFill>
                <a:srgbClr val="FF0000"/>
              </a:solidFill>
              <a:latin typeface="Meiryo UI" panose="020B0604030504040204" pitchFamily="50" charset="-128"/>
              <a:ea typeface="Meiryo UI" panose="020B0604030504040204" pitchFamily="50" charset="-128"/>
            </a:endParaRPr>
          </a:p>
          <a:p>
            <a:r>
              <a:rPr lang="ja-JP" altLang="en-US" sz="1200" b="1" dirty="0">
                <a:solidFill>
                  <a:srgbClr val="FF0000"/>
                </a:solidFill>
                <a:latin typeface="Meiryo UI" panose="020B0604030504040204" pitchFamily="50" charset="-128"/>
                <a:ea typeface="Meiryo UI" panose="020B0604030504040204" pitchFamily="50" charset="-128"/>
              </a:rPr>
              <a:t>　</a:t>
            </a:r>
            <a:r>
              <a:rPr lang="ja-JP" altLang="en-US" sz="1200" b="1" dirty="0" smtClean="0">
                <a:solidFill>
                  <a:srgbClr val="FF0000"/>
                </a:solidFill>
                <a:latin typeface="Meiryo UI" panose="020B0604030504040204" pitchFamily="50" charset="-128"/>
                <a:ea typeface="Meiryo UI" panose="020B0604030504040204" pitchFamily="50" charset="-128"/>
              </a:rPr>
              <a:t>　　・高齢者施設における治療体制の確立支援（協力金）</a:t>
            </a:r>
            <a:r>
              <a:rPr lang="en-US" altLang="ja-JP" sz="1200" b="1" dirty="0" smtClean="0">
                <a:solidFill>
                  <a:srgbClr val="FF0000"/>
                </a:solidFill>
                <a:latin typeface="Meiryo UI" panose="020B0604030504040204" pitchFamily="50" charset="-128"/>
                <a:ea typeface="Meiryo UI" panose="020B0604030504040204" pitchFamily="50" charset="-128"/>
              </a:rPr>
              <a:t>【</a:t>
            </a:r>
            <a:r>
              <a:rPr lang="ja-JP" altLang="en-US" sz="1200" b="1" dirty="0" smtClean="0">
                <a:solidFill>
                  <a:srgbClr val="FF0000"/>
                </a:solidFill>
                <a:latin typeface="Meiryo UI" panose="020B0604030504040204" pitchFamily="50" charset="-128"/>
                <a:ea typeface="Meiryo UI" panose="020B0604030504040204" pitchFamily="50" charset="-128"/>
              </a:rPr>
              <a:t>取組６</a:t>
            </a:r>
            <a:r>
              <a:rPr lang="en-US" altLang="ja-JP" sz="1200" b="1" dirty="0" smtClean="0">
                <a:solidFill>
                  <a:srgbClr val="FF0000"/>
                </a:solidFill>
                <a:latin typeface="Meiryo UI" panose="020B0604030504040204" pitchFamily="50" charset="-128"/>
                <a:ea typeface="Meiryo UI" panose="020B0604030504040204" pitchFamily="50" charset="-128"/>
              </a:rPr>
              <a:t>】</a:t>
            </a:r>
            <a:endParaRPr lang="en-US" altLang="ja-JP" sz="1100" b="1" dirty="0">
              <a:solidFill>
                <a:srgbClr val="FF0000"/>
              </a:solidFill>
              <a:latin typeface="Meiryo UI" panose="020B0604030504040204" pitchFamily="50" charset="-128"/>
              <a:ea typeface="Meiryo UI" panose="020B0604030504040204" pitchFamily="50" charset="-128"/>
            </a:endParaRPr>
          </a:p>
        </p:txBody>
      </p:sp>
      <p:cxnSp>
        <p:nvCxnSpPr>
          <p:cNvPr id="75" name="直線矢印コネクタ 74">
            <a:extLst>
              <a:ext uri="{FF2B5EF4-FFF2-40B4-BE49-F238E27FC236}">
                <a16:creationId xmlns:a16="http://schemas.microsoft.com/office/drawing/2014/main" id="{6742BFE5-B89D-432E-A195-03CC36A9C85E}"/>
              </a:ext>
            </a:extLst>
          </p:cNvPr>
          <p:cNvCxnSpPr/>
          <p:nvPr/>
        </p:nvCxnSpPr>
        <p:spPr>
          <a:xfrm>
            <a:off x="3899650" y="1662025"/>
            <a:ext cx="0" cy="3548895"/>
          </a:xfrm>
          <a:prstGeom prst="straightConnector1">
            <a:avLst/>
          </a:prstGeom>
          <a:ln w="31750"/>
        </p:spPr>
        <p:style>
          <a:lnRef idx="3">
            <a:schemeClr val="dk1"/>
          </a:lnRef>
          <a:fillRef idx="0">
            <a:schemeClr val="dk1"/>
          </a:fillRef>
          <a:effectRef idx="2">
            <a:schemeClr val="dk1"/>
          </a:effectRef>
          <a:fontRef idx="minor">
            <a:schemeClr val="tx1"/>
          </a:fontRef>
        </p:style>
      </p:cxnSp>
      <p:cxnSp>
        <p:nvCxnSpPr>
          <p:cNvPr id="83" name="直線矢印コネクタ 82">
            <a:extLst>
              <a:ext uri="{FF2B5EF4-FFF2-40B4-BE49-F238E27FC236}">
                <a16:creationId xmlns:a16="http://schemas.microsoft.com/office/drawing/2014/main" id="{88239374-85C1-48C9-B92A-5AE5A9529EA9}"/>
              </a:ext>
            </a:extLst>
          </p:cNvPr>
          <p:cNvCxnSpPr>
            <a:cxnSpLocks/>
          </p:cNvCxnSpPr>
          <p:nvPr/>
        </p:nvCxnSpPr>
        <p:spPr>
          <a:xfrm flipV="1">
            <a:off x="3903597" y="5220928"/>
            <a:ext cx="466502" cy="2"/>
          </a:xfrm>
          <a:prstGeom prst="straightConnector1">
            <a:avLst/>
          </a:prstGeom>
          <a:ln w="31750">
            <a:tailEnd type="triangle"/>
          </a:ln>
        </p:spPr>
        <p:style>
          <a:lnRef idx="3">
            <a:schemeClr val="dk1"/>
          </a:lnRef>
          <a:fillRef idx="0">
            <a:schemeClr val="dk1"/>
          </a:fillRef>
          <a:effectRef idx="2">
            <a:schemeClr val="dk1"/>
          </a:effectRef>
          <a:fontRef idx="minor">
            <a:schemeClr val="tx1"/>
          </a:fontRef>
        </p:style>
      </p:cxnSp>
      <p:cxnSp>
        <p:nvCxnSpPr>
          <p:cNvPr id="84" name="直線矢印コネクタ 83">
            <a:extLst>
              <a:ext uri="{FF2B5EF4-FFF2-40B4-BE49-F238E27FC236}">
                <a16:creationId xmlns:a16="http://schemas.microsoft.com/office/drawing/2014/main" id="{88239374-85C1-48C9-B92A-5AE5A9529EA9}"/>
              </a:ext>
            </a:extLst>
          </p:cNvPr>
          <p:cNvCxnSpPr>
            <a:cxnSpLocks/>
          </p:cNvCxnSpPr>
          <p:nvPr/>
        </p:nvCxnSpPr>
        <p:spPr>
          <a:xfrm flipV="1">
            <a:off x="3903597" y="3737486"/>
            <a:ext cx="466502" cy="2"/>
          </a:xfrm>
          <a:prstGeom prst="straightConnector1">
            <a:avLst/>
          </a:prstGeom>
          <a:ln w="31750">
            <a:tailEnd type="triangle"/>
          </a:ln>
        </p:spPr>
        <p:style>
          <a:lnRef idx="3">
            <a:schemeClr val="dk1"/>
          </a:lnRef>
          <a:fillRef idx="0">
            <a:schemeClr val="dk1"/>
          </a:fillRef>
          <a:effectRef idx="2">
            <a:schemeClr val="dk1"/>
          </a:effectRef>
          <a:fontRef idx="minor">
            <a:schemeClr val="tx1"/>
          </a:fontRef>
        </p:style>
      </p:cxnSp>
      <p:cxnSp>
        <p:nvCxnSpPr>
          <p:cNvPr id="86" name="直線矢印コネクタ 85">
            <a:extLst>
              <a:ext uri="{FF2B5EF4-FFF2-40B4-BE49-F238E27FC236}">
                <a16:creationId xmlns:a16="http://schemas.microsoft.com/office/drawing/2014/main" id="{0EEEF432-0294-4DFF-8F87-DF0CC1321FF0}"/>
              </a:ext>
            </a:extLst>
          </p:cNvPr>
          <p:cNvCxnSpPr>
            <a:cxnSpLocks/>
          </p:cNvCxnSpPr>
          <p:nvPr/>
        </p:nvCxnSpPr>
        <p:spPr>
          <a:xfrm>
            <a:off x="1902488" y="1683835"/>
            <a:ext cx="928785" cy="0"/>
          </a:xfrm>
          <a:prstGeom prst="straightConnector1">
            <a:avLst/>
          </a:prstGeom>
          <a:ln w="31750">
            <a:tailEnd type="triangle"/>
          </a:ln>
        </p:spPr>
        <p:style>
          <a:lnRef idx="3">
            <a:schemeClr val="dk1"/>
          </a:lnRef>
          <a:fillRef idx="0">
            <a:schemeClr val="dk1"/>
          </a:fillRef>
          <a:effectRef idx="2">
            <a:schemeClr val="dk1"/>
          </a:effectRef>
          <a:fontRef idx="minor">
            <a:schemeClr val="tx1"/>
          </a:fontRef>
        </p:style>
      </p:cxnSp>
      <p:cxnSp>
        <p:nvCxnSpPr>
          <p:cNvPr id="88" name="直線矢印コネクタ 87">
            <a:extLst>
              <a:ext uri="{FF2B5EF4-FFF2-40B4-BE49-F238E27FC236}">
                <a16:creationId xmlns:a16="http://schemas.microsoft.com/office/drawing/2014/main" id="{6742BFE5-B89D-432E-A195-03CC36A9C85E}"/>
              </a:ext>
            </a:extLst>
          </p:cNvPr>
          <p:cNvCxnSpPr/>
          <p:nvPr/>
        </p:nvCxnSpPr>
        <p:spPr>
          <a:xfrm>
            <a:off x="4136115" y="4111142"/>
            <a:ext cx="0" cy="1699685"/>
          </a:xfrm>
          <a:prstGeom prst="straightConnector1">
            <a:avLst/>
          </a:prstGeom>
          <a:ln w="3175"/>
        </p:spPr>
        <p:style>
          <a:lnRef idx="3">
            <a:schemeClr val="dk1"/>
          </a:lnRef>
          <a:fillRef idx="0">
            <a:schemeClr val="dk1"/>
          </a:fillRef>
          <a:effectRef idx="2">
            <a:schemeClr val="dk1"/>
          </a:effectRef>
          <a:fontRef idx="minor">
            <a:schemeClr val="tx1"/>
          </a:fontRef>
        </p:style>
      </p:cxnSp>
      <p:cxnSp>
        <p:nvCxnSpPr>
          <p:cNvPr id="101" name="直線矢印コネクタ 100">
            <a:extLst>
              <a:ext uri="{FF2B5EF4-FFF2-40B4-BE49-F238E27FC236}">
                <a16:creationId xmlns:a16="http://schemas.microsoft.com/office/drawing/2014/main" id="{88239374-85C1-48C9-B92A-5AE5A9529EA9}"/>
              </a:ext>
            </a:extLst>
          </p:cNvPr>
          <p:cNvCxnSpPr>
            <a:cxnSpLocks/>
          </p:cNvCxnSpPr>
          <p:nvPr/>
        </p:nvCxnSpPr>
        <p:spPr>
          <a:xfrm flipV="1">
            <a:off x="10085069" y="1683589"/>
            <a:ext cx="466502" cy="2"/>
          </a:xfrm>
          <a:prstGeom prst="straightConnector1">
            <a:avLst/>
          </a:prstGeom>
          <a:ln w="31750">
            <a:headEnd type="triangle"/>
            <a:tailEnd type="none"/>
          </a:ln>
        </p:spPr>
        <p:style>
          <a:lnRef idx="3">
            <a:schemeClr val="dk1"/>
          </a:lnRef>
          <a:fillRef idx="0">
            <a:schemeClr val="dk1"/>
          </a:fillRef>
          <a:effectRef idx="2">
            <a:schemeClr val="dk1"/>
          </a:effectRef>
          <a:fontRef idx="minor">
            <a:schemeClr val="tx1"/>
          </a:fontRef>
        </p:style>
      </p:cxnSp>
      <p:sp>
        <p:nvSpPr>
          <p:cNvPr id="102" name="四角形: 角を丸くする 3">
            <a:extLst>
              <a:ext uri="{FF2B5EF4-FFF2-40B4-BE49-F238E27FC236}">
                <a16:creationId xmlns:a16="http://schemas.microsoft.com/office/drawing/2014/main" id="{AA6E007B-E45C-49E7-9F7C-7843FABA5DA6}"/>
              </a:ext>
            </a:extLst>
          </p:cNvPr>
          <p:cNvSpPr/>
          <p:nvPr/>
        </p:nvSpPr>
        <p:spPr>
          <a:xfrm>
            <a:off x="11511452" y="1705550"/>
            <a:ext cx="561708" cy="428718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1080000" lvl="1" indent="-285750">
              <a:buFont typeface="Wingdings" panose="05000000000000000000" pitchFamily="2" charset="2"/>
              <a:buChar char="Ø"/>
            </a:pPr>
            <a:endParaRPr lang="ja-JP" altLang="en-US" sz="1200" b="1" dirty="0">
              <a:solidFill>
                <a:schemeClr val="tx1"/>
              </a:solidFill>
              <a:latin typeface="ＭＳ ゴシック" panose="020B0609070205080204" pitchFamily="49" charset="-128"/>
              <a:ea typeface="ＭＳ ゴシック" panose="020B0609070205080204" pitchFamily="49" charset="-128"/>
              <a:cs typeface="Calibri"/>
            </a:endParaRPr>
          </a:p>
        </p:txBody>
      </p:sp>
      <p:sp>
        <p:nvSpPr>
          <p:cNvPr id="103" name="テキスト ボックス 102"/>
          <p:cNvSpPr txBox="1"/>
          <p:nvPr/>
        </p:nvSpPr>
        <p:spPr>
          <a:xfrm>
            <a:off x="11316464" y="1421778"/>
            <a:ext cx="553998" cy="3462592"/>
          </a:xfrm>
          <a:prstGeom prst="rect">
            <a:avLst/>
          </a:prstGeom>
          <a:noFill/>
        </p:spPr>
        <p:txBody>
          <a:bodyPr vert="eaVert" wrap="square" rtlCol="0">
            <a:spAutoFit/>
          </a:bodyPr>
          <a:lstStyle/>
          <a:p>
            <a:pPr marL="1080000" lvl="1" indent="-285750">
              <a:buFont typeface="Wingdings" panose="05000000000000000000" pitchFamily="2" charset="2"/>
              <a:buChar char="Ø"/>
            </a:pPr>
            <a:r>
              <a:rPr lang="ja-JP" altLang="en-US" sz="1200" b="1" dirty="0">
                <a:latin typeface="Meiryo UI" panose="020B0604030504040204" pitchFamily="50" charset="-128"/>
                <a:ea typeface="Meiryo UI" panose="020B0604030504040204" pitchFamily="50" charset="-128"/>
                <a:cs typeface="Calibri"/>
              </a:rPr>
              <a:t>入院患者待機</a:t>
            </a:r>
            <a:r>
              <a:rPr lang="ja-JP" altLang="en-US" sz="1200" b="1" dirty="0" smtClean="0">
                <a:latin typeface="ＭＳ ゴシック" panose="020B0609070205080204" pitchFamily="49" charset="-128"/>
                <a:ea typeface="ＭＳ ゴシック" panose="020B0609070205080204" pitchFamily="49" charset="-128"/>
                <a:cs typeface="Calibri"/>
              </a:rPr>
              <a:t>ステーション</a:t>
            </a:r>
            <a:endParaRPr lang="en-US" altLang="ja-JP" sz="1200" b="1" dirty="0" smtClean="0">
              <a:latin typeface="ＭＳ ゴシック" panose="020B0609070205080204" pitchFamily="49" charset="-128"/>
              <a:ea typeface="ＭＳ ゴシック" panose="020B0609070205080204" pitchFamily="49" charset="-128"/>
              <a:cs typeface="Calibri"/>
            </a:endParaRPr>
          </a:p>
          <a:p>
            <a:pPr marL="1080000" lvl="1" indent="-285750">
              <a:buFont typeface="Wingdings" panose="05000000000000000000" pitchFamily="2" charset="2"/>
              <a:buChar char="Ø"/>
            </a:pPr>
            <a:r>
              <a:rPr lang="ja-JP" altLang="en-US" sz="1200" b="1" dirty="0">
                <a:latin typeface="Meiryo UI" panose="020B0604030504040204" pitchFamily="50" charset="-128"/>
                <a:ea typeface="Meiryo UI" panose="020B0604030504040204" pitchFamily="50" charset="-128"/>
                <a:cs typeface="Calibri"/>
              </a:rPr>
              <a:t>大規模医療</a:t>
            </a:r>
            <a:r>
              <a:rPr lang="ja-JP" altLang="en-US" sz="1200" b="1" dirty="0">
                <a:latin typeface="ＭＳ ゴシック" panose="020B0609070205080204" pitchFamily="49" charset="-128"/>
                <a:ea typeface="ＭＳ ゴシック" panose="020B0609070205080204" pitchFamily="49" charset="-128"/>
                <a:cs typeface="Calibri"/>
              </a:rPr>
              <a:t>・</a:t>
            </a:r>
            <a:r>
              <a:rPr lang="ja-JP" altLang="en-US" sz="1200" b="1" dirty="0">
                <a:latin typeface="Meiryo UI" panose="020B0604030504040204" pitchFamily="50" charset="-128"/>
                <a:ea typeface="Meiryo UI" panose="020B0604030504040204" pitchFamily="50" charset="-128"/>
                <a:cs typeface="Calibri"/>
              </a:rPr>
              <a:t>療養</a:t>
            </a:r>
            <a:r>
              <a:rPr lang="ja-JP" altLang="en-US" sz="1200" b="1" dirty="0">
                <a:latin typeface="ＭＳ ゴシック" panose="020B0609070205080204" pitchFamily="49" charset="-128"/>
                <a:ea typeface="ＭＳ ゴシック" panose="020B0609070205080204" pitchFamily="49" charset="-128"/>
                <a:cs typeface="Calibri"/>
              </a:rPr>
              <a:t>センター</a:t>
            </a:r>
          </a:p>
        </p:txBody>
      </p:sp>
      <p:sp>
        <p:nvSpPr>
          <p:cNvPr id="51" name="正方形/長方形 50"/>
          <p:cNvSpPr/>
          <p:nvPr/>
        </p:nvSpPr>
        <p:spPr>
          <a:xfrm>
            <a:off x="6096331" y="5912013"/>
            <a:ext cx="4741362" cy="909225"/>
          </a:xfrm>
          <a:prstGeom prst="rect">
            <a:avLst/>
          </a:prstGeom>
          <a:solidFill>
            <a:schemeClr val="lt1">
              <a:alpha val="0"/>
            </a:schemeClr>
          </a:solidFill>
          <a:ln w="38100">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52" name="正方形/長方形 51"/>
          <p:cNvSpPr/>
          <p:nvPr/>
        </p:nvSpPr>
        <p:spPr>
          <a:xfrm>
            <a:off x="6020284" y="3889769"/>
            <a:ext cx="3385616" cy="252000"/>
          </a:xfrm>
          <a:prstGeom prst="rect">
            <a:avLst/>
          </a:prstGeom>
          <a:solidFill>
            <a:schemeClr val="lt1">
              <a:alpha val="0"/>
            </a:schemeClr>
          </a:solidFill>
          <a:ln w="38100">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53" name="正方形/長方形 52"/>
          <p:cNvSpPr/>
          <p:nvPr/>
        </p:nvSpPr>
        <p:spPr>
          <a:xfrm>
            <a:off x="6016239" y="2421653"/>
            <a:ext cx="3385616" cy="396000"/>
          </a:xfrm>
          <a:prstGeom prst="rect">
            <a:avLst/>
          </a:prstGeom>
          <a:solidFill>
            <a:schemeClr val="lt1">
              <a:alpha val="0"/>
            </a:schemeClr>
          </a:solidFill>
          <a:ln w="38100">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54" name="スライド番号プレースホルダー 1"/>
          <p:cNvSpPr>
            <a:spLocks noGrp="1"/>
          </p:cNvSpPr>
          <p:nvPr>
            <p:ph type="sldNum" sz="quarter" idx="12"/>
          </p:nvPr>
        </p:nvSpPr>
        <p:spPr>
          <a:xfrm>
            <a:off x="11627764" y="6492875"/>
            <a:ext cx="564236" cy="365125"/>
          </a:xfrm>
        </p:spPr>
        <p:txBody>
          <a:bodyPr/>
          <a:lstStyle/>
          <a:p>
            <a:r>
              <a:rPr kumimoji="1" lang="ja-JP" altLang="en-US" sz="1800" dirty="0" smtClean="0">
                <a:solidFill>
                  <a:schemeClr val="tx1"/>
                </a:solidFill>
              </a:rPr>
              <a:t>２</a:t>
            </a:r>
            <a:endParaRPr kumimoji="1" lang="ja-JP" altLang="en-US" sz="1800" dirty="0">
              <a:solidFill>
                <a:schemeClr val="tx1"/>
              </a:solidFill>
            </a:endParaRPr>
          </a:p>
        </p:txBody>
      </p:sp>
      <p:sp>
        <p:nvSpPr>
          <p:cNvPr id="56" name="正方形/長方形 55"/>
          <p:cNvSpPr/>
          <p:nvPr/>
        </p:nvSpPr>
        <p:spPr>
          <a:xfrm>
            <a:off x="6003749" y="1342145"/>
            <a:ext cx="3385616" cy="864000"/>
          </a:xfrm>
          <a:prstGeom prst="rect">
            <a:avLst/>
          </a:prstGeom>
          <a:solidFill>
            <a:schemeClr val="lt1">
              <a:alpha val="0"/>
            </a:schemeClr>
          </a:solidFill>
          <a:ln w="38100">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66" name="正方形/長方形 65"/>
          <p:cNvSpPr/>
          <p:nvPr/>
        </p:nvSpPr>
        <p:spPr>
          <a:xfrm>
            <a:off x="5989573" y="4742006"/>
            <a:ext cx="3915347" cy="238673"/>
          </a:xfrm>
          <a:prstGeom prst="rect">
            <a:avLst/>
          </a:prstGeom>
          <a:solidFill>
            <a:schemeClr val="lt1">
              <a:alpha val="0"/>
            </a:schemeClr>
          </a:solidFill>
          <a:ln w="38100">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67" name="正方形/長方形 66"/>
          <p:cNvSpPr/>
          <p:nvPr/>
        </p:nvSpPr>
        <p:spPr>
          <a:xfrm rot="5400000">
            <a:off x="-847270" y="4011673"/>
            <a:ext cx="2880000" cy="360000"/>
          </a:xfrm>
          <a:prstGeom prst="rect">
            <a:avLst/>
          </a:prstGeom>
          <a:solidFill>
            <a:schemeClr val="lt1">
              <a:alpha val="0"/>
            </a:schemeClr>
          </a:solidFill>
          <a:ln w="38100">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70" name="正方形/長方形 69"/>
          <p:cNvSpPr/>
          <p:nvPr/>
        </p:nvSpPr>
        <p:spPr>
          <a:xfrm rot="5400000">
            <a:off x="1077514" y="3832913"/>
            <a:ext cx="3060000" cy="396000"/>
          </a:xfrm>
          <a:prstGeom prst="rect">
            <a:avLst/>
          </a:prstGeom>
          <a:solidFill>
            <a:schemeClr val="lt1">
              <a:alpha val="0"/>
            </a:schemeClr>
          </a:solidFill>
          <a:ln w="38100">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33270784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a:extLst>
              <a:ext uri="{FF2B5EF4-FFF2-40B4-BE49-F238E27FC236}">
                <a16:creationId xmlns:a16="http://schemas.microsoft.com/office/drawing/2014/main" id="{BC6AEAAE-BA98-4DB5-87E0-98E6907B584F}"/>
              </a:ext>
            </a:extLst>
          </p:cNvPr>
          <p:cNvSpPr/>
          <p:nvPr/>
        </p:nvSpPr>
        <p:spPr>
          <a:xfrm>
            <a:off x="0" y="455581"/>
            <a:ext cx="8816551" cy="307777"/>
          </a:xfrm>
          <a:prstGeom prst="rect">
            <a:avLst/>
          </a:prstGeom>
          <a:ln w="12700">
            <a:noFill/>
          </a:ln>
        </p:spPr>
        <p:txBody>
          <a:bodyPr wrap="square">
            <a:spAutoFit/>
          </a:bodyPr>
          <a:lstStyle/>
          <a:p>
            <a:r>
              <a:rPr lang="ja-JP" altLang="en-US" sz="1400" b="1" dirty="0">
                <a:solidFill>
                  <a:schemeClr val="accent1">
                    <a:lumMod val="7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方針１　</a:t>
            </a:r>
            <a:r>
              <a:rPr lang="ja-JP" altLang="en-US" sz="1400" b="1" dirty="0">
                <a:latin typeface="Meiryo UI" panose="020B0604030504040204" pitchFamily="50" charset="-128"/>
                <a:ea typeface="Meiryo UI" panose="020B0604030504040204" pitchFamily="50" charset="-128"/>
              </a:rPr>
              <a:t>陽性者に対する、保健所を介さない健康観察・初期治療体制の確保と、保健所業務のさらなる効率化</a:t>
            </a:r>
            <a:endParaRPr lang="en-US" altLang="ja-JP" sz="1400" b="1" dirty="0">
              <a:latin typeface="Meiryo UI" panose="020B0604030504040204" pitchFamily="50" charset="-128"/>
              <a:ea typeface="Meiryo UI" panose="020B0604030504040204" pitchFamily="50" charset="-128"/>
            </a:endParaRPr>
          </a:p>
        </p:txBody>
      </p:sp>
      <p:sp>
        <p:nvSpPr>
          <p:cNvPr id="9" name="スライド番号プレースホルダー 1">
            <a:extLst>
              <a:ext uri="{FF2B5EF4-FFF2-40B4-BE49-F238E27FC236}">
                <a16:creationId xmlns:a16="http://schemas.microsoft.com/office/drawing/2014/main" id="{18FB5C3C-EC4B-44F2-982D-CCE2C8CC9AE4}"/>
              </a:ext>
            </a:extLst>
          </p:cNvPr>
          <p:cNvSpPr>
            <a:spLocks noGrp="1"/>
          </p:cNvSpPr>
          <p:nvPr>
            <p:ph type="sldNum" sz="quarter" idx="12"/>
          </p:nvPr>
        </p:nvSpPr>
        <p:spPr>
          <a:xfrm>
            <a:off x="10134600" y="6584156"/>
            <a:ext cx="2057400" cy="273844"/>
          </a:xfrm>
        </p:spPr>
        <p:txBody>
          <a:bodyPr/>
          <a:lstStyle/>
          <a:p>
            <a:fld id="{F216AE56-EAD3-4706-B860-3EC2C2952B40}" type="slidenum">
              <a:rPr kumimoji="1" lang="ja-JP" altLang="en-US" sz="2000">
                <a:solidFill>
                  <a:schemeClr val="tx1"/>
                </a:solidFill>
              </a:rPr>
              <a:t>3</a:t>
            </a:fld>
            <a:endParaRPr kumimoji="1" lang="ja-JP" altLang="en-US" sz="2000" dirty="0">
              <a:solidFill>
                <a:schemeClr val="tx1"/>
              </a:solidFill>
            </a:endParaRPr>
          </a:p>
        </p:txBody>
      </p:sp>
      <p:sp>
        <p:nvSpPr>
          <p:cNvPr id="20" name="テキスト ボックス 19">
            <a:extLst>
              <a:ext uri="{FF2B5EF4-FFF2-40B4-BE49-F238E27FC236}">
                <a16:creationId xmlns:a16="http://schemas.microsoft.com/office/drawing/2014/main" id="{ACB34B6C-8432-416B-9913-69DB52C174CE}"/>
              </a:ext>
            </a:extLst>
          </p:cNvPr>
          <p:cNvSpPr txBox="1"/>
          <p:nvPr/>
        </p:nvSpPr>
        <p:spPr>
          <a:xfrm>
            <a:off x="0" y="-1875"/>
            <a:ext cx="12192000" cy="461665"/>
          </a:xfrm>
          <a:prstGeom prst="rect">
            <a:avLst/>
          </a:prstGeom>
          <a:solidFill>
            <a:schemeClr val="accent5">
              <a:lumMod val="75000"/>
            </a:schemeClr>
          </a:solidFill>
        </p:spPr>
        <p:txBody>
          <a:bodyPr wrap="square" rtlCol="0">
            <a:spAutoFit/>
          </a:bodyPr>
          <a:lstStyle/>
          <a:p>
            <a:r>
              <a:rPr lang="ja-JP" altLang="en-US" sz="2400" b="1" dirty="0">
                <a:solidFill>
                  <a:schemeClr val="bg1"/>
                </a:solidFill>
                <a:latin typeface="UD デジタル 教科書体 NK-B" panose="02020700000000000000" pitchFamily="18" charset="-128"/>
                <a:ea typeface="UD デジタル 教科書体 NK-B" panose="02020700000000000000" pitchFamily="18" charset="-128"/>
              </a:rPr>
              <a:t>　</a:t>
            </a:r>
            <a:r>
              <a:rPr lang="ja-JP" altLang="en-US" sz="2400" b="1" dirty="0" smtClean="0">
                <a:solidFill>
                  <a:schemeClr val="bg1"/>
                </a:solidFill>
                <a:latin typeface="UD デジタル 教科書体 NK-B" panose="02020700000000000000" pitchFamily="18" charset="-128"/>
                <a:ea typeface="UD デジタル 教科書体 NK-B" panose="02020700000000000000" pitchFamily="18" charset="-128"/>
              </a:rPr>
              <a:t>　　　　第七波</a:t>
            </a:r>
            <a:r>
              <a:rPr lang="ja-JP" altLang="en-US" sz="2400" b="1" dirty="0">
                <a:solidFill>
                  <a:schemeClr val="bg1"/>
                </a:solidFill>
                <a:latin typeface="UD デジタル 教科書体 NK-B" panose="02020700000000000000" pitchFamily="18" charset="-128"/>
                <a:ea typeface="UD デジタル 教科書体 NK-B" panose="02020700000000000000" pitchFamily="18" charset="-128"/>
              </a:rPr>
              <a:t>に向けた保健所業務の重点化、医療・療養体制の強化の主な取組状況</a:t>
            </a:r>
            <a:endParaRPr lang="en-US" altLang="ja-JP" sz="2400" b="1" dirty="0">
              <a:solidFill>
                <a:schemeClr val="bg1"/>
              </a:solidFill>
              <a:latin typeface="UD デジタル 教科書体 NK-B" panose="02020700000000000000" pitchFamily="18" charset="-128"/>
              <a:ea typeface="UD デジタル 教科書体 NK-B" panose="02020700000000000000" pitchFamily="18" charset="-128"/>
            </a:endParaRPr>
          </a:p>
        </p:txBody>
      </p:sp>
      <p:graphicFrame>
        <p:nvGraphicFramePr>
          <p:cNvPr id="6" name="表 5"/>
          <p:cNvGraphicFramePr>
            <a:graphicFrameLocks noGrp="1"/>
          </p:cNvGraphicFramePr>
          <p:nvPr>
            <p:extLst>
              <p:ext uri="{D42A27DB-BD31-4B8C-83A1-F6EECF244321}">
                <p14:modId xmlns:p14="http://schemas.microsoft.com/office/powerpoint/2010/main" val="4281180925"/>
              </p:ext>
            </p:extLst>
          </p:nvPr>
        </p:nvGraphicFramePr>
        <p:xfrm>
          <a:off x="135628" y="790091"/>
          <a:ext cx="11906118" cy="5982007"/>
        </p:xfrm>
        <a:graphic>
          <a:graphicData uri="http://schemas.openxmlformats.org/drawingml/2006/table">
            <a:tbl>
              <a:tblPr>
                <a:tableStyleId>{D7AC3CCA-C797-4891-BE02-D94E43425B78}</a:tableStyleId>
              </a:tblPr>
              <a:tblGrid>
                <a:gridCol w="2633330">
                  <a:extLst>
                    <a:ext uri="{9D8B030D-6E8A-4147-A177-3AD203B41FA5}">
                      <a16:colId xmlns:a16="http://schemas.microsoft.com/office/drawing/2014/main" val="3323586397"/>
                    </a:ext>
                  </a:extLst>
                </a:gridCol>
                <a:gridCol w="7791718">
                  <a:extLst>
                    <a:ext uri="{9D8B030D-6E8A-4147-A177-3AD203B41FA5}">
                      <a16:colId xmlns:a16="http://schemas.microsoft.com/office/drawing/2014/main" val="3785490006"/>
                    </a:ext>
                  </a:extLst>
                </a:gridCol>
                <a:gridCol w="1481070">
                  <a:extLst>
                    <a:ext uri="{9D8B030D-6E8A-4147-A177-3AD203B41FA5}">
                      <a16:colId xmlns:a16="http://schemas.microsoft.com/office/drawing/2014/main" val="3340538611"/>
                    </a:ext>
                  </a:extLst>
                </a:gridCol>
              </a:tblGrid>
              <a:tr h="263150">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項　目</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0" marB="0" anchor="ctr">
                    <a:solidFill>
                      <a:schemeClr val="accent1">
                        <a:lumMod val="40000"/>
                        <a:lumOff val="60000"/>
                      </a:schemeClr>
                    </a:solidFill>
                  </a:tcPr>
                </a:tc>
                <a:tc>
                  <a:txBody>
                    <a:bodyPr/>
                    <a:lstStyle/>
                    <a:p>
                      <a:pPr algn="ctr"/>
                      <a:r>
                        <a:rPr kumimoji="1" lang="ja-JP" altLang="en-US" sz="1200" b="0" dirty="0">
                          <a:latin typeface="Meiryo UI" panose="020B0604030504040204" pitchFamily="50" charset="-128"/>
                          <a:ea typeface="Meiryo UI" panose="020B0604030504040204" pitchFamily="50" charset="-128"/>
                        </a:rPr>
                        <a:t>取　組　状　況</a:t>
                      </a:r>
                    </a:p>
                  </a:txBody>
                  <a:tcPr marL="36000" marR="36000" marT="0" marB="0" anchor="ctr">
                    <a:solidFill>
                      <a:schemeClr val="accent1">
                        <a:lumMod val="40000"/>
                        <a:lumOff val="60000"/>
                      </a:schemeClr>
                    </a:solidFill>
                  </a:tcPr>
                </a:tc>
                <a:tc>
                  <a:txBody>
                    <a:bodyPr/>
                    <a:lstStyle/>
                    <a:p>
                      <a:pPr algn="ctr"/>
                      <a:r>
                        <a:rPr kumimoji="1" lang="ja-JP" altLang="en-US" sz="1200" b="0" dirty="0" smtClean="0">
                          <a:latin typeface="Meiryo UI" panose="020B0604030504040204" pitchFamily="50" charset="-128"/>
                          <a:ea typeface="Meiryo UI" panose="020B0604030504040204" pitchFamily="50" charset="-128"/>
                        </a:rPr>
                        <a:t>実施時期</a:t>
                      </a:r>
                      <a:endParaRPr kumimoji="1" lang="ja-JP" altLang="en-US" sz="1200" b="0" dirty="0">
                        <a:latin typeface="Meiryo UI" panose="020B0604030504040204" pitchFamily="50" charset="-128"/>
                        <a:ea typeface="Meiryo UI" panose="020B0604030504040204" pitchFamily="50" charset="-128"/>
                      </a:endParaRPr>
                    </a:p>
                  </a:txBody>
                  <a:tcPr marL="36000" marR="36000" marT="0" marB="0" anchor="ctr">
                    <a:solidFill>
                      <a:schemeClr val="accent1">
                        <a:lumMod val="40000"/>
                        <a:lumOff val="60000"/>
                      </a:schemeClr>
                    </a:solidFill>
                  </a:tcPr>
                </a:tc>
                <a:extLst>
                  <a:ext uri="{0D108BD9-81ED-4DB2-BD59-A6C34878D82A}">
                    <a16:rowId xmlns:a16="http://schemas.microsoft.com/office/drawing/2014/main" val="2037257725"/>
                  </a:ext>
                </a:extLst>
              </a:tr>
              <a:tr h="1007379">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取組１</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診療</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・検査医療機関等における陽性者対応（ファーストタッチ・健康観察・初期治療）の推進</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○診療</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・検査医療機関の公表・治療の実施等　</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0" marB="0" anchor="ctr">
                    <a:solidFill>
                      <a:schemeClr val="accent1">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診療・検査医療機関等における陽性者対応（ファーストタッチ・健康観察・初期治療）の推進</a:t>
                      </a:r>
                      <a:r>
                        <a:rPr kumimoji="0" lang="en-US" altLang="ja-JP"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u="none" dirty="0" smtClean="0">
                          <a:solidFill>
                            <a:schemeClr val="tx1"/>
                          </a:solidFill>
                          <a:latin typeface="Meiryo UI" panose="020B0604030504040204" pitchFamily="50" charset="-128"/>
                          <a:ea typeface="Meiryo UI" panose="020B0604030504040204" pitchFamily="50" charset="-128"/>
                        </a:rPr>
                        <a:t>○健康観察等の委託開始</a:t>
                      </a:r>
                      <a:endParaRPr kumimoji="1" lang="en-US" altLang="ja-JP" sz="1400" b="1" u="none"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u="none" dirty="0" smtClean="0">
                          <a:solidFill>
                            <a:schemeClr val="tx1"/>
                          </a:solidFill>
                          <a:latin typeface="Meiryo UI" panose="020B0604030504040204" pitchFamily="50" charset="-128"/>
                          <a:ea typeface="Meiryo UI" panose="020B0604030504040204" pitchFamily="50" charset="-128"/>
                        </a:rPr>
                        <a:t>　　健康観察等を行う診療・検査医療機関等：</a:t>
                      </a:r>
                      <a:r>
                        <a:rPr kumimoji="1" lang="en-US" altLang="ja-JP" sz="1400" b="1" u="none" dirty="0" smtClean="0">
                          <a:solidFill>
                            <a:schemeClr val="tx1"/>
                          </a:solidFill>
                          <a:latin typeface="Meiryo UI" panose="020B0604030504040204" pitchFamily="50" charset="-128"/>
                          <a:ea typeface="Meiryo UI" panose="020B0604030504040204" pitchFamily="50" charset="-128"/>
                        </a:rPr>
                        <a:t>424</a:t>
                      </a:r>
                      <a:r>
                        <a:rPr kumimoji="1" lang="ja-JP" altLang="en-US" sz="1400" b="1" u="none" dirty="0" smtClean="0">
                          <a:solidFill>
                            <a:schemeClr val="tx1"/>
                          </a:solidFill>
                          <a:latin typeface="Meiryo UI" panose="020B0604030504040204" pitchFamily="50" charset="-128"/>
                          <a:ea typeface="Meiryo UI" panose="020B0604030504040204" pitchFamily="50" charset="-128"/>
                        </a:rPr>
                        <a:t>件</a:t>
                      </a:r>
                      <a:r>
                        <a:rPr kumimoji="1" lang="ja-JP" altLang="en-US" sz="1200" b="0" u="none" dirty="0" smtClean="0">
                          <a:solidFill>
                            <a:schemeClr val="tx1"/>
                          </a:solidFill>
                          <a:latin typeface="Meiryo UI" panose="020B0604030504040204" pitchFamily="50" charset="-128"/>
                          <a:ea typeface="Meiryo UI" panose="020B0604030504040204" pitchFamily="50" charset="-128"/>
                        </a:rPr>
                        <a:t>（</a:t>
                      </a:r>
                      <a:r>
                        <a:rPr kumimoji="1" lang="en-US" altLang="ja-JP" sz="1200" b="0" u="none" dirty="0" smtClean="0">
                          <a:solidFill>
                            <a:schemeClr val="tx1"/>
                          </a:solidFill>
                          <a:latin typeface="Meiryo UI" panose="020B0604030504040204" pitchFamily="50" charset="-128"/>
                          <a:ea typeface="Meiryo UI" panose="020B0604030504040204" pitchFamily="50" charset="-128"/>
                        </a:rPr>
                        <a:t>4/20</a:t>
                      </a:r>
                      <a:r>
                        <a:rPr kumimoji="1" lang="ja-JP" altLang="en-US" sz="1200" b="0" u="none" dirty="0" smtClean="0">
                          <a:solidFill>
                            <a:schemeClr val="tx1"/>
                          </a:solidFill>
                          <a:latin typeface="Meiryo UI" panose="020B0604030504040204" pitchFamily="50" charset="-128"/>
                          <a:ea typeface="Meiryo UI" panose="020B0604030504040204" pitchFamily="50" charset="-128"/>
                        </a:rPr>
                        <a:t>時点）　　　　　　　　　　　　　　　　　　　　　　　　　　　　　　　　　　　　　　</a:t>
                      </a:r>
                      <a:endParaRPr kumimoji="1" lang="en-US" altLang="ja-JP" sz="1400" b="0" u="none"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u="none" dirty="0" smtClean="0">
                          <a:solidFill>
                            <a:schemeClr val="tx1"/>
                          </a:solidFill>
                          <a:latin typeface="Meiryo UI" panose="020B0604030504040204" pitchFamily="50" charset="-128"/>
                          <a:ea typeface="Meiryo UI" panose="020B0604030504040204" pitchFamily="50" charset="-128"/>
                        </a:rPr>
                        <a:t>○医療機関による発生届の</a:t>
                      </a:r>
                      <a:r>
                        <a:rPr kumimoji="1" lang="en-US" altLang="ja-JP" sz="1400" b="1" u="none" dirty="0" smtClean="0">
                          <a:solidFill>
                            <a:schemeClr val="tx1"/>
                          </a:solidFill>
                          <a:latin typeface="Meiryo UI" panose="020B0604030504040204" pitchFamily="50" charset="-128"/>
                          <a:ea typeface="Meiryo UI" panose="020B0604030504040204" pitchFamily="50" charset="-128"/>
                        </a:rPr>
                        <a:t>HER-SYS</a:t>
                      </a:r>
                      <a:r>
                        <a:rPr kumimoji="1" lang="ja-JP" altLang="en-US" sz="1400" b="1" u="none" dirty="0" smtClean="0">
                          <a:solidFill>
                            <a:schemeClr val="tx1"/>
                          </a:solidFill>
                          <a:latin typeface="Meiryo UI" panose="020B0604030504040204" pitchFamily="50" charset="-128"/>
                          <a:ea typeface="Meiryo UI" panose="020B0604030504040204" pitchFamily="50" charset="-128"/>
                        </a:rPr>
                        <a:t>入力の促進</a:t>
                      </a:r>
                      <a:r>
                        <a:rPr kumimoji="0" lang="ja-JP" altLang="en-US"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400" b="0" u="none" dirty="0" smtClean="0">
                          <a:solidFill>
                            <a:schemeClr val="tx1"/>
                          </a:solidFill>
                          <a:latin typeface="Meiryo UI" panose="020B0604030504040204" pitchFamily="50" charset="-128"/>
                          <a:ea typeface="Meiryo UI" panose="020B0604030504040204" pitchFamily="50" charset="-128"/>
                        </a:rPr>
                        <a:t>【</a:t>
                      </a:r>
                      <a:r>
                        <a:rPr kumimoji="1" lang="ja-JP" altLang="en-US" sz="1400" b="0" u="none" dirty="0" smtClean="0">
                          <a:solidFill>
                            <a:schemeClr val="tx1"/>
                          </a:solidFill>
                          <a:latin typeface="Meiryo UI" panose="020B0604030504040204" pitchFamily="50" charset="-128"/>
                          <a:ea typeface="Meiryo UI" panose="020B0604030504040204" pitchFamily="50" charset="-128"/>
                        </a:rPr>
                        <a:t>資料４－２</a:t>
                      </a:r>
                      <a:r>
                        <a:rPr kumimoji="1" lang="en-US" altLang="ja-JP" sz="1400" b="0" u="none" dirty="0" smtClean="0">
                          <a:solidFill>
                            <a:schemeClr val="tx1"/>
                          </a:solidFill>
                          <a:latin typeface="Meiryo UI" panose="020B0604030504040204" pitchFamily="50" charset="-128"/>
                          <a:ea typeface="Meiryo UI" panose="020B0604030504040204" pitchFamily="50" charset="-128"/>
                        </a:rPr>
                        <a:t>】</a:t>
                      </a:r>
                      <a:r>
                        <a:rPr kumimoji="1" lang="ja-JP" altLang="en-US" sz="1400" b="0" u="none" dirty="0" smtClean="0">
                          <a:solidFill>
                            <a:schemeClr val="tx1"/>
                          </a:solidFill>
                          <a:latin typeface="Meiryo UI" panose="020B0604030504040204" pitchFamily="50" charset="-128"/>
                          <a:ea typeface="Meiryo UI" panose="020B0604030504040204" pitchFamily="50" charset="-128"/>
                        </a:rPr>
                        <a:t>のとおり</a:t>
                      </a:r>
                      <a:endParaRPr kumimoji="1" lang="en-US" altLang="ja-JP" sz="1200" b="0" u="none" dirty="0" smtClean="0">
                        <a:solidFill>
                          <a:schemeClr val="tx1"/>
                        </a:solidFill>
                        <a:latin typeface="Meiryo UI" panose="020B0604030504040204" pitchFamily="50" charset="-128"/>
                        <a:ea typeface="Meiryo UI" panose="020B0604030504040204" pitchFamily="50" charset="-128"/>
                      </a:endParaRPr>
                    </a:p>
                  </a:txBody>
                  <a:tcPr marL="36000" marR="36000" marT="0" marB="0" anchor="ctr">
                    <a:lnB w="12700" cap="flat" cmpd="sng" algn="ctr">
                      <a:solidFill>
                        <a:schemeClr val="tx1"/>
                      </a:solidFill>
                      <a:prstDash val="sysDot"/>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1" u="none" dirty="0" smtClean="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u="none" baseline="0" dirty="0" smtClean="0">
                          <a:solidFill>
                            <a:schemeClr val="tx1"/>
                          </a:solidFill>
                          <a:latin typeface="Meiryo UI" panose="020B0604030504040204" pitchFamily="50" charset="-128"/>
                          <a:ea typeface="Meiryo UI" panose="020B0604030504040204" pitchFamily="50" charset="-128"/>
                        </a:rPr>
                        <a:t>○</a:t>
                      </a:r>
                      <a:r>
                        <a:rPr kumimoji="1" lang="ja-JP" altLang="en-US" sz="1200" b="0" u="none" dirty="0" smtClean="0">
                          <a:solidFill>
                            <a:schemeClr val="tx1"/>
                          </a:solidFill>
                          <a:latin typeface="Meiryo UI" panose="020B0604030504040204" pitchFamily="50" charset="-128"/>
                          <a:ea typeface="Meiryo UI" panose="020B0604030504040204" pitchFamily="50" charset="-128"/>
                        </a:rPr>
                        <a:t>４月１日～</a:t>
                      </a:r>
                      <a:endParaRPr kumimoji="1" lang="en-US" altLang="ja-JP" sz="1200" b="0" u="none"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u="none" dirty="0" smtClean="0">
                          <a:solidFill>
                            <a:schemeClr val="tx1"/>
                          </a:solidFill>
                          <a:latin typeface="Meiryo UI" panose="020B0604030504040204" pitchFamily="50" charset="-128"/>
                          <a:ea typeface="Meiryo UI" panose="020B0604030504040204" pitchFamily="50" charset="-128"/>
                        </a:rPr>
                        <a:t>　　　　　委託開始</a:t>
                      </a:r>
                      <a:endParaRPr kumimoji="1" lang="en-US" altLang="ja-JP" sz="1200" b="0" u="none" dirty="0" smtClean="0">
                        <a:solidFill>
                          <a:schemeClr val="tx1"/>
                        </a:solidFill>
                        <a:latin typeface="Meiryo UI" panose="020B0604030504040204" pitchFamily="50" charset="-128"/>
                        <a:ea typeface="Meiryo UI" panose="020B0604030504040204" pitchFamily="50" charset="-128"/>
                      </a:endParaRPr>
                    </a:p>
                  </a:txBody>
                  <a:tcPr marL="36000" marR="36000" marT="0" marB="0">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4085161125"/>
                  </a:ext>
                </a:extLst>
              </a:tr>
              <a:tr h="3953814">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0" marB="0" anchor="ctr">
                    <a:solidFill>
                      <a:schemeClr val="accent1">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1" u="none" dirty="0" smtClean="0">
                          <a:solidFill>
                            <a:schemeClr val="tx1"/>
                          </a:solidFill>
                          <a:latin typeface="Meiryo UI" panose="020B0604030504040204" pitchFamily="50" charset="-128"/>
                          <a:ea typeface="Meiryo UI" panose="020B0604030504040204" pitchFamily="50" charset="-128"/>
                        </a:rPr>
                        <a:t>【</a:t>
                      </a:r>
                      <a:r>
                        <a:rPr kumimoji="1" lang="ja-JP" altLang="en-US" sz="1400" b="1" u="none" dirty="0" smtClean="0">
                          <a:solidFill>
                            <a:schemeClr val="tx1"/>
                          </a:solidFill>
                          <a:latin typeface="Meiryo UI" panose="020B0604030504040204" pitchFamily="50" charset="-128"/>
                          <a:ea typeface="Meiryo UI" panose="020B0604030504040204" pitchFamily="50" charset="-128"/>
                        </a:rPr>
                        <a:t>診療・検査医療機関の公表・治療の実施等</a:t>
                      </a:r>
                      <a:r>
                        <a:rPr kumimoji="1" lang="en-US" altLang="ja-JP" sz="1400" b="1" u="none" dirty="0" smtClean="0">
                          <a:solidFill>
                            <a:schemeClr val="tx1"/>
                          </a:solidFill>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u="none" dirty="0" smtClean="0">
                          <a:solidFill>
                            <a:schemeClr val="tx1"/>
                          </a:solidFill>
                          <a:latin typeface="Meiryo UI" panose="020B0604030504040204" pitchFamily="50" charset="-128"/>
                          <a:ea typeface="Meiryo UI" panose="020B0604030504040204" pitchFamily="50" charset="-128"/>
                        </a:rPr>
                        <a:t>○診療・検査医療機関の公表：</a:t>
                      </a:r>
                      <a:r>
                        <a:rPr kumimoji="1" lang="en-US" altLang="ja-JP" sz="1400" b="1" u="none" dirty="0" smtClean="0">
                          <a:solidFill>
                            <a:schemeClr val="tx1"/>
                          </a:solidFill>
                          <a:latin typeface="Meiryo UI" panose="020B0604030504040204" pitchFamily="50" charset="-128"/>
                          <a:ea typeface="Meiryo UI" panose="020B0604030504040204" pitchFamily="50" charset="-128"/>
                        </a:rPr>
                        <a:t>2,372</a:t>
                      </a:r>
                      <a:r>
                        <a:rPr kumimoji="1" lang="ja-JP" altLang="en-US" sz="1400" b="1" u="none" dirty="0" smtClean="0">
                          <a:solidFill>
                            <a:schemeClr val="tx1"/>
                          </a:solidFill>
                          <a:latin typeface="Meiryo UI" panose="020B0604030504040204" pitchFamily="50" charset="-128"/>
                          <a:ea typeface="Meiryo UI" panose="020B0604030504040204" pitchFamily="50" charset="-128"/>
                        </a:rPr>
                        <a:t>医療機関</a:t>
                      </a:r>
                      <a:r>
                        <a:rPr kumimoji="1" lang="ja-JP" altLang="en-US" sz="1200" b="0" u="none" dirty="0" smtClean="0">
                          <a:solidFill>
                            <a:schemeClr val="tx1"/>
                          </a:solidFill>
                          <a:latin typeface="Meiryo UI" panose="020B0604030504040204" pitchFamily="50" charset="-128"/>
                          <a:ea typeface="Meiryo UI" panose="020B0604030504040204" pitchFamily="50" charset="-128"/>
                        </a:rPr>
                        <a:t>（</a:t>
                      </a:r>
                      <a:r>
                        <a:rPr kumimoji="1" lang="en-US" altLang="ja-JP" sz="1200" b="0" u="none" dirty="0" smtClean="0">
                          <a:solidFill>
                            <a:schemeClr val="tx1"/>
                          </a:solidFill>
                          <a:latin typeface="Meiryo UI" panose="020B0604030504040204" pitchFamily="50" charset="-128"/>
                          <a:ea typeface="Meiryo UI" panose="020B0604030504040204" pitchFamily="50" charset="-128"/>
                        </a:rPr>
                        <a:t>4/19</a:t>
                      </a:r>
                      <a:r>
                        <a:rPr kumimoji="1" lang="ja-JP" altLang="en-US" sz="1200" b="0" u="none" dirty="0" smtClean="0">
                          <a:solidFill>
                            <a:schemeClr val="tx1"/>
                          </a:solidFill>
                          <a:latin typeface="Meiryo UI" panose="020B0604030504040204" pitchFamily="50" charset="-128"/>
                          <a:ea typeface="Meiryo UI" panose="020B0604030504040204" pitchFamily="50" charset="-128"/>
                        </a:rPr>
                        <a:t>時点）</a:t>
                      </a:r>
                      <a:endParaRPr kumimoji="1" lang="en-US" altLang="ja-JP" sz="1200" b="0" u="none"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u="none"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u="none" dirty="0" smtClean="0">
                          <a:solidFill>
                            <a:schemeClr val="tx1"/>
                          </a:solidFill>
                          <a:latin typeface="Meiryo UI" panose="020B0604030504040204" pitchFamily="50" charset="-128"/>
                          <a:ea typeface="Meiryo UI" panose="020B0604030504040204" pitchFamily="50" charset="-128"/>
                        </a:rPr>
                        <a:t>○診療・検査医療機関のうち、自宅療養者等への診療を行う医療機関</a:t>
                      </a:r>
                      <a:r>
                        <a:rPr kumimoji="1" lang="en-US" altLang="ja-JP" sz="1400" b="1" u="none" dirty="0" smtClean="0">
                          <a:solidFill>
                            <a:schemeClr val="tx1"/>
                          </a:solidFill>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u="none" dirty="0" smtClean="0">
                          <a:solidFill>
                            <a:schemeClr val="tx1"/>
                          </a:solidFill>
                          <a:latin typeface="Meiryo UI" panose="020B0604030504040204" pitchFamily="50" charset="-128"/>
                          <a:ea typeface="Meiryo UI" panose="020B0604030504040204" pitchFamily="50" charset="-128"/>
                        </a:rPr>
                        <a:t>　</a:t>
                      </a:r>
                      <a:r>
                        <a:rPr kumimoji="1" lang="ja-JP" altLang="en-US" sz="1400" b="1" u="none" dirty="0" smtClean="0">
                          <a:solidFill>
                            <a:schemeClr val="tx1"/>
                          </a:solidFill>
                          <a:latin typeface="Meiryo UI" panose="020B0604030504040204" pitchFamily="50" charset="-128"/>
                          <a:ea typeface="Meiryo UI" panose="020B0604030504040204" pitchFamily="50" charset="-128"/>
                        </a:rPr>
                        <a:t>　　　</a:t>
                      </a:r>
                      <a:endParaRPr kumimoji="1" lang="en-US" altLang="ja-JP" sz="1400" b="1" u="none"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1" u="none"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1" u="none"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1" u="none"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1" u="none"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1" u="none"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1" u="none"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u="none" dirty="0" smtClean="0">
                          <a:solidFill>
                            <a:schemeClr val="tx1"/>
                          </a:solidFill>
                          <a:latin typeface="Meiryo UI" panose="020B0604030504040204" pitchFamily="50" charset="-128"/>
                          <a:ea typeface="Meiryo UI" panose="020B0604030504040204" pitchFamily="50" charset="-128"/>
                        </a:rPr>
                        <a:t>　　　　　　　</a:t>
                      </a:r>
                      <a:endParaRPr kumimoji="1" lang="en-US" altLang="ja-JP" sz="1200" b="0" u="none" dirty="0" smtClean="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u="none"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u="none" dirty="0" smtClean="0">
                          <a:solidFill>
                            <a:schemeClr val="tx1"/>
                          </a:solidFill>
                          <a:latin typeface="Meiryo UI" panose="020B0604030504040204" pitchFamily="50" charset="-128"/>
                          <a:ea typeface="Meiryo UI" panose="020B0604030504040204" pitchFamily="50" charset="-128"/>
                        </a:rPr>
                        <a:t>○自宅療養者への診療を行う医療機関として、自宅療養者支援サイトに掲載している医療機関：</a:t>
                      </a:r>
                      <a:endParaRPr kumimoji="1" lang="en-US" altLang="ja-JP" sz="1400" b="1" u="none"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1" u="none"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1" u="none"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1" u="none"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1" u="none" dirty="0" smtClean="0">
                        <a:solidFill>
                          <a:schemeClr val="tx1"/>
                        </a:solidFill>
                        <a:latin typeface="Meiryo UI" panose="020B0604030504040204" pitchFamily="50" charset="-128"/>
                        <a:ea typeface="Meiryo UI" panose="020B0604030504040204" pitchFamily="50" charset="-128"/>
                      </a:endParaRPr>
                    </a:p>
                    <a:p>
                      <a:pPr algn="l">
                        <a:lnSpc>
                          <a:spcPct val="100000"/>
                        </a:lnSpc>
                      </a:pPr>
                      <a:r>
                        <a:rPr kumimoji="1" lang="ja-JP" altLang="en-US" sz="1200" b="0" u="none" dirty="0" smtClean="0">
                          <a:solidFill>
                            <a:schemeClr val="tx1"/>
                          </a:solidFill>
                          <a:latin typeface="Meiryo UI" panose="020B0604030504040204" pitchFamily="50" charset="-128"/>
                          <a:ea typeface="Meiryo UI" panose="020B0604030504040204" pitchFamily="50" charset="-128"/>
                        </a:rPr>
                        <a:t>　　　　　　　　　　　　　　　　　　　</a:t>
                      </a:r>
                      <a:endParaRPr kumimoji="1" lang="en-US" altLang="ja-JP" sz="1200" b="0" u="none" dirty="0" smtClean="0">
                        <a:solidFill>
                          <a:srgbClr val="FF0000"/>
                        </a:solidFill>
                        <a:latin typeface="Meiryo UI" panose="020B0604030504040204" pitchFamily="50" charset="-128"/>
                        <a:ea typeface="Meiryo UI" panose="020B0604030504040204" pitchFamily="50" charset="-128"/>
                      </a:endParaRPr>
                    </a:p>
                  </a:txBody>
                  <a:tcPr marL="36000" marR="36000" marT="0" marB="0" anchor="ctr">
                    <a:lnT w="12700" cap="flat" cmpd="sng" algn="ctr">
                      <a:solidFill>
                        <a:schemeClr val="tx1"/>
                      </a:solidFill>
                      <a:prstDash val="sysDot"/>
                      <a:round/>
                      <a:headEnd type="none" w="med" len="med"/>
                      <a:tailEnd type="none" w="med" len="med"/>
                    </a:lnT>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u="none" dirty="0" smtClean="0">
                        <a:solidFill>
                          <a:schemeClr val="dk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u="none" dirty="0" smtClean="0">
                          <a:solidFill>
                            <a:schemeClr val="dk1"/>
                          </a:solidFill>
                          <a:latin typeface="Meiryo UI" panose="020B0604030504040204" pitchFamily="50" charset="-128"/>
                          <a:ea typeface="Meiryo UI" panose="020B0604030504040204" pitchFamily="50" charset="-128"/>
                        </a:rPr>
                        <a:t>○３月</a:t>
                      </a:r>
                      <a:r>
                        <a:rPr kumimoji="1" lang="en-US" altLang="ja-JP" sz="1200" b="0" u="none" dirty="0" smtClean="0">
                          <a:solidFill>
                            <a:schemeClr val="dk1"/>
                          </a:solidFill>
                          <a:latin typeface="Meiryo UI" panose="020B0604030504040204" pitchFamily="50" charset="-128"/>
                          <a:ea typeface="Meiryo UI" panose="020B0604030504040204" pitchFamily="50" charset="-128"/>
                        </a:rPr>
                        <a:t>14</a:t>
                      </a:r>
                      <a:r>
                        <a:rPr kumimoji="1" lang="ja-JP" altLang="en-US" sz="1200" b="0" u="none" dirty="0" smtClean="0">
                          <a:solidFill>
                            <a:schemeClr val="dk1"/>
                          </a:solidFill>
                          <a:latin typeface="Meiryo UI" panose="020B0604030504040204" pitchFamily="50" charset="-128"/>
                          <a:ea typeface="Meiryo UI" panose="020B0604030504040204" pitchFamily="50" charset="-128"/>
                        </a:rPr>
                        <a:t>日に</a:t>
                      </a:r>
                      <a:endParaRPr kumimoji="1" lang="en-US" altLang="ja-JP" sz="1200" b="0" u="none" dirty="0" smtClean="0">
                        <a:solidFill>
                          <a:schemeClr val="dk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u="none" dirty="0" smtClean="0">
                          <a:solidFill>
                            <a:schemeClr val="dk1"/>
                          </a:solidFill>
                          <a:latin typeface="Meiryo UI" panose="020B0604030504040204" pitchFamily="50" charset="-128"/>
                          <a:ea typeface="Meiryo UI" panose="020B0604030504040204" pitchFamily="50" charset="-128"/>
                        </a:rPr>
                        <a:t>　　　　　　　全公表</a:t>
                      </a:r>
                      <a:endParaRPr kumimoji="1" lang="en-US" altLang="ja-JP" sz="1200" b="0" u="none" dirty="0" smtClean="0">
                        <a:solidFill>
                          <a:schemeClr val="dk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u="none" dirty="0" smtClean="0">
                        <a:solidFill>
                          <a:schemeClr val="dk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u="none" dirty="0" smtClean="0">
                          <a:solidFill>
                            <a:schemeClr val="dk1"/>
                          </a:solidFill>
                          <a:latin typeface="Meiryo UI" panose="020B0604030504040204" pitchFamily="50" charset="-128"/>
                          <a:ea typeface="Meiryo UI" panose="020B0604030504040204" pitchFamily="50" charset="-128"/>
                        </a:rPr>
                        <a:t>○従来より実施</a:t>
                      </a:r>
                      <a:endParaRPr kumimoji="1" lang="en-US" altLang="ja-JP" sz="1200" b="0" u="none" dirty="0" smtClean="0">
                        <a:solidFill>
                          <a:schemeClr val="dk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u="none" dirty="0" smtClean="0">
                        <a:solidFill>
                          <a:schemeClr val="dk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u="none" dirty="0" smtClean="0">
                        <a:solidFill>
                          <a:schemeClr val="dk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u="none" dirty="0" smtClean="0">
                        <a:solidFill>
                          <a:schemeClr val="dk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u="none" dirty="0" smtClean="0">
                        <a:solidFill>
                          <a:schemeClr val="dk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u="none" dirty="0" smtClean="0">
                        <a:solidFill>
                          <a:schemeClr val="dk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u="none" dirty="0" smtClean="0">
                        <a:solidFill>
                          <a:schemeClr val="dk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u="none" dirty="0" smtClean="0">
                        <a:solidFill>
                          <a:schemeClr val="dk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u="none" dirty="0" smtClean="0">
                        <a:solidFill>
                          <a:schemeClr val="dk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u="none" dirty="0" smtClean="0">
                        <a:solidFill>
                          <a:schemeClr val="dk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u="none" dirty="0" smtClean="0">
                        <a:solidFill>
                          <a:schemeClr val="dk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u="none" dirty="0" smtClean="0">
                          <a:solidFill>
                            <a:schemeClr val="dk1"/>
                          </a:solidFill>
                          <a:latin typeface="Meiryo UI" panose="020B0604030504040204" pitchFamily="50" charset="-128"/>
                          <a:ea typeface="Meiryo UI" panose="020B0604030504040204" pitchFamily="50" charset="-128"/>
                        </a:rPr>
                        <a:t>○従来より実施</a:t>
                      </a:r>
                      <a:endParaRPr kumimoji="1" lang="en-US" altLang="ja-JP" sz="1200" b="0" u="none" dirty="0" smtClean="0">
                        <a:solidFill>
                          <a:schemeClr val="dk1"/>
                        </a:solidFill>
                        <a:latin typeface="Meiryo UI" panose="020B0604030504040204" pitchFamily="50" charset="-128"/>
                        <a:ea typeface="Meiryo UI" panose="020B0604030504040204" pitchFamily="50" charset="-128"/>
                      </a:endParaRPr>
                    </a:p>
                  </a:txBody>
                  <a:tcPr marL="36000" marR="36000" marT="0" marB="0">
                    <a:lnT w="12700" cap="flat" cmpd="sng" algn="ctr">
                      <a:solidFill>
                        <a:schemeClr val="tx1"/>
                      </a:solidFill>
                      <a:prstDash val="sysDot"/>
                      <a:round/>
                      <a:headEnd type="none" w="med" len="med"/>
                      <a:tailEnd type="none" w="med" len="med"/>
                    </a:lnT>
                    <a:noFill/>
                  </a:tcPr>
                </a:tc>
                <a:extLst>
                  <a:ext uri="{0D108BD9-81ED-4DB2-BD59-A6C34878D82A}">
                    <a16:rowId xmlns:a16="http://schemas.microsoft.com/office/drawing/2014/main" val="383132359"/>
                  </a:ext>
                </a:extLst>
              </a:tr>
              <a:tr h="757664">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取組２</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「新型コロナ関係事務処理センター」の設置</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0" marB="0" anchor="ctr">
                    <a:solidFill>
                      <a:schemeClr val="accent1">
                        <a:lumMod val="40000"/>
                        <a:lumOff val="60000"/>
                      </a:schemeClr>
                    </a:solidFill>
                  </a:tcPr>
                </a:tc>
                <a:tc>
                  <a:txBody>
                    <a:bodyPr/>
                    <a:lstStyle/>
                    <a:p>
                      <a:r>
                        <a:rPr kumimoji="1" lang="ja-JP" altLang="en-US" sz="1400" b="1" u="none" dirty="0">
                          <a:solidFill>
                            <a:schemeClr val="tx1"/>
                          </a:solidFill>
                          <a:latin typeface="Meiryo UI" panose="020B0604030504040204" pitchFamily="50" charset="-128"/>
                          <a:ea typeface="Meiryo UI" panose="020B0604030504040204" pitchFamily="50" charset="-128"/>
                        </a:rPr>
                        <a:t>○</a:t>
                      </a:r>
                      <a:r>
                        <a:rPr kumimoji="1" lang="ja-JP" altLang="en-US" sz="1400" b="1" u="none" dirty="0" smtClean="0">
                          <a:solidFill>
                            <a:schemeClr val="tx1"/>
                          </a:solidFill>
                          <a:latin typeface="Meiryo UI" panose="020B0604030504040204" pitchFamily="50" charset="-128"/>
                          <a:ea typeface="Meiryo UI" panose="020B0604030504040204" pitchFamily="50" charset="-128"/>
                        </a:rPr>
                        <a:t>府</a:t>
                      </a:r>
                      <a:r>
                        <a:rPr kumimoji="1" lang="ja-JP" altLang="en-US" sz="1400" b="1" u="none" dirty="0">
                          <a:solidFill>
                            <a:schemeClr val="tx1"/>
                          </a:solidFill>
                          <a:latin typeface="Meiryo UI" panose="020B0604030504040204" pitchFamily="50" charset="-128"/>
                          <a:ea typeface="Meiryo UI" panose="020B0604030504040204" pitchFamily="50" charset="-128"/>
                        </a:rPr>
                        <a:t>管轄保健所に、事務処理センターを</a:t>
                      </a:r>
                      <a:r>
                        <a:rPr kumimoji="1" lang="ja-JP" altLang="en-US" sz="1400" b="1" u="none" dirty="0" smtClean="0">
                          <a:solidFill>
                            <a:schemeClr val="tx1"/>
                          </a:solidFill>
                          <a:latin typeface="Meiryo UI" panose="020B0604030504040204" pitchFamily="50" charset="-128"/>
                          <a:ea typeface="Meiryo UI" panose="020B0604030504040204" pitchFamily="50" charset="-128"/>
                        </a:rPr>
                        <a:t>設置</a:t>
                      </a:r>
                      <a:r>
                        <a:rPr kumimoji="1" lang="ja-JP" altLang="en-US" sz="1200" b="0" u="none" dirty="0">
                          <a:solidFill>
                            <a:schemeClr val="tx1"/>
                          </a:solidFill>
                          <a:latin typeface="Meiryo UI" panose="020B0604030504040204" pitchFamily="50" charset="-128"/>
                          <a:ea typeface="Meiryo UI" panose="020B0604030504040204" pitchFamily="50" charset="-128"/>
                        </a:rPr>
                        <a:t>　</a:t>
                      </a:r>
                      <a:r>
                        <a:rPr kumimoji="1" lang="en-US" altLang="ja-JP" sz="1200" b="0" u="none" dirty="0" smtClean="0">
                          <a:solidFill>
                            <a:schemeClr val="tx1"/>
                          </a:solidFill>
                          <a:latin typeface="Meiryo UI" panose="020B0604030504040204" pitchFamily="50" charset="-128"/>
                          <a:ea typeface="Meiryo UI" panose="020B0604030504040204" pitchFamily="50" charset="-128"/>
                        </a:rPr>
                        <a:t>※</a:t>
                      </a:r>
                      <a:r>
                        <a:rPr kumimoji="1" lang="ja-JP" altLang="en-US" sz="1200" b="0" u="none" dirty="0" smtClean="0">
                          <a:solidFill>
                            <a:schemeClr val="tx1"/>
                          </a:solidFill>
                          <a:latin typeface="Meiryo UI" panose="020B0604030504040204" pitchFamily="50" charset="-128"/>
                          <a:ea typeface="Meiryo UI" panose="020B0604030504040204" pitchFamily="50" charset="-128"/>
                        </a:rPr>
                        <a:t>政令</a:t>
                      </a:r>
                      <a:r>
                        <a:rPr kumimoji="1" lang="ja-JP" altLang="en-US" sz="1200" b="0" u="none" dirty="0">
                          <a:solidFill>
                            <a:schemeClr val="tx1"/>
                          </a:solidFill>
                          <a:latin typeface="Meiryo UI" panose="020B0604030504040204" pitchFamily="50" charset="-128"/>
                          <a:ea typeface="Meiryo UI" panose="020B0604030504040204" pitchFamily="50" charset="-128"/>
                        </a:rPr>
                        <a:t>中核市にはセンター設置のスキームを</a:t>
                      </a:r>
                      <a:r>
                        <a:rPr kumimoji="1" lang="ja-JP" altLang="en-US" sz="1200" b="0" u="none" dirty="0" smtClean="0">
                          <a:solidFill>
                            <a:schemeClr val="tx1"/>
                          </a:solidFill>
                          <a:latin typeface="Meiryo UI" panose="020B0604030504040204" pitchFamily="50" charset="-128"/>
                          <a:ea typeface="Meiryo UI" panose="020B0604030504040204" pitchFamily="50" charset="-128"/>
                        </a:rPr>
                        <a:t>共有</a:t>
                      </a:r>
                      <a:endParaRPr kumimoji="1" lang="en-US" altLang="ja-JP" sz="1200" b="0" u="none" dirty="0" smtClean="0">
                        <a:solidFill>
                          <a:schemeClr val="tx1"/>
                        </a:solidFill>
                        <a:latin typeface="Meiryo UI" panose="020B0604030504040204" pitchFamily="50" charset="-128"/>
                        <a:ea typeface="Meiryo UI" panose="020B0604030504040204" pitchFamily="50" charset="-128"/>
                      </a:endParaRPr>
                    </a:p>
                    <a:p>
                      <a:r>
                        <a:rPr kumimoji="1" lang="ja-JP" altLang="en-US" sz="1200" b="0" u="none" dirty="0" smtClean="0">
                          <a:solidFill>
                            <a:schemeClr val="tx1"/>
                          </a:solidFill>
                          <a:latin typeface="Meiryo UI" panose="020B0604030504040204" pitchFamily="50" charset="-128"/>
                          <a:ea typeface="Meiryo UI" panose="020B0604030504040204" pitchFamily="50" charset="-128"/>
                        </a:rPr>
                        <a:t>　（事務処理センター業務） ①入院勧告書など証明書等発行業務　②</a:t>
                      </a:r>
                      <a:r>
                        <a:rPr kumimoji="1" lang="en-US" altLang="ja-JP" sz="1200" b="0" u="none" dirty="0" smtClean="0">
                          <a:solidFill>
                            <a:schemeClr val="tx1"/>
                          </a:solidFill>
                          <a:latin typeface="Meiryo UI" panose="020B0604030504040204" pitchFamily="50" charset="-128"/>
                          <a:ea typeface="Meiryo UI" panose="020B0604030504040204" pitchFamily="50" charset="-128"/>
                        </a:rPr>
                        <a:t>65</a:t>
                      </a:r>
                      <a:r>
                        <a:rPr kumimoji="1" lang="ja-JP" altLang="en-US" sz="1200" b="0" u="none" dirty="0" smtClean="0">
                          <a:solidFill>
                            <a:schemeClr val="tx1"/>
                          </a:solidFill>
                          <a:latin typeface="Meiryo UI" panose="020B0604030504040204" pitchFamily="50" charset="-128"/>
                          <a:ea typeface="Meiryo UI" panose="020B0604030504040204" pitchFamily="50" charset="-128"/>
                        </a:rPr>
                        <a:t>歳以下の</a:t>
                      </a:r>
                      <a:r>
                        <a:rPr kumimoji="1" lang="en-US" altLang="ja-JP" sz="1200" b="0" u="none" dirty="0" smtClean="0">
                          <a:solidFill>
                            <a:schemeClr val="tx1"/>
                          </a:solidFill>
                          <a:latin typeface="Meiryo UI" panose="020B0604030504040204" pitchFamily="50" charset="-128"/>
                          <a:ea typeface="Meiryo UI" panose="020B0604030504040204" pitchFamily="50" charset="-128"/>
                        </a:rPr>
                        <a:t>SMS</a:t>
                      </a:r>
                      <a:r>
                        <a:rPr kumimoji="1" lang="ja-JP" altLang="en-US" sz="1200" b="0" u="none" dirty="0" smtClean="0">
                          <a:solidFill>
                            <a:schemeClr val="tx1"/>
                          </a:solidFill>
                          <a:latin typeface="Meiryo UI" panose="020B0604030504040204" pitchFamily="50" charset="-128"/>
                          <a:ea typeface="Meiryo UI" panose="020B0604030504040204" pitchFamily="50" charset="-128"/>
                        </a:rPr>
                        <a:t>送信業務</a:t>
                      </a:r>
                      <a:endParaRPr kumimoji="1" lang="en-US" altLang="ja-JP" sz="1200" b="0" u="none" dirty="0" smtClean="0">
                        <a:solidFill>
                          <a:schemeClr val="tx1"/>
                        </a:solidFill>
                        <a:latin typeface="Meiryo UI" panose="020B0604030504040204" pitchFamily="50" charset="-128"/>
                        <a:ea typeface="Meiryo UI" panose="020B0604030504040204" pitchFamily="50" charset="-128"/>
                      </a:endParaRPr>
                    </a:p>
                    <a:p>
                      <a:r>
                        <a:rPr kumimoji="1" lang="ja-JP" altLang="en-US" sz="1200" b="0" u="none" dirty="0" smtClean="0">
                          <a:solidFill>
                            <a:schemeClr val="tx1"/>
                          </a:solidFill>
                          <a:latin typeface="Meiryo UI" panose="020B0604030504040204" pitchFamily="50" charset="-128"/>
                          <a:ea typeface="Meiryo UI" panose="020B0604030504040204" pitchFamily="50" charset="-128"/>
                        </a:rPr>
                        <a:t>　　　　　　　　　　　　　　　　　　③</a:t>
                      </a:r>
                      <a:r>
                        <a:rPr kumimoji="1" lang="en-US" altLang="ja-JP" sz="1200" b="0" u="none" dirty="0" smtClean="0">
                          <a:solidFill>
                            <a:schemeClr val="tx1"/>
                          </a:solidFill>
                          <a:latin typeface="Meiryo UI" panose="020B0604030504040204" pitchFamily="50" charset="-128"/>
                          <a:ea typeface="Meiryo UI" panose="020B0604030504040204" pitchFamily="50" charset="-128"/>
                        </a:rPr>
                        <a:t>HER-SYS</a:t>
                      </a:r>
                      <a:r>
                        <a:rPr kumimoji="1" lang="ja-JP" altLang="en-US" sz="1200" b="0" u="none" dirty="0" smtClean="0">
                          <a:solidFill>
                            <a:schemeClr val="tx1"/>
                          </a:solidFill>
                          <a:latin typeface="Meiryo UI" panose="020B0604030504040204" pitchFamily="50" charset="-128"/>
                          <a:ea typeface="Meiryo UI" panose="020B0604030504040204" pitchFamily="50" charset="-128"/>
                        </a:rPr>
                        <a:t>（発生届代行）入力　　 ④各種問い合わせ等の電話対応業務</a:t>
                      </a:r>
                      <a:endParaRPr kumimoji="1" lang="en-US" altLang="ja-JP" sz="1200" b="0" u="none" dirty="0" smtClean="0">
                        <a:solidFill>
                          <a:schemeClr val="tx1"/>
                        </a:solidFill>
                        <a:latin typeface="Meiryo UI" panose="020B0604030504040204" pitchFamily="50" charset="-128"/>
                        <a:ea typeface="Meiryo UI" panose="020B0604030504040204" pitchFamily="50" charset="-128"/>
                      </a:endParaRPr>
                    </a:p>
                  </a:txBody>
                  <a:tcPr marL="36000" marR="36000" marT="0" marB="0" anchor="ctr">
                    <a:noFill/>
                  </a:tcPr>
                </a:tc>
                <a:tc>
                  <a:txBody>
                    <a:bodyPr/>
                    <a:lstStyle/>
                    <a:p>
                      <a:r>
                        <a:rPr kumimoji="1" lang="ja-JP" altLang="en-US" sz="1200" b="0" u="none" dirty="0" smtClean="0">
                          <a:solidFill>
                            <a:schemeClr val="tx1"/>
                          </a:solidFill>
                          <a:latin typeface="Meiryo UI" panose="020B0604030504040204" pitchFamily="50" charset="-128"/>
                          <a:ea typeface="Meiryo UI" panose="020B0604030504040204" pitchFamily="50" charset="-128"/>
                        </a:rPr>
                        <a:t>○３月</a:t>
                      </a:r>
                      <a:r>
                        <a:rPr kumimoji="1" lang="en-US" altLang="ja-JP" sz="1200" b="0" u="none" dirty="0" smtClean="0">
                          <a:solidFill>
                            <a:schemeClr val="tx1"/>
                          </a:solidFill>
                          <a:latin typeface="Meiryo UI" panose="020B0604030504040204" pitchFamily="50" charset="-128"/>
                          <a:ea typeface="Meiryo UI" panose="020B0604030504040204" pitchFamily="50" charset="-128"/>
                        </a:rPr>
                        <a:t>22</a:t>
                      </a:r>
                      <a:r>
                        <a:rPr kumimoji="1" lang="ja-JP" altLang="en-US" sz="1200" b="0" u="none" dirty="0" smtClean="0">
                          <a:solidFill>
                            <a:schemeClr val="tx1"/>
                          </a:solidFill>
                          <a:latin typeface="Meiryo UI" panose="020B0604030504040204" pitchFamily="50" charset="-128"/>
                          <a:ea typeface="Meiryo UI" panose="020B0604030504040204" pitchFamily="50" charset="-128"/>
                        </a:rPr>
                        <a:t>日に</a:t>
                      </a:r>
                      <a:endParaRPr kumimoji="1" lang="en-US" altLang="ja-JP" sz="1200" b="0" u="none" dirty="0" smtClean="0">
                        <a:solidFill>
                          <a:schemeClr val="tx1"/>
                        </a:solidFill>
                        <a:latin typeface="Meiryo UI" panose="020B0604030504040204" pitchFamily="50" charset="-128"/>
                        <a:ea typeface="Meiryo UI" panose="020B0604030504040204" pitchFamily="50" charset="-128"/>
                      </a:endParaRPr>
                    </a:p>
                    <a:p>
                      <a:r>
                        <a:rPr kumimoji="1" lang="ja-JP" altLang="en-US" sz="1200" b="0" u="none" dirty="0" smtClean="0">
                          <a:solidFill>
                            <a:schemeClr val="tx1"/>
                          </a:solidFill>
                          <a:latin typeface="Meiryo UI" panose="020B0604030504040204" pitchFamily="50" charset="-128"/>
                          <a:ea typeface="Meiryo UI" panose="020B0604030504040204" pitchFamily="50" charset="-128"/>
                        </a:rPr>
                        <a:t>　　府管保健所に</a:t>
                      </a:r>
                      <a:endParaRPr kumimoji="1" lang="en-US" altLang="ja-JP" sz="1200" b="0" u="none" dirty="0" smtClean="0">
                        <a:solidFill>
                          <a:schemeClr val="tx1"/>
                        </a:solidFill>
                        <a:latin typeface="Meiryo UI" panose="020B0604030504040204" pitchFamily="50" charset="-128"/>
                        <a:ea typeface="Meiryo UI" panose="020B0604030504040204" pitchFamily="50" charset="-128"/>
                      </a:endParaRPr>
                    </a:p>
                    <a:p>
                      <a:r>
                        <a:rPr kumimoji="1" lang="ja-JP" altLang="en-US" sz="1200" b="0" u="none" dirty="0" smtClean="0">
                          <a:solidFill>
                            <a:schemeClr val="tx1"/>
                          </a:solidFill>
                          <a:latin typeface="Meiryo UI" panose="020B0604030504040204" pitchFamily="50" charset="-128"/>
                          <a:ea typeface="Meiryo UI" panose="020B0604030504040204" pitchFamily="50" charset="-128"/>
                        </a:rPr>
                        <a:t>　　設置</a:t>
                      </a:r>
                      <a:endParaRPr kumimoji="1" lang="en-US" altLang="ja-JP" sz="1200" b="0" u="none" dirty="0" smtClean="0">
                        <a:solidFill>
                          <a:schemeClr val="tx1"/>
                        </a:solidFill>
                        <a:latin typeface="Meiryo UI" panose="020B0604030504040204" pitchFamily="50" charset="-128"/>
                        <a:ea typeface="Meiryo UI" panose="020B0604030504040204" pitchFamily="50" charset="-128"/>
                      </a:endParaRPr>
                    </a:p>
                  </a:txBody>
                  <a:tcPr marL="36000" marR="36000" marT="0" marB="0" anchor="ctr">
                    <a:noFill/>
                  </a:tcPr>
                </a:tc>
                <a:extLst>
                  <a:ext uri="{0D108BD9-81ED-4DB2-BD59-A6C34878D82A}">
                    <a16:rowId xmlns:a16="http://schemas.microsoft.com/office/drawing/2014/main" val="4138489711"/>
                  </a:ext>
                </a:extLst>
              </a:tr>
            </a:tbl>
          </a:graphicData>
        </a:graphic>
      </p:graphicFrame>
      <p:sp>
        <p:nvSpPr>
          <p:cNvPr id="3" name="テキスト ボックス 2"/>
          <p:cNvSpPr txBox="1"/>
          <p:nvPr/>
        </p:nvSpPr>
        <p:spPr>
          <a:xfrm>
            <a:off x="6668326" y="4385395"/>
            <a:ext cx="2601532" cy="261610"/>
          </a:xfrm>
          <a:prstGeom prst="rect">
            <a:avLst/>
          </a:prstGeom>
          <a:noFill/>
        </p:spPr>
        <p:txBody>
          <a:bodyPr wrap="square" rtlCol="0">
            <a:spAutoFit/>
          </a:bodyPr>
          <a:lstStyle/>
          <a:p>
            <a:r>
              <a:rPr kumimoji="1" lang="ja-JP" altLang="en-US" sz="1100" dirty="0" smtClean="0">
                <a:latin typeface="Meiryo UI" panose="020B0604030504040204" pitchFamily="50" charset="-128"/>
                <a:ea typeface="Meiryo UI" panose="020B0604030504040204" pitchFamily="50" charset="-128"/>
              </a:rPr>
              <a:t>（医療機関数　</a:t>
            </a:r>
            <a:r>
              <a:rPr kumimoji="1" lang="en-US" altLang="ja-JP" sz="1100" dirty="0" smtClean="0">
                <a:latin typeface="Meiryo UI" panose="020B0604030504040204" pitchFamily="50" charset="-128"/>
                <a:ea typeface="Meiryo UI" panose="020B0604030504040204" pitchFamily="50" charset="-128"/>
              </a:rPr>
              <a:t>※</a:t>
            </a:r>
            <a:r>
              <a:rPr kumimoji="1" lang="ja-JP" altLang="en-US" sz="1100" dirty="0" smtClean="0">
                <a:latin typeface="Meiryo UI" panose="020B0604030504040204" pitchFamily="50" charset="-128"/>
                <a:ea typeface="Meiryo UI" panose="020B0604030504040204" pitchFamily="50" charset="-128"/>
              </a:rPr>
              <a:t>重複該当あり）</a:t>
            </a:r>
            <a:endParaRPr kumimoji="1" lang="ja-JP" altLang="en-US" sz="1100" dirty="0">
              <a:latin typeface="Meiryo UI" panose="020B0604030504040204" pitchFamily="50" charset="-128"/>
              <a:ea typeface="Meiryo UI" panose="020B0604030504040204"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75953241"/>
              </p:ext>
            </p:extLst>
          </p:nvPr>
        </p:nvGraphicFramePr>
        <p:xfrm>
          <a:off x="3217672" y="2958134"/>
          <a:ext cx="3450654" cy="1645920"/>
        </p:xfrm>
        <a:graphic>
          <a:graphicData uri="http://schemas.openxmlformats.org/drawingml/2006/table">
            <a:tbl>
              <a:tblPr firstRow="1" bandRow="1">
                <a:tableStyleId>{5C22544A-7EE6-4342-B048-85BDC9FD1C3A}</a:tableStyleId>
              </a:tblPr>
              <a:tblGrid>
                <a:gridCol w="2014853">
                  <a:extLst>
                    <a:ext uri="{9D8B030D-6E8A-4147-A177-3AD203B41FA5}">
                      <a16:colId xmlns:a16="http://schemas.microsoft.com/office/drawing/2014/main" val="160836250"/>
                    </a:ext>
                  </a:extLst>
                </a:gridCol>
                <a:gridCol w="1435801">
                  <a:extLst>
                    <a:ext uri="{9D8B030D-6E8A-4147-A177-3AD203B41FA5}">
                      <a16:colId xmlns:a16="http://schemas.microsoft.com/office/drawing/2014/main" val="4287794275"/>
                    </a:ext>
                  </a:extLst>
                </a:gridCol>
              </a:tblGrid>
              <a:tr h="228207">
                <a:tc>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r>
                        <a:rPr kumimoji="1" lang="en-US" altLang="ja-JP" sz="1200" b="0" dirty="0" smtClean="0">
                          <a:solidFill>
                            <a:schemeClr val="tx1"/>
                          </a:solidFill>
                          <a:latin typeface="Meiryo UI" panose="020B0604030504040204" pitchFamily="50" charset="-128"/>
                          <a:ea typeface="Meiryo UI" panose="020B0604030504040204" pitchFamily="50" charset="-128"/>
                        </a:rPr>
                        <a:t>4/20</a:t>
                      </a:r>
                      <a:r>
                        <a:rPr kumimoji="1" lang="ja-JP" altLang="en-US" sz="1200" b="0" dirty="0" smtClean="0">
                          <a:solidFill>
                            <a:schemeClr val="tx1"/>
                          </a:solidFill>
                          <a:latin typeface="Meiryo UI" panose="020B0604030504040204" pitchFamily="50" charset="-128"/>
                          <a:ea typeface="Meiryo UI" panose="020B0604030504040204" pitchFamily="50" charset="-128"/>
                        </a:rPr>
                        <a:t>時点</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727569700"/>
                  </a:ext>
                </a:extLst>
              </a:tr>
              <a:tr h="228207">
                <a:tc>
                  <a:txBody>
                    <a:bodyPr/>
                    <a:lstStyle/>
                    <a:p>
                      <a:pPr algn="ctr"/>
                      <a:r>
                        <a:rPr kumimoji="1" lang="ja-JP" altLang="en-US" sz="1200" b="0" dirty="0" smtClean="0">
                          <a:solidFill>
                            <a:schemeClr val="tx1"/>
                          </a:solidFill>
                          <a:latin typeface="Meiryo UI" panose="020B0604030504040204" pitchFamily="50" charset="-128"/>
                          <a:ea typeface="Meiryo UI" panose="020B0604030504040204" pitchFamily="50" charset="-128"/>
                        </a:rPr>
                        <a:t>①コロナ診療実施医療機関</a:t>
                      </a:r>
                      <a:endParaRPr kumimoji="1" lang="zh-CN" altLang="en-US" sz="1200" b="0" dirty="0" smtClean="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zh-CN" sz="1200" b="0" dirty="0" smtClean="0">
                          <a:solidFill>
                            <a:schemeClr val="tx1"/>
                          </a:solidFill>
                          <a:latin typeface="Meiryo UI" panose="020B0604030504040204" pitchFamily="50" charset="-128"/>
                          <a:ea typeface="Meiryo UI" panose="020B0604030504040204" pitchFamily="50" charset="-128"/>
                        </a:rPr>
                        <a:t>641</a:t>
                      </a:r>
                      <a:endParaRPr kumimoji="1" lang="zh-CN" altLang="en-US" sz="1200" b="0" dirty="0" smtClean="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3685352"/>
                  </a:ext>
                </a:extLst>
              </a:tr>
              <a:tr h="228207">
                <a:tc>
                  <a:txBody>
                    <a:bodyPr/>
                    <a:lstStyle/>
                    <a:p>
                      <a:pPr algn="ctr"/>
                      <a:r>
                        <a:rPr kumimoji="1" lang="zh-TW" altLang="en-US" sz="1200" b="0" dirty="0" smtClean="0">
                          <a:solidFill>
                            <a:schemeClr val="tx1"/>
                          </a:solidFill>
                          <a:latin typeface="Meiryo UI" panose="020B0604030504040204" pitchFamily="50" charset="-128"/>
                          <a:ea typeface="Meiryo UI" panose="020B0604030504040204" pitchFamily="50" charset="-128"/>
                        </a:rPr>
                        <a:t>②抗体治療医療機関（外来）</a:t>
                      </a:r>
                      <a:endParaRPr kumimoji="1" lang="zh-CN" altLang="en-US" sz="1200" b="0" dirty="0" smtClean="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zh-CN" sz="1200" b="0" dirty="0" smtClean="0">
                          <a:solidFill>
                            <a:schemeClr val="tx1"/>
                          </a:solidFill>
                          <a:latin typeface="Meiryo UI" panose="020B0604030504040204" pitchFamily="50" charset="-128"/>
                          <a:ea typeface="Meiryo UI" panose="020B0604030504040204" pitchFamily="50" charset="-128"/>
                        </a:rPr>
                        <a:t>193</a:t>
                      </a:r>
                      <a:endParaRPr kumimoji="1" lang="zh-CN" altLang="en-US" sz="1200" b="0" dirty="0" smtClean="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62544018"/>
                  </a:ext>
                </a:extLst>
              </a:tr>
              <a:tr h="228207">
                <a:tc>
                  <a:txBody>
                    <a:bodyPr/>
                    <a:lstStyle/>
                    <a:p>
                      <a:pPr algn="ctr"/>
                      <a:r>
                        <a:rPr kumimoji="1" lang="zh-TW" altLang="en-US" sz="1200" b="0" dirty="0" smtClean="0">
                          <a:solidFill>
                            <a:schemeClr val="tx1"/>
                          </a:solidFill>
                          <a:latin typeface="Meiryo UI" panose="020B0604030504040204" pitchFamily="50" charset="-128"/>
                          <a:ea typeface="Meiryo UI" panose="020B0604030504040204" pitchFamily="50" charset="-128"/>
                        </a:rPr>
                        <a:t>③往診医療機関</a:t>
                      </a:r>
                      <a:endParaRPr kumimoji="1" lang="zh-CN" altLang="en-US" sz="1200" b="0" dirty="0" smtClean="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zh-CN" sz="1200" b="0" dirty="0" smtClean="0">
                          <a:solidFill>
                            <a:schemeClr val="tx1"/>
                          </a:solidFill>
                          <a:latin typeface="Meiryo UI" panose="020B0604030504040204" pitchFamily="50" charset="-128"/>
                          <a:ea typeface="Meiryo UI" panose="020B0604030504040204" pitchFamily="50" charset="-128"/>
                        </a:rPr>
                        <a:t>170</a:t>
                      </a:r>
                      <a:endParaRPr kumimoji="1" lang="zh-CN" altLang="en-US" sz="1200" b="0" dirty="0" smtClean="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57150140"/>
                  </a:ext>
                </a:extLst>
              </a:tr>
              <a:tr h="228207">
                <a:tc>
                  <a:txBody>
                    <a:bodyPr/>
                    <a:lstStyle/>
                    <a:p>
                      <a:pPr algn="ctr"/>
                      <a:r>
                        <a:rPr kumimoji="1" lang="ja-JP" altLang="en-US" sz="1200" b="0" dirty="0" smtClean="0">
                          <a:solidFill>
                            <a:schemeClr val="tx1"/>
                          </a:solidFill>
                          <a:latin typeface="Meiryo UI" panose="020B0604030504040204" pitchFamily="50" charset="-128"/>
                          <a:ea typeface="Meiryo UI" panose="020B0604030504040204" pitchFamily="50" charset="-128"/>
                        </a:rPr>
                        <a:t>④オンライン診療機関 </a:t>
                      </a:r>
                      <a:endParaRPr kumimoji="1" lang="zh-CN" altLang="en-US" sz="1200" b="0" dirty="0" smtClean="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zh-CN" sz="1200" b="0" dirty="0" smtClean="0">
                          <a:solidFill>
                            <a:schemeClr val="tx1"/>
                          </a:solidFill>
                          <a:latin typeface="Meiryo UI" panose="020B0604030504040204" pitchFamily="50" charset="-128"/>
                          <a:ea typeface="Meiryo UI" panose="020B0604030504040204" pitchFamily="50" charset="-128"/>
                        </a:rPr>
                        <a:t>232</a:t>
                      </a:r>
                      <a:endParaRPr kumimoji="1" lang="zh-CN" altLang="en-US" sz="1200" b="0" dirty="0" smtClean="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7558112"/>
                  </a:ext>
                </a:extLst>
              </a:tr>
              <a:tr h="228207">
                <a:tc>
                  <a:txBody>
                    <a:bodyPr/>
                    <a:lstStyle/>
                    <a:p>
                      <a:pPr algn="ctr"/>
                      <a:r>
                        <a:rPr kumimoji="1" lang="ja-JP" altLang="en-US" sz="1200" b="0" dirty="0" smtClean="0">
                          <a:solidFill>
                            <a:schemeClr val="tx1"/>
                          </a:solidFill>
                          <a:latin typeface="Meiryo UI" panose="020B0604030504040204" pitchFamily="50" charset="-128"/>
                          <a:ea typeface="Meiryo UI" panose="020B0604030504040204" pitchFamily="50" charset="-128"/>
                        </a:rPr>
                        <a:t>⑤経口治療薬の処方</a:t>
                      </a:r>
                      <a:endParaRPr kumimoji="1" lang="zh-CN" altLang="en-US" sz="1200" b="0" dirty="0" smtClean="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zh-CN" sz="1200" b="0" dirty="0" smtClean="0">
                          <a:solidFill>
                            <a:schemeClr val="tx1"/>
                          </a:solidFill>
                          <a:latin typeface="Meiryo UI" panose="020B0604030504040204" pitchFamily="50" charset="-128"/>
                          <a:ea typeface="Meiryo UI" panose="020B0604030504040204" pitchFamily="50" charset="-128"/>
                        </a:rPr>
                        <a:t>446</a:t>
                      </a:r>
                      <a:endParaRPr kumimoji="1" lang="zh-CN" altLang="en-US" sz="1200" b="0" dirty="0" smtClean="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45361189"/>
                  </a:ext>
                </a:extLst>
              </a:tr>
            </a:tbl>
          </a:graphicData>
        </a:graphic>
      </p:graphicFrame>
      <p:graphicFrame>
        <p:nvGraphicFramePr>
          <p:cNvPr id="12" name="表 11"/>
          <p:cNvGraphicFramePr>
            <a:graphicFrameLocks noGrp="1"/>
          </p:cNvGraphicFramePr>
          <p:nvPr>
            <p:extLst>
              <p:ext uri="{D42A27DB-BD31-4B8C-83A1-F6EECF244321}">
                <p14:modId xmlns:p14="http://schemas.microsoft.com/office/powerpoint/2010/main" val="4097114382"/>
              </p:ext>
            </p:extLst>
          </p:nvPr>
        </p:nvGraphicFramePr>
        <p:xfrm>
          <a:off x="3217672" y="5067389"/>
          <a:ext cx="4770338" cy="731520"/>
        </p:xfrm>
        <a:graphic>
          <a:graphicData uri="http://schemas.openxmlformats.org/drawingml/2006/table">
            <a:tbl>
              <a:tblPr firstRow="1" bandRow="1">
                <a:tableStyleId>{5C22544A-7EE6-4342-B048-85BDC9FD1C3A}</a:tableStyleId>
              </a:tblPr>
              <a:tblGrid>
                <a:gridCol w="2385169">
                  <a:extLst>
                    <a:ext uri="{9D8B030D-6E8A-4147-A177-3AD203B41FA5}">
                      <a16:colId xmlns:a16="http://schemas.microsoft.com/office/drawing/2014/main" val="4287794275"/>
                    </a:ext>
                  </a:extLst>
                </a:gridCol>
                <a:gridCol w="2385169">
                  <a:extLst>
                    <a:ext uri="{9D8B030D-6E8A-4147-A177-3AD203B41FA5}">
                      <a16:colId xmlns:a16="http://schemas.microsoft.com/office/drawing/2014/main" val="710811549"/>
                    </a:ext>
                  </a:extLst>
                </a:gridCol>
              </a:tblGrid>
              <a:tr h="228207">
                <a:tc>
                  <a:txBody>
                    <a:bodyPr/>
                    <a:lstStyle/>
                    <a:p>
                      <a:pPr algn="ctr"/>
                      <a:r>
                        <a:rPr kumimoji="1" lang="en-US" altLang="ja-JP" sz="1200" b="0" dirty="0" smtClean="0">
                          <a:solidFill>
                            <a:schemeClr val="tx1"/>
                          </a:solidFill>
                          <a:latin typeface="Meiryo UI" panose="020B0604030504040204" pitchFamily="50" charset="-128"/>
                          <a:ea typeface="Meiryo UI" panose="020B0604030504040204" pitchFamily="50" charset="-128"/>
                        </a:rPr>
                        <a:t>1/17</a:t>
                      </a:r>
                      <a:r>
                        <a:rPr kumimoji="1" lang="ja-JP" altLang="en-US" sz="1200" b="0" dirty="0" smtClean="0">
                          <a:solidFill>
                            <a:schemeClr val="tx1"/>
                          </a:solidFill>
                          <a:latin typeface="Meiryo UI" panose="020B0604030504040204" pitchFamily="50" charset="-128"/>
                          <a:ea typeface="Meiryo UI" panose="020B0604030504040204" pitchFamily="50" charset="-128"/>
                        </a:rPr>
                        <a:t>時点</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r>
                        <a:rPr kumimoji="1" lang="en-US" altLang="ja-JP" sz="1200" b="0" dirty="0" smtClean="0">
                          <a:solidFill>
                            <a:schemeClr val="tx1"/>
                          </a:solidFill>
                          <a:latin typeface="Meiryo UI" panose="020B0604030504040204" pitchFamily="50" charset="-128"/>
                          <a:ea typeface="Meiryo UI" panose="020B0604030504040204" pitchFamily="50" charset="-128"/>
                        </a:rPr>
                        <a:t>4/20</a:t>
                      </a:r>
                      <a:r>
                        <a:rPr kumimoji="1" lang="ja-JP" altLang="en-US" sz="1200" b="0" dirty="0" smtClean="0">
                          <a:solidFill>
                            <a:schemeClr val="tx1"/>
                          </a:solidFill>
                          <a:latin typeface="Meiryo UI" panose="020B0604030504040204" pitchFamily="50" charset="-128"/>
                          <a:ea typeface="Meiryo UI" panose="020B0604030504040204" pitchFamily="50" charset="-128"/>
                        </a:rPr>
                        <a:t>時点</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727569700"/>
                  </a:ext>
                </a:extLst>
              </a:tr>
              <a:tr h="228207">
                <a:tc>
                  <a:txBody>
                    <a:bodyPr/>
                    <a:lstStyle/>
                    <a:p>
                      <a:pPr algn="ctr"/>
                      <a:r>
                        <a:rPr kumimoji="1" lang="en-US" altLang="zh-CN" sz="1200" b="0" dirty="0" smtClean="0">
                          <a:solidFill>
                            <a:schemeClr val="tx1"/>
                          </a:solidFill>
                          <a:latin typeface="Meiryo UI" panose="020B0604030504040204" pitchFamily="50" charset="-128"/>
                          <a:ea typeface="Meiryo UI" panose="020B0604030504040204" pitchFamily="50" charset="-128"/>
                        </a:rPr>
                        <a:t>310</a:t>
                      </a:r>
                      <a:r>
                        <a:rPr kumimoji="1" lang="ja-JP" altLang="en-US" sz="1200" b="0" dirty="0" smtClean="0">
                          <a:solidFill>
                            <a:schemeClr val="tx1"/>
                          </a:solidFill>
                          <a:latin typeface="Meiryo UI" panose="020B0604030504040204" pitchFamily="50" charset="-128"/>
                          <a:ea typeface="Meiryo UI" panose="020B0604030504040204" pitchFamily="50" charset="-128"/>
                        </a:rPr>
                        <a:t>医療機関</a:t>
                      </a:r>
                      <a:endParaRPr kumimoji="1" lang="en-US" altLang="ja-JP" sz="1200" b="0" dirty="0" smtClean="0">
                        <a:solidFill>
                          <a:schemeClr val="tx1"/>
                        </a:solidFill>
                        <a:latin typeface="Meiryo UI" panose="020B0604030504040204" pitchFamily="50" charset="-128"/>
                        <a:ea typeface="Meiryo UI" panose="020B0604030504040204" pitchFamily="50" charset="-128"/>
                      </a:endParaRPr>
                    </a:p>
                    <a:p>
                      <a:pPr algn="ctr"/>
                      <a:r>
                        <a:rPr kumimoji="1" lang="ja-JP" altLang="en-US" sz="1200" b="0" dirty="0" smtClean="0">
                          <a:solidFill>
                            <a:schemeClr val="tx1"/>
                          </a:solidFill>
                          <a:latin typeface="Meiryo UI" panose="020B0604030504040204" pitchFamily="50" charset="-128"/>
                          <a:ea typeface="Meiryo UI" panose="020B0604030504040204" pitchFamily="50" charset="-128"/>
                        </a:rPr>
                        <a:t>（</a:t>
                      </a:r>
                      <a:r>
                        <a:rPr kumimoji="1" lang="en-US" altLang="ja-JP" sz="1200" b="0" dirty="0" smtClean="0">
                          <a:solidFill>
                            <a:schemeClr val="tx1"/>
                          </a:solidFill>
                          <a:latin typeface="Meiryo UI" panose="020B0604030504040204" pitchFamily="50" charset="-128"/>
                          <a:ea typeface="Meiryo UI" panose="020B0604030504040204" pitchFamily="50" charset="-128"/>
                        </a:rPr>
                        <a:t>82</a:t>
                      </a:r>
                      <a:r>
                        <a:rPr kumimoji="1" lang="ja-JP" altLang="en-US" sz="1200" b="0" dirty="0" smtClean="0">
                          <a:solidFill>
                            <a:schemeClr val="tx1"/>
                          </a:solidFill>
                          <a:latin typeface="Meiryo UI" panose="020B0604030504040204" pitchFamily="50" charset="-128"/>
                          <a:ea typeface="Meiryo UI" panose="020B0604030504040204" pitchFamily="50" charset="-128"/>
                        </a:rPr>
                        <a:t>病院、</a:t>
                      </a:r>
                      <a:r>
                        <a:rPr kumimoji="1" lang="en-US" altLang="ja-JP" sz="1200" b="0" dirty="0" smtClean="0">
                          <a:solidFill>
                            <a:schemeClr val="tx1"/>
                          </a:solidFill>
                          <a:latin typeface="Meiryo UI" panose="020B0604030504040204" pitchFamily="50" charset="-128"/>
                          <a:ea typeface="Meiryo UI" panose="020B0604030504040204" pitchFamily="50" charset="-128"/>
                        </a:rPr>
                        <a:t>228</a:t>
                      </a:r>
                      <a:r>
                        <a:rPr kumimoji="1" lang="ja-JP" altLang="en-US" sz="1200" b="0" dirty="0" smtClean="0">
                          <a:solidFill>
                            <a:schemeClr val="tx1"/>
                          </a:solidFill>
                          <a:latin typeface="Meiryo UI" panose="020B0604030504040204" pitchFamily="50" charset="-128"/>
                          <a:ea typeface="Meiryo UI" panose="020B0604030504040204" pitchFamily="50" charset="-128"/>
                        </a:rPr>
                        <a:t>診療所）</a:t>
                      </a:r>
                      <a:endParaRPr kumimoji="1" lang="zh-CN" altLang="en-US" sz="1200" b="0" dirty="0" smtClean="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1200" b="0" dirty="0" smtClean="0">
                          <a:solidFill>
                            <a:schemeClr val="tx1"/>
                          </a:solidFill>
                          <a:latin typeface="Meiryo UI" panose="020B0604030504040204" pitchFamily="50" charset="-128"/>
                          <a:ea typeface="Meiryo UI" panose="020B0604030504040204" pitchFamily="50" charset="-128"/>
                        </a:rPr>
                        <a:t>797</a:t>
                      </a:r>
                      <a:r>
                        <a:rPr kumimoji="1" lang="ja-JP" altLang="en-US" sz="1200" b="0" dirty="0" smtClean="0">
                          <a:solidFill>
                            <a:schemeClr val="tx1"/>
                          </a:solidFill>
                          <a:latin typeface="Meiryo UI" panose="020B0604030504040204" pitchFamily="50" charset="-128"/>
                          <a:ea typeface="Meiryo UI" panose="020B0604030504040204" pitchFamily="50" charset="-128"/>
                        </a:rPr>
                        <a:t>医療機関</a:t>
                      </a:r>
                      <a:endParaRPr kumimoji="1" lang="en-US" altLang="ja-JP" sz="1200" b="0" dirty="0" smtClean="0">
                        <a:solidFill>
                          <a:schemeClr val="tx1"/>
                        </a:solidFill>
                        <a:latin typeface="Meiryo UI" panose="020B0604030504040204" pitchFamily="50" charset="-128"/>
                        <a:ea typeface="Meiryo UI" panose="020B0604030504040204" pitchFamily="50" charset="-128"/>
                      </a:endParaRPr>
                    </a:p>
                    <a:p>
                      <a:pPr algn="ctr"/>
                      <a:r>
                        <a:rPr kumimoji="1" lang="ja-JP" altLang="en-US" sz="1200" b="0" dirty="0" smtClean="0">
                          <a:solidFill>
                            <a:schemeClr val="tx1"/>
                          </a:solidFill>
                          <a:latin typeface="Meiryo UI" panose="020B0604030504040204" pitchFamily="50" charset="-128"/>
                          <a:ea typeface="Meiryo UI" panose="020B0604030504040204" pitchFamily="50" charset="-128"/>
                        </a:rPr>
                        <a:t>（</a:t>
                      </a:r>
                      <a:r>
                        <a:rPr kumimoji="1" lang="en-US" altLang="ja-JP" sz="1200" b="0" dirty="0" smtClean="0">
                          <a:solidFill>
                            <a:schemeClr val="tx1"/>
                          </a:solidFill>
                          <a:latin typeface="Meiryo UI" panose="020B0604030504040204" pitchFamily="50" charset="-128"/>
                          <a:ea typeface="Meiryo UI" panose="020B0604030504040204" pitchFamily="50" charset="-128"/>
                        </a:rPr>
                        <a:t>122</a:t>
                      </a:r>
                      <a:r>
                        <a:rPr kumimoji="1" lang="ja-JP" altLang="en-US" sz="1200" b="0" dirty="0" smtClean="0">
                          <a:solidFill>
                            <a:schemeClr val="tx1"/>
                          </a:solidFill>
                          <a:latin typeface="Meiryo UI" panose="020B0604030504040204" pitchFamily="50" charset="-128"/>
                          <a:ea typeface="Meiryo UI" panose="020B0604030504040204" pitchFamily="50" charset="-128"/>
                        </a:rPr>
                        <a:t>病院、</a:t>
                      </a:r>
                      <a:r>
                        <a:rPr kumimoji="1" lang="en-US" altLang="ja-JP" sz="1200" b="0" dirty="0" smtClean="0">
                          <a:solidFill>
                            <a:schemeClr val="tx1"/>
                          </a:solidFill>
                          <a:latin typeface="Meiryo UI" panose="020B0604030504040204" pitchFamily="50" charset="-128"/>
                          <a:ea typeface="Meiryo UI" panose="020B0604030504040204" pitchFamily="50" charset="-128"/>
                        </a:rPr>
                        <a:t>675</a:t>
                      </a:r>
                      <a:r>
                        <a:rPr kumimoji="1" lang="ja-JP" altLang="en-US" sz="1200" b="0" dirty="0" smtClean="0">
                          <a:solidFill>
                            <a:schemeClr val="tx1"/>
                          </a:solidFill>
                          <a:latin typeface="Meiryo UI" panose="020B0604030504040204" pitchFamily="50" charset="-128"/>
                          <a:ea typeface="Meiryo UI" panose="020B0604030504040204" pitchFamily="50" charset="-128"/>
                        </a:rPr>
                        <a:t>診療所）</a:t>
                      </a:r>
                      <a:endParaRPr kumimoji="1" lang="zh-CN" altLang="en-US" sz="1200" b="0" dirty="0" smtClean="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3685352"/>
                  </a:ext>
                </a:extLst>
              </a:tr>
            </a:tbl>
          </a:graphicData>
        </a:graphic>
      </p:graphicFrame>
      <p:sp>
        <p:nvSpPr>
          <p:cNvPr id="13" name="正方形/長方形 12"/>
          <p:cNvSpPr/>
          <p:nvPr/>
        </p:nvSpPr>
        <p:spPr>
          <a:xfrm>
            <a:off x="9502480" y="450273"/>
            <a:ext cx="2805576" cy="253916"/>
          </a:xfrm>
          <a:prstGeom prst="rect">
            <a:avLst/>
          </a:prstGeom>
        </p:spPr>
        <p:txBody>
          <a:bodyPr wrap="none">
            <a:spAutoFit/>
          </a:bodyPr>
          <a:lstStyle/>
          <a:p>
            <a:pPr lvl="0" defTabSz="914400"/>
            <a:r>
              <a:rPr kumimoji="1" lang="ja-JP" altLang="en-US" sz="1050" dirty="0">
                <a:solidFill>
                  <a:prstClr val="black"/>
                </a:solidFill>
                <a:latin typeface="Meiryo UI" panose="020B0604030504040204" pitchFamily="50" charset="-128"/>
                <a:ea typeface="Meiryo UI" panose="020B0604030504040204" pitchFamily="50" charset="-128"/>
              </a:rPr>
              <a:t>（時点は特に記載がなければ</a:t>
            </a:r>
            <a:r>
              <a:rPr kumimoji="1" lang="ja-JP" altLang="en-US" sz="1050" dirty="0" smtClean="0">
                <a:solidFill>
                  <a:prstClr val="black"/>
                </a:solidFill>
                <a:latin typeface="Meiryo UI" panose="020B0604030504040204" pitchFamily="50" charset="-128"/>
                <a:ea typeface="Meiryo UI" panose="020B0604030504040204" pitchFamily="50" charset="-128"/>
              </a:rPr>
              <a:t>４月</a:t>
            </a:r>
            <a:r>
              <a:rPr kumimoji="1" lang="en-US" altLang="ja-JP" sz="1050" dirty="0" smtClean="0">
                <a:solidFill>
                  <a:prstClr val="black"/>
                </a:solidFill>
                <a:latin typeface="Meiryo UI" panose="020B0604030504040204" pitchFamily="50" charset="-128"/>
                <a:ea typeface="Meiryo UI" panose="020B0604030504040204" pitchFamily="50" charset="-128"/>
              </a:rPr>
              <a:t>20</a:t>
            </a:r>
            <a:r>
              <a:rPr kumimoji="1" lang="ja-JP" altLang="en-US" sz="1050" dirty="0" smtClean="0">
                <a:solidFill>
                  <a:prstClr val="black"/>
                </a:solidFill>
                <a:latin typeface="Meiryo UI" panose="020B0604030504040204" pitchFamily="50" charset="-128"/>
                <a:ea typeface="Meiryo UI" panose="020B0604030504040204" pitchFamily="50" charset="-128"/>
              </a:rPr>
              <a:t>日</a:t>
            </a:r>
            <a:r>
              <a:rPr kumimoji="1" lang="ja-JP" altLang="en-US" sz="1050" dirty="0">
                <a:solidFill>
                  <a:prstClr val="black"/>
                </a:solidFill>
                <a:latin typeface="Meiryo UI" panose="020B0604030504040204" pitchFamily="50" charset="-128"/>
                <a:ea typeface="Meiryo UI" panose="020B0604030504040204" pitchFamily="50" charset="-128"/>
              </a:rPr>
              <a:t>時点）</a:t>
            </a:r>
            <a:endParaRPr kumimoji="1" lang="en-US" altLang="ja-JP" sz="1050" dirty="0">
              <a:solidFill>
                <a:prstClr val="black"/>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512069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スライド番号プレースホルダー 1">
            <a:extLst>
              <a:ext uri="{FF2B5EF4-FFF2-40B4-BE49-F238E27FC236}">
                <a16:creationId xmlns:a16="http://schemas.microsoft.com/office/drawing/2014/main" id="{18FB5C3C-EC4B-44F2-982D-CCE2C8CC9AE4}"/>
              </a:ext>
            </a:extLst>
          </p:cNvPr>
          <p:cNvSpPr>
            <a:spLocks noGrp="1"/>
          </p:cNvSpPr>
          <p:nvPr>
            <p:ph type="sldNum" sz="quarter" idx="12"/>
          </p:nvPr>
        </p:nvSpPr>
        <p:spPr>
          <a:xfrm>
            <a:off x="10134600" y="6584156"/>
            <a:ext cx="2057400" cy="273844"/>
          </a:xfrm>
        </p:spPr>
        <p:txBody>
          <a:bodyPr/>
          <a:lstStyle/>
          <a:p>
            <a:fld id="{F216AE56-EAD3-4706-B860-3EC2C2952B40}" type="slidenum">
              <a:rPr kumimoji="1" lang="ja-JP" altLang="en-US" sz="2000">
                <a:solidFill>
                  <a:schemeClr val="tx1"/>
                </a:solidFill>
              </a:rPr>
              <a:t>4</a:t>
            </a:fld>
            <a:endParaRPr kumimoji="1" lang="ja-JP" altLang="en-US" sz="2000" dirty="0">
              <a:solidFill>
                <a:schemeClr val="tx1"/>
              </a:solidFill>
            </a:endParaRPr>
          </a:p>
        </p:txBody>
      </p:sp>
      <p:sp>
        <p:nvSpPr>
          <p:cNvPr id="20" name="テキスト ボックス 19">
            <a:extLst>
              <a:ext uri="{FF2B5EF4-FFF2-40B4-BE49-F238E27FC236}">
                <a16:creationId xmlns:a16="http://schemas.microsoft.com/office/drawing/2014/main" id="{ACB34B6C-8432-416B-9913-69DB52C174CE}"/>
              </a:ext>
            </a:extLst>
          </p:cNvPr>
          <p:cNvSpPr txBox="1"/>
          <p:nvPr/>
        </p:nvSpPr>
        <p:spPr>
          <a:xfrm>
            <a:off x="0" y="-1875"/>
            <a:ext cx="12192000" cy="461665"/>
          </a:xfrm>
          <a:prstGeom prst="rect">
            <a:avLst/>
          </a:prstGeom>
          <a:solidFill>
            <a:schemeClr val="accent5">
              <a:lumMod val="75000"/>
            </a:schemeClr>
          </a:solidFill>
        </p:spPr>
        <p:txBody>
          <a:bodyPr wrap="square" rtlCol="0">
            <a:spAutoFit/>
          </a:bodyPr>
          <a:lstStyle/>
          <a:p>
            <a:pPr algn="ctr"/>
            <a:r>
              <a:rPr lang="ja-JP" altLang="en-US" sz="2400" b="1" dirty="0">
                <a:solidFill>
                  <a:schemeClr val="bg1"/>
                </a:solidFill>
                <a:latin typeface="UD デジタル 教科書体 NK-B" panose="02020700000000000000" pitchFamily="18" charset="-128"/>
                <a:ea typeface="UD デジタル 教科書体 NK-B" panose="02020700000000000000" pitchFamily="18" charset="-128"/>
              </a:rPr>
              <a:t>第七波に向けた保健所業務の重点化、医療・療養体制の強化の主な取組状況</a:t>
            </a:r>
            <a:endParaRPr lang="en-US" altLang="ja-JP" sz="2400" b="1" dirty="0">
              <a:solidFill>
                <a:schemeClr val="bg1"/>
              </a:solidFill>
              <a:latin typeface="UD デジタル 教科書体 NK-B" panose="02020700000000000000" pitchFamily="18" charset="-128"/>
              <a:ea typeface="UD デジタル 教科書体 NK-B" panose="02020700000000000000" pitchFamily="18" charset="-128"/>
            </a:endParaRPr>
          </a:p>
        </p:txBody>
      </p:sp>
      <p:sp>
        <p:nvSpPr>
          <p:cNvPr id="19" name="正方形/長方形 18">
            <a:extLst>
              <a:ext uri="{FF2B5EF4-FFF2-40B4-BE49-F238E27FC236}">
                <a16:creationId xmlns:a16="http://schemas.microsoft.com/office/drawing/2014/main" id="{B32C9B4A-BF13-4571-95E7-41769B5DB540}"/>
              </a:ext>
            </a:extLst>
          </p:cNvPr>
          <p:cNvSpPr/>
          <p:nvPr/>
        </p:nvSpPr>
        <p:spPr>
          <a:xfrm>
            <a:off x="0" y="459790"/>
            <a:ext cx="12106183" cy="307777"/>
          </a:xfrm>
          <a:prstGeom prst="rect">
            <a:avLst/>
          </a:prstGeom>
          <a:ln w="12700">
            <a:noFill/>
          </a:ln>
        </p:spPr>
        <p:txBody>
          <a:bodyPr wrap="square">
            <a:spAutoFit/>
          </a:bodyPr>
          <a:lstStyle/>
          <a:p>
            <a:r>
              <a:rPr lang="ja-JP" altLang="en-US" sz="1400" b="1" dirty="0">
                <a:solidFill>
                  <a:schemeClr val="accent1">
                    <a:lumMod val="7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方針２　高齢者施設に対する往診・支援体制の確保と、高齢者の療養フロー（かかりつけ医⇒入院⇒転退院）の確立・徹底</a:t>
            </a:r>
            <a:endParaRPr lang="en-US" altLang="ja-JP" sz="1400" b="1" dirty="0">
              <a:latin typeface="Meiryo UI" panose="020B0604030504040204" pitchFamily="50" charset="-128"/>
              <a:ea typeface="Meiryo UI" panose="020B0604030504040204" pitchFamily="50" charset="-128"/>
            </a:endParaRPr>
          </a:p>
        </p:txBody>
      </p:sp>
      <p:graphicFrame>
        <p:nvGraphicFramePr>
          <p:cNvPr id="30" name="表 29">
            <a:extLst>
              <a:ext uri="{FF2B5EF4-FFF2-40B4-BE49-F238E27FC236}">
                <a16:creationId xmlns:a16="http://schemas.microsoft.com/office/drawing/2014/main" id="{E6AECFF5-CB50-47AC-AF11-DB1F8D3D4F91}"/>
              </a:ext>
            </a:extLst>
          </p:cNvPr>
          <p:cNvGraphicFramePr>
            <a:graphicFrameLocks noGrp="1"/>
          </p:cNvGraphicFramePr>
          <p:nvPr>
            <p:extLst>
              <p:ext uri="{D42A27DB-BD31-4B8C-83A1-F6EECF244321}">
                <p14:modId xmlns:p14="http://schemas.microsoft.com/office/powerpoint/2010/main" val="3038323704"/>
              </p:ext>
            </p:extLst>
          </p:nvPr>
        </p:nvGraphicFramePr>
        <p:xfrm>
          <a:off x="148109" y="767567"/>
          <a:ext cx="11958074" cy="5993841"/>
        </p:xfrm>
        <a:graphic>
          <a:graphicData uri="http://schemas.openxmlformats.org/drawingml/2006/table">
            <a:tbl>
              <a:tblPr>
                <a:tableStyleId>{D7AC3CCA-C797-4891-BE02-D94E43425B78}</a:tableStyleId>
              </a:tblPr>
              <a:tblGrid>
                <a:gridCol w="2453423">
                  <a:extLst>
                    <a:ext uri="{9D8B030D-6E8A-4147-A177-3AD203B41FA5}">
                      <a16:colId xmlns:a16="http://schemas.microsoft.com/office/drawing/2014/main" val="3323586397"/>
                    </a:ext>
                  </a:extLst>
                </a:gridCol>
                <a:gridCol w="8036417">
                  <a:extLst>
                    <a:ext uri="{9D8B030D-6E8A-4147-A177-3AD203B41FA5}">
                      <a16:colId xmlns:a16="http://schemas.microsoft.com/office/drawing/2014/main" val="3785490006"/>
                    </a:ext>
                  </a:extLst>
                </a:gridCol>
                <a:gridCol w="1468234">
                  <a:extLst>
                    <a:ext uri="{9D8B030D-6E8A-4147-A177-3AD203B41FA5}">
                      <a16:colId xmlns:a16="http://schemas.microsoft.com/office/drawing/2014/main" val="2677131951"/>
                    </a:ext>
                  </a:extLst>
                </a:gridCol>
              </a:tblGrid>
              <a:tr h="222426">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項　目</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0" marB="0" anchor="ctr">
                    <a:solidFill>
                      <a:schemeClr val="accent1">
                        <a:lumMod val="40000"/>
                        <a:lumOff val="60000"/>
                      </a:schemeClr>
                    </a:solidFill>
                  </a:tcPr>
                </a:tc>
                <a:tc>
                  <a:txBody>
                    <a:bodyPr/>
                    <a:lstStyle/>
                    <a:p>
                      <a:pPr algn="ctr"/>
                      <a:r>
                        <a:rPr kumimoji="1" lang="ja-JP" altLang="en-US" sz="1200" b="0" dirty="0">
                          <a:latin typeface="Meiryo UI" panose="020B0604030504040204" pitchFamily="50" charset="-128"/>
                          <a:ea typeface="Meiryo UI" panose="020B0604030504040204" pitchFamily="50" charset="-128"/>
                        </a:rPr>
                        <a:t>取　組　状　況</a:t>
                      </a:r>
                    </a:p>
                  </a:txBody>
                  <a:tcPr marL="36000" marR="36000" marT="0" marB="0" anchor="ctr">
                    <a:solidFill>
                      <a:schemeClr val="accent1">
                        <a:lumMod val="40000"/>
                        <a:lumOff val="60000"/>
                      </a:schemeClr>
                    </a:solidFill>
                  </a:tcPr>
                </a:tc>
                <a:tc>
                  <a:txBody>
                    <a:bodyPr/>
                    <a:lstStyle/>
                    <a:p>
                      <a:pPr algn="ctr"/>
                      <a:r>
                        <a:rPr kumimoji="1" lang="ja-JP" altLang="en-US" sz="1200" b="0" dirty="0" smtClean="0">
                          <a:latin typeface="Meiryo UI" panose="020B0604030504040204" pitchFamily="50" charset="-128"/>
                          <a:ea typeface="Meiryo UI" panose="020B0604030504040204" pitchFamily="50" charset="-128"/>
                        </a:rPr>
                        <a:t>実施時期</a:t>
                      </a:r>
                      <a:endParaRPr kumimoji="1" lang="ja-JP" altLang="en-US" sz="1200" b="0" dirty="0">
                        <a:latin typeface="Meiryo UI" panose="020B0604030504040204" pitchFamily="50" charset="-128"/>
                        <a:ea typeface="Meiryo UI" panose="020B0604030504040204" pitchFamily="50" charset="-128"/>
                      </a:endParaRPr>
                    </a:p>
                  </a:txBody>
                  <a:tcPr marL="36000" marR="36000" marT="0" marB="0" anchor="ctr">
                    <a:solidFill>
                      <a:schemeClr val="accent1">
                        <a:lumMod val="40000"/>
                        <a:lumOff val="60000"/>
                      </a:schemeClr>
                    </a:solidFill>
                  </a:tcPr>
                </a:tc>
                <a:extLst>
                  <a:ext uri="{0D108BD9-81ED-4DB2-BD59-A6C34878D82A}">
                    <a16:rowId xmlns:a16="http://schemas.microsoft.com/office/drawing/2014/main" val="2833599078"/>
                  </a:ext>
                </a:extLst>
              </a:tr>
              <a:tr h="658502">
                <a:tc>
                  <a:txBody>
                    <a:bodyPr/>
                    <a:lstStyle/>
                    <a:p>
                      <a:r>
                        <a:rPr kumimoji="1" lang="en-US" altLang="ja-JP" sz="1200" b="0" dirty="0">
                          <a:latin typeface="Meiryo UI" panose="020B0604030504040204" pitchFamily="50" charset="-128"/>
                          <a:ea typeface="Meiryo UI" panose="020B0604030504040204" pitchFamily="50" charset="-128"/>
                        </a:rPr>
                        <a:t>【</a:t>
                      </a:r>
                      <a:r>
                        <a:rPr kumimoji="1" lang="ja-JP" altLang="en-US" sz="1200" b="0" dirty="0">
                          <a:latin typeface="Meiryo UI" panose="020B0604030504040204" pitchFamily="50" charset="-128"/>
                          <a:ea typeface="Meiryo UI" panose="020B0604030504040204" pitchFamily="50" charset="-128"/>
                        </a:rPr>
                        <a:t>取組３</a:t>
                      </a:r>
                      <a:r>
                        <a:rPr kumimoji="1" lang="en-US" altLang="ja-JP" sz="1200" b="0" dirty="0">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配食サービス提供にかかる申請受付・配送手続きのワンストップ化</a:t>
                      </a:r>
                      <a:endParaRPr kumimoji="1" lang="en-US" altLang="ja-JP" sz="1200" b="0" dirty="0">
                        <a:latin typeface="Meiryo UI" panose="020B0604030504040204" pitchFamily="50" charset="-128"/>
                        <a:ea typeface="Meiryo UI" panose="020B0604030504040204" pitchFamily="50" charset="-128"/>
                      </a:endParaRPr>
                    </a:p>
                  </a:txBody>
                  <a:tcPr marL="36000" marR="36000" marT="0" marB="0" anchor="ctr">
                    <a:solidFill>
                      <a:schemeClr val="accent1">
                        <a:lumMod val="40000"/>
                        <a:lumOff val="60000"/>
                      </a:schemeClr>
                    </a:solidFill>
                  </a:tcPr>
                </a:tc>
                <a:tc rowSpan="2">
                  <a:txBody>
                    <a:bodyPr/>
                    <a:lstStyle/>
                    <a:p>
                      <a:r>
                        <a:rPr kumimoji="1" lang="ja-JP" altLang="en-US" sz="1400" b="1" u="none" dirty="0" smtClean="0">
                          <a:latin typeface="Meiryo UI" panose="020B0604030504040204" pitchFamily="50" charset="-128"/>
                          <a:ea typeface="Meiryo UI" panose="020B0604030504040204" pitchFamily="50" charset="-128"/>
                        </a:rPr>
                        <a:t>○「配食・パルスセンター」を設置し、府管轄保健所の手続きをワンストップ化</a:t>
                      </a:r>
                      <a:r>
                        <a:rPr kumimoji="1" lang="ja-JP" altLang="en-US" sz="1200" b="0" u="none" dirty="0" smtClean="0">
                          <a:latin typeface="Meiryo UI" panose="020B0604030504040204" pitchFamily="50" charset="-128"/>
                          <a:ea typeface="Meiryo UI" panose="020B0604030504040204" pitchFamily="50" charset="-128"/>
                        </a:rPr>
                        <a:t>（政令中核市は順次調整）</a:t>
                      </a:r>
                    </a:p>
                  </a:txBody>
                  <a:tcPr marL="36000" marR="36000" marT="0" marB="0" anchor="ctr">
                    <a:noFill/>
                  </a:tcPr>
                </a:tc>
                <a:tc rowSpan="2">
                  <a:txBody>
                    <a:bodyPr/>
                    <a:lstStyle/>
                    <a:p>
                      <a:endParaRPr kumimoji="1" lang="en-US" altLang="ja-JP" sz="1200" b="0" u="none" dirty="0" smtClean="0">
                        <a:latin typeface="Meiryo UI" panose="020B0604030504040204" pitchFamily="50" charset="-128"/>
                        <a:ea typeface="Meiryo UI" panose="020B0604030504040204" pitchFamily="50" charset="-128"/>
                      </a:endParaRPr>
                    </a:p>
                    <a:p>
                      <a:endParaRPr kumimoji="1" lang="en-US" altLang="ja-JP" sz="1200" b="0" u="none" dirty="0" smtClean="0">
                        <a:latin typeface="Meiryo UI" panose="020B0604030504040204" pitchFamily="50" charset="-128"/>
                        <a:ea typeface="Meiryo UI" panose="020B0604030504040204" pitchFamily="50" charset="-128"/>
                      </a:endParaRPr>
                    </a:p>
                    <a:p>
                      <a:endParaRPr kumimoji="1" lang="en-US" altLang="ja-JP" sz="1200" b="0" u="none" dirty="0" smtClean="0">
                        <a:latin typeface="Meiryo UI" panose="020B0604030504040204" pitchFamily="50" charset="-128"/>
                        <a:ea typeface="Meiryo UI" panose="020B0604030504040204" pitchFamily="50" charset="-128"/>
                      </a:endParaRPr>
                    </a:p>
                    <a:p>
                      <a:r>
                        <a:rPr kumimoji="1" lang="ja-JP" altLang="en-US" sz="1200" b="0" u="none" dirty="0" smtClean="0">
                          <a:latin typeface="Meiryo UI" panose="020B0604030504040204" pitchFamily="50" charset="-128"/>
                          <a:ea typeface="Meiryo UI" panose="020B0604030504040204" pitchFamily="50" charset="-128"/>
                        </a:rPr>
                        <a:t>○４月</a:t>
                      </a:r>
                      <a:r>
                        <a:rPr kumimoji="1" lang="en-US" altLang="ja-JP" sz="1200" b="0" u="none" dirty="0" smtClean="0">
                          <a:latin typeface="Meiryo UI" panose="020B0604030504040204" pitchFamily="50" charset="-128"/>
                          <a:ea typeface="Meiryo UI" panose="020B0604030504040204" pitchFamily="50" charset="-128"/>
                        </a:rPr>
                        <a:t>14</a:t>
                      </a:r>
                      <a:r>
                        <a:rPr kumimoji="1" lang="ja-JP" altLang="en-US" sz="1200" b="0" u="none" dirty="0" smtClean="0">
                          <a:latin typeface="Meiryo UI" panose="020B0604030504040204" pitchFamily="50" charset="-128"/>
                          <a:ea typeface="Meiryo UI" panose="020B0604030504040204" pitchFamily="50" charset="-128"/>
                        </a:rPr>
                        <a:t>日に</a:t>
                      </a:r>
                      <a:endParaRPr kumimoji="1" lang="en-US" altLang="ja-JP" sz="1200" b="0" u="none" dirty="0" smtClean="0">
                        <a:latin typeface="Meiryo UI" panose="020B0604030504040204" pitchFamily="50" charset="-128"/>
                        <a:ea typeface="Meiryo UI" panose="020B0604030504040204" pitchFamily="50" charset="-128"/>
                      </a:endParaRPr>
                    </a:p>
                    <a:p>
                      <a:r>
                        <a:rPr kumimoji="1" lang="ja-JP" altLang="en-US" sz="1200" b="0" u="none" dirty="0" smtClean="0">
                          <a:latin typeface="Meiryo UI" panose="020B0604030504040204" pitchFamily="50" charset="-128"/>
                          <a:ea typeface="Meiryo UI" panose="020B0604030504040204" pitchFamily="50" charset="-128"/>
                        </a:rPr>
                        <a:t>　　　　　　　　設置</a:t>
                      </a:r>
                    </a:p>
                  </a:txBody>
                  <a:tcPr marL="36000" marR="36000" marT="0" marB="0">
                    <a:noFill/>
                  </a:tcPr>
                </a:tc>
                <a:extLst>
                  <a:ext uri="{0D108BD9-81ED-4DB2-BD59-A6C34878D82A}">
                    <a16:rowId xmlns:a16="http://schemas.microsoft.com/office/drawing/2014/main" val="3566967533"/>
                  </a:ext>
                </a:extLst>
              </a:tr>
              <a:tr h="5649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dirty="0">
                          <a:latin typeface="Meiryo UI" panose="020B0604030504040204" pitchFamily="50" charset="-128"/>
                          <a:ea typeface="Meiryo UI" panose="020B0604030504040204" pitchFamily="50" charset="-128"/>
                        </a:rPr>
                        <a:t>【</a:t>
                      </a:r>
                      <a:r>
                        <a:rPr kumimoji="1" lang="ja-JP" altLang="en-US" sz="1200" b="0" dirty="0">
                          <a:latin typeface="Meiryo UI" panose="020B0604030504040204" pitchFamily="50" charset="-128"/>
                          <a:ea typeface="Meiryo UI" panose="020B0604030504040204" pitchFamily="50" charset="-128"/>
                        </a:rPr>
                        <a:t>取組４</a:t>
                      </a:r>
                      <a:r>
                        <a:rPr kumimoji="1" lang="en-US" altLang="ja-JP" sz="1200" b="0" dirty="0">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Meiryo UI" panose="020B0604030504040204" pitchFamily="50" charset="-128"/>
                          <a:ea typeface="Meiryo UI" panose="020B0604030504040204" pitchFamily="50" charset="-128"/>
                        </a:rPr>
                        <a:t>「パルス配送ステーション」（仮称）の設置</a:t>
                      </a:r>
                    </a:p>
                  </a:txBody>
                  <a:tcPr marL="36000" marR="36000" marT="0" marB="0" anchor="ctr">
                    <a:solidFill>
                      <a:schemeClr val="accent1">
                        <a:lumMod val="40000"/>
                        <a:lumOff val="60000"/>
                      </a:schemeClr>
                    </a:solidFill>
                  </a:tcPr>
                </a:tc>
                <a:tc vMerge="1">
                  <a:txBody>
                    <a:bodyPr/>
                    <a:lstStyle/>
                    <a:p>
                      <a:endParaRPr kumimoji="1" lang="ja-JP" altLang="en-US" sz="1200" b="1" u="sng" dirty="0" smtClean="0">
                        <a:latin typeface="Meiryo UI" panose="020B0604030504040204" pitchFamily="50" charset="-128"/>
                        <a:ea typeface="Meiryo UI" panose="020B0604030504040204" pitchFamily="50" charset="-128"/>
                      </a:endParaRPr>
                    </a:p>
                  </a:txBody>
                  <a:tcPr marL="36000" marR="36000" marT="0" marB="0" anchor="ctr">
                    <a:noFill/>
                  </a:tcPr>
                </a:tc>
                <a:tc vMerge="1">
                  <a:txBody>
                    <a:bodyPr/>
                    <a:lstStyle/>
                    <a:p>
                      <a:endParaRPr kumimoji="1" lang="ja-JP" altLang="en-US"/>
                    </a:p>
                  </a:txBody>
                  <a:tcPr/>
                </a:tc>
                <a:extLst>
                  <a:ext uri="{0D108BD9-81ED-4DB2-BD59-A6C34878D82A}">
                    <a16:rowId xmlns:a16="http://schemas.microsoft.com/office/drawing/2014/main" val="2812975086"/>
                  </a:ext>
                </a:extLst>
              </a:tr>
              <a:tr h="2682678">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200" b="0" dirty="0">
                          <a:latin typeface="Meiryo UI" panose="020B0604030504040204" pitchFamily="50" charset="-128"/>
                          <a:ea typeface="Meiryo UI" panose="020B0604030504040204" pitchFamily="50" charset="-128"/>
                        </a:rPr>
                        <a:t>【</a:t>
                      </a:r>
                      <a:r>
                        <a:rPr kumimoji="1" lang="ja-JP" altLang="en-US" sz="1200" b="0" dirty="0">
                          <a:latin typeface="Meiryo UI" panose="020B0604030504040204" pitchFamily="50" charset="-128"/>
                          <a:ea typeface="Meiryo UI" panose="020B0604030504040204" pitchFamily="50" charset="-128"/>
                        </a:rPr>
                        <a:t>取組５</a:t>
                      </a:r>
                      <a:r>
                        <a:rPr kumimoji="1" lang="en-US" altLang="ja-JP" sz="1200" b="0" dirty="0">
                          <a:latin typeface="Meiryo UI" panose="020B0604030504040204" pitchFamily="50" charset="-128"/>
                          <a:ea typeface="Meiryo UI" panose="020B0604030504040204" pitchFamily="50" charset="-128"/>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dirty="0">
                          <a:latin typeface="Meiryo UI" panose="020B0604030504040204" pitchFamily="50" charset="-128"/>
                          <a:ea typeface="Meiryo UI" panose="020B0604030504040204" pitchFamily="50" charset="-128"/>
                        </a:rPr>
                        <a:t>「高齢者施設等クラスター重点往診チーム」「大阪府高齢者施設等クラスター対応強化チーム（</a:t>
                      </a:r>
                      <a:r>
                        <a:rPr kumimoji="1" lang="en-US" altLang="ja-JP" sz="1200" b="0" dirty="0">
                          <a:latin typeface="Meiryo UI" panose="020B0604030504040204" pitchFamily="50" charset="-128"/>
                          <a:ea typeface="Meiryo UI" panose="020B0604030504040204" pitchFamily="50" charset="-128"/>
                        </a:rPr>
                        <a:t>OCRT</a:t>
                      </a:r>
                      <a:r>
                        <a:rPr kumimoji="1" lang="ja-JP" altLang="en-US" sz="1200" b="0" dirty="0">
                          <a:latin typeface="Meiryo UI" panose="020B0604030504040204" pitchFamily="50" charset="-128"/>
                          <a:ea typeface="Meiryo UI" panose="020B0604030504040204" pitchFamily="50" charset="-128"/>
                        </a:rPr>
                        <a:t>）」に加え、「高齢者施設等の往診専用ダイヤル」を設置</a:t>
                      </a:r>
                      <a:endParaRPr kumimoji="1" lang="en-US" altLang="ja-JP" sz="1200" b="0" dirty="0">
                        <a:latin typeface="Meiryo UI" panose="020B0604030504040204" pitchFamily="50" charset="-128"/>
                        <a:ea typeface="Meiryo UI" panose="020B0604030504040204" pitchFamily="50" charset="-128"/>
                      </a:endParaRPr>
                    </a:p>
                  </a:txBody>
                  <a:tcPr marL="0" marR="0" marT="0" marB="0" anchor="ctr">
                    <a:solidFill>
                      <a:schemeClr val="accent1">
                        <a:lumMod val="40000"/>
                        <a:lumOff val="60000"/>
                      </a:schemeClr>
                    </a:solidFill>
                  </a:tcPr>
                </a:tc>
                <a:tc>
                  <a:txBody>
                    <a:bodyPr/>
                    <a:lstStyle/>
                    <a:p>
                      <a:r>
                        <a:rPr kumimoji="1" lang="ja-JP" altLang="en-US" sz="1400" b="1" dirty="0" smtClean="0">
                          <a:solidFill>
                            <a:schemeClr val="tx1"/>
                          </a:solidFill>
                          <a:latin typeface="Meiryo UI" panose="020B0604030504040204" pitchFamily="50" charset="-128"/>
                          <a:ea typeface="Meiryo UI" panose="020B0604030504040204" pitchFamily="50" charset="-128"/>
                        </a:rPr>
                        <a:t>○</a:t>
                      </a:r>
                      <a:r>
                        <a:rPr lang="ja-JP" altLang="en-US" sz="1400" b="1" u="none" dirty="0" smtClean="0">
                          <a:latin typeface="Meiryo UI" panose="020B0604030504040204" pitchFamily="50" charset="-128"/>
                          <a:ea typeface="Meiryo UI" panose="020B0604030504040204" pitchFamily="50" charset="-128"/>
                        </a:rPr>
                        <a:t>「高齢者施設等往診専用</a:t>
                      </a:r>
                      <a:r>
                        <a:rPr lang="ja-JP" altLang="en-US" sz="1400" b="1" u="none" dirty="0">
                          <a:latin typeface="Meiryo UI" panose="020B0604030504040204" pitchFamily="50" charset="-128"/>
                          <a:ea typeface="Meiryo UI" panose="020B0604030504040204" pitchFamily="50" charset="-128"/>
                        </a:rPr>
                        <a:t>ダイヤル</a:t>
                      </a:r>
                      <a:r>
                        <a:rPr lang="ja-JP" altLang="en-US" sz="1400" b="1" u="none" dirty="0" smtClean="0">
                          <a:latin typeface="Meiryo UI" panose="020B0604030504040204" pitchFamily="50" charset="-128"/>
                          <a:ea typeface="Meiryo UI" panose="020B0604030504040204" pitchFamily="50" charset="-128"/>
                        </a:rPr>
                        <a:t>」を設置</a:t>
                      </a:r>
                      <a:endParaRPr lang="en-US" altLang="ja-JP" sz="1400" b="1" u="none" dirty="0" smtClean="0">
                        <a:latin typeface="Meiryo UI" panose="020B0604030504040204" pitchFamily="50" charset="-128"/>
                        <a:ea typeface="Meiryo UI" panose="020B0604030504040204" pitchFamily="50" charset="-128"/>
                      </a:endParaRPr>
                    </a:p>
                    <a:p>
                      <a:pPr>
                        <a:lnSpc>
                          <a:spcPts val="1200"/>
                        </a:lnSpc>
                      </a:pPr>
                      <a:r>
                        <a:rPr lang="en-US" altLang="ja-JP" sz="1400" b="1" dirty="0" smtClean="0">
                          <a:latin typeface="Meiryo UI" panose="020B0604030504040204" pitchFamily="50" charset="-128"/>
                          <a:ea typeface="Meiryo UI" panose="020B0604030504040204" pitchFamily="50" charset="-128"/>
                        </a:rPr>
                        <a:t>  </a:t>
                      </a:r>
                    </a:p>
                    <a:p>
                      <a:r>
                        <a:rPr lang="ja-JP" altLang="en-US" sz="1400" b="1" dirty="0" smtClean="0">
                          <a:latin typeface="Meiryo UI" panose="020B0604030504040204" pitchFamily="50" charset="-128"/>
                          <a:ea typeface="Meiryo UI" panose="020B0604030504040204" pitchFamily="50" charset="-128"/>
                        </a:rPr>
                        <a:t>○重点往診チーム：８圏域</a:t>
                      </a:r>
                      <a:r>
                        <a:rPr lang="en-US" altLang="ja-JP" sz="1400" b="1" dirty="0" smtClean="0">
                          <a:latin typeface="Meiryo UI" panose="020B0604030504040204" pitchFamily="50" charset="-128"/>
                          <a:ea typeface="Meiryo UI" panose="020B0604030504040204" pitchFamily="50" charset="-128"/>
                        </a:rPr>
                        <a:t>14</a:t>
                      </a:r>
                      <a:r>
                        <a:rPr lang="ja-JP" altLang="en-US" sz="1400" b="1" dirty="0" smtClean="0">
                          <a:latin typeface="Meiryo UI" panose="020B0604030504040204" pitchFamily="50" charset="-128"/>
                          <a:ea typeface="Meiryo UI" panose="020B0604030504040204" pitchFamily="50" charset="-128"/>
                        </a:rPr>
                        <a:t>チーム</a:t>
                      </a:r>
                      <a:endParaRPr lang="en-US" altLang="ja-JP" sz="1400" b="1" dirty="0" smtClean="0">
                        <a:latin typeface="Meiryo UI" panose="020B0604030504040204" pitchFamily="50" charset="-128"/>
                        <a:ea typeface="Meiryo UI" panose="020B0604030504040204" pitchFamily="50" charset="-128"/>
                      </a:endParaRPr>
                    </a:p>
                    <a:p>
                      <a:pPr>
                        <a:lnSpc>
                          <a:spcPts val="1200"/>
                        </a:lnSpc>
                      </a:pPr>
                      <a:r>
                        <a:rPr lang="en-US" altLang="ja-JP" sz="1400" b="1" dirty="0" smtClean="0">
                          <a:latin typeface="Meiryo UI" panose="020B0604030504040204" pitchFamily="50" charset="-128"/>
                          <a:ea typeface="Meiryo UI" panose="020B0604030504040204" pitchFamily="50" charset="-128"/>
                        </a:rPr>
                        <a:t>   </a:t>
                      </a:r>
                    </a:p>
                    <a:p>
                      <a:r>
                        <a:rPr lang="ja-JP" altLang="en-US" sz="1400" b="1" dirty="0" smtClean="0">
                          <a:latin typeface="Meiryo UI" panose="020B0604030504040204" pitchFamily="50" charset="-128"/>
                          <a:ea typeface="Meiryo UI" panose="020B0604030504040204" pitchFamily="50" charset="-128"/>
                        </a:rPr>
                        <a:t>○重症化予防協力金により、往診協力医療機関数を拡充</a:t>
                      </a:r>
                      <a:endParaRPr lang="en-US" altLang="ja-JP" sz="1400" b="1" dirty="0" smtClean="0">
                        <a:latin typeface="Meiryo UI" panose="020B0604030504040204" pitchFamily="50" charset="-128"/>
                        <a:ea typeface="Meiryo UI" panose="020B0604030504040204" pitchFamily="50" charset="-128"/>
                      </a:endParaRPr>
                    </a:p>
                    <a:p>
                      <a:endParaRPr kumimoji="1" lang="en-US" altLang="ja-JP" sz="1200" b="0" dirty="0" smtClean="0">
                        <a:latin typeface="Meiryo UI" panose="020B0604030504040204" pitchFamily="50" charset="-128"/>
                        <a:ea typeface="Meiryo UI" panose="020B0604030504040204" pitchFamily="50" charset="-128"/>
                      </a:endParaRPr>
                    </a:p>
                    <a:p>
                      <a:pPr>
                        <a:lnSpc>
                          <a:spcPts val="1200"/>
                        </a:lnSpc>
                      </a:pPr>
                      <a:r>
                        <a:rPr kumimoji="1" lang="en-US" altLang="ja-JP" sz="1200" b="0" dirty="0" smtClean="0">
                          <a:latin typeface="Meiryo UI" panose="020B0604030504040204" pitchFamily="50" charset="-128"/>
                          <a:ea typeface="Meiryo UI" panose="020B0604030504040204" pitchFamily="50" charset="-128"/>
                        </a:rPr>
                        <a:t>   </a:t>
                      </a:r>
                    </a:p>
                    <a:p>
                      <a:r>
                        <a:rPr kumimoji="1" lang="ja-JP" altLang="en-US" sz="1400" b="0" dirty="0" smtClean="0">
                          <a:latin typeface="Meiryo UI" panose="020B0604030504040204" pitchFamily="50" charset="-128"/>
                          <a:ea typeface="Meiryo UI" panose="020B0604030504040204" pitchFamily="50" charset="-128"/>
                        </a:rPr>
                        <a:t>○</a:t>
                      </a:r>
                      <a:r>
                        <a:rPr kumimoji="1" lang="ja-JP" altLang="en-US" sz="1400" b="1" dirty="0" smtClean="0">
                          <a:latin typeface="Meiryo UI" panose="020B0604030504040204" pitchFamily="50" charset="-128"/>
                          <a:ea typeface="Meiryo UI" panose="020B0604030504040204" pitchFamily="50" charset="-128"/>
                        </a:rPr>
                        <a:t>大阪府高齢者施設等クラスター対応強化チーム（</a:t>
                      </a:r>
                      <a:r>
                        <a:rPr kumimoji="1" lang="en-US" altLang="ja-JP" sz="1400" b="1" dirty="0" smtClean="0">
                          <a:latin typeface="Meiryo UI" panose="020B0604030504040204" pitchFamily="50" charset="-128"/>
                          <a:ea typeface="Meiryo UI" panose="020B0604030504040204" pitchFamily="50" charset="-128"/>
                        </a:rPr>
                        <a:t>OCRT</a:t>
                      </a:r>
                      <a:r>
                        <a:rPr kumimoji="1" lang="ja-JP" altLang="en-US" sz="1400" b="1" dirty="0" smtClean="0">
                          <a:latin typeface="Meiryo UI" panose="020B0604030504040204" pitchFamily="50" charset="-128"/>
                          <a:ea typeface="Meiryo UI" panose="020B0604030504040204" pitchFamily="50" charset="-128"/>
                        </a:rPr>
                        <a:t>）の設置</a:t>
                      </a:r>
                      <a:endParaRPr kumimoji="1" lang="en-US" altLang="ja-JP" sz="1400" b="1" dirty="0" smtClean="0">
                        <a:latin typeface="Meiryo UI" panose="020B0604030504040204" pitchFamily="50" charset="-128"/>
                        <a:ea typeface="Meiryo UI" panose="020B0604030504040204" pitchFamily="50" charset="-128"/>
                      </a:endParaRPr>
                    </a:p>
                    <a:p>
                      <a:r>
                        <a:rPr kumimoji="1" lang="ja-JP" altLang="en-US" sz="1200" b="0" u="none" dirty="0" smtClean="0">
                          <a:solidFill>
                            <a:schemeClr val="tx1"/>
                          </a:solidFill>
                          <a:latin typeface="Meiryo UI" panose="020B0604030504040204" pitchFamily="50" charset="-128"/>
                          <a:ea typeface="Meiryo UI" panose="020B0604030504040204" pitchFamily="50" charset="-128"/>
                        </a:rPr>
                        <a:t>　　</a:t>
                      </a:r>
                      <a:r>
                        <a:rPr kumimoji="1" lang="ja-JP" altLang="en-US" sz="1400" b="1" u="none" dirty="0" smtClean="0">
                          <a:solidFill>
                            <a:schemeClr val="tx1"/>
                          </a:solidFill>
                          <a:latin typeface="Meiryo UI" panose="020B0604030504040204" pitchFamily="50" charset="-128"/>
                          <a:ea typeface="Meiryo UI" panose="020B0604030504040204" pitchFamily="50" charset="-128"/>
                        </a:rPr>
                        <a:t>往診支援</a:t>
                      </a:r>
                      <a:r>
                        <a:rPr kumimoji="1" lang="en-US" altLang="ja-JP" sz="1400" b="1" u="none" dirty="0" smtClean="0">
                          <a:solidFill>
                            <a:schemeClr val="tx1"/>
                          </a:solidFill>
                          <a:latin typeface="Meiryo UI" panose="020B0604030504040204" pitchFamily="50" charset="-128"/>
                          <a:ea typeface="Meiryo UI" panose="020B0604030504040204" pitchFamily="50" charset="-128"/>
                        </a:rPr>
                        <a:t>7</a:t>
                      </a:r>
                      <a:r>
                        <a:rPr kumimoji="1" lang="ja-JP" altLang="en-US" sz="1400" b="1" u="none" dirty="0" smtClean="0">
                          <a:solidFill>
                            <a:schemeClr val="tx1"/>
                          </a:solidFill>
                          <a:latin typeface="Meiryo UI" panose="020B0604030504040204" pitchFamily="50" charset="-128"/>
                          <a:ea typeface="Meiryo UI" panose="020B0604030504040204" pitchFamily="50" charset="-128"/>
                        </a:rPr>
                        <a:t>件、感染対策助言</a:t>
                      </a:r>
                      <a:r>
                        <a:rPr kumimoji="1" lang="en-US" altLang="ja-JP" sz="1400" b="1" u="none" dirty="0" smtClean="0">
                          <a:solidFill>
                            <a:schemeClr val="tx1"/>
                          </a:solidFill>
                          <a:latin typeface="Meiryo UI" panose="020B0604030504040204" pitchFamily="50" charset="-128"/>
                          <a:ea typeface="Meiryo UI" panose="020B0604030504040204" pitchFamily="50" charset="-128"/>
                        </a:rPr>
                        <a:t>68</a:t>
                      </a:r>
                      <a:r>
                        <a:rPr kumimoji="1" lang="ja-JP" altLang="en-US" sz="1400" b="1" u="none" dirty="0" smtClean="0">
                          <a:solidFill>
                            <a:schemeClr val="tx1"/>
                          </a:solidFill>
                          <a:latin typeface="Meiryo UI" panose="020B0604030504040204" pitchFamily="50" charset="-128"/>
                          <a:ea typeface="Meiryo UI" panose="020B0604030504040204" pitchFamily="50" charset="-128"/>
                        </a:rPr>
                        <a:t>件</a:t>
                      </a:r>
                      <a:r>
                        <a:rPr kumimoji="1" lang="en-US" altLang="ja-JP" sz="1200" b="1" u="none" dirty="0" smtClean="0">
                          <a:solidFill>
                            <a:schemeClr val="tx1"/>
                          </a:solidFill>
                          <a:latin typeface="Meiryo UI" panose="020B0604030504040204" pitchFamily="50" charset="-128"/>
                          <a:ea typeface="Meiryo UI" panose="020B0604030504040204" pitchFamily="50" charset="-128"/>
                        </a:rPr>
                        <a:t>(</a:t>
                      </a:r>
                      <a:r>
                        <a:rPr kumimoji="1" lang="ja-JP" altLang="en-US" sz="1200" b="1" u="none" dirty="0" smtClean="0">
                          <a:solidFill>
                            <a:schemeClr val="tx1"/>
                          </a:solidFill>
                          <a:latin typeface="Meiryo UI" panose="020B0604030504040204" pitchFamily="50" charset="-128"/>
                          <a:ea typeface="Meiryo UI" panose="020B0604030504040204" pitchFamily="50" charset="-128"/>
                        </a:rPr>
                        <a:t>うち電話対応２件）</a:t>
                      </a:r>
                      <a:r>
                        <a:rPr kumimoji="1" lang="ja-JP" altLang="en-US" sz="1200" b="0" u="none" dirty="0" smtClean="0">
                          <a:solidFill>
                            <a:schemeClr val="tx1"/>
                          </a:solidFill>
                          <a:latin typeface="Meiryo UI" panose="020B0604030504040204" pitchFamily="50" charset="-128"/>
                          <a:ea typeface="Meiryo UI" panose="020B0604030504040204" pitchFamily="50" charset="-128"/>
                        </a:rPr>
                        <a:t>（</a:t>
                      </a:r>
                      <a:r>
                        <a:rPr kumimoji="1" lang="en-US" altLang="ja-JP" sz="1200" b="0" u="none" dirty="0" smtClean="0">
                          <a:solidFill>
                            <a:schemeClr val="tx1"/>
                          </a:solidFill>
                          <a:latin typeface="Meiryo UI" panose="020B0604030504040204" pitchFamily="50" charset="-128"/>
                          <a:ea typeface="Meiryo UI" panose="020B0604030504040204" pitchFamily="50" charset="-128"/>
                        </a:rPr>
                        <a:t>2/18</a:t>
                      </a:r>
                      <a:r>
                        <a:rPr kumimoji="1" lang="ja-JP" altLang="en-US" sz="1200" b="0" u="none" dirty="0" smtClean="0">
                          <a:solidFill>
                            <a:schemeClr val="tx1"/>
                          </a:solidFill>
                          <a:latin typeface="Meiryo UI" panose="020B0604030504040204" pitchFamily="50" charset="-128"/>
                          <a:ea typeface="Meiryo UI" panose="020B0604030504040204" pitchFamily="50" charset="-128"/>
                        </a:rPr>
                        <a:t>～</a:t>
                      </a:r>
                      <a:r>
                        <a:rPr kumimoji="1" lang="en-US" altLang="ja-JP" sz="1200" b="0" u="none" dirty="0" smtClean="0">
                          <a:solidFill>
                            <a:schemeClr val="tx1"/>
                          </a:solidFill>
                          <a:latin typeface="Meiryo UI" panose="020B0604030504040204" pitchFamily="50" charset="-128"/>
                          <a:ea typeface="Meiryo UI" panose="020B0604030504040204" pitchFamily="50" charset="-128"/>
                        </a:rPr>
                        <a:t>4/20</a:t>
                      </a:r>
                      <a:r>
                        <a:rPr kumimoji="1" lang="ja-JP" altLang="en-US" sz="1200" b="0" u="none" dirty="0" smtClean="0">
                          <a:solidFill>
                            <a:schemeClr val="tx1"/>
                          </a:solidFill>
                          <a:latin typeface="Meiryo UI" panose="020B0604030504040204" pitchFamily="50" charset="-128"/>
                          <a:ea typeface="Meiryo UI" panose="020B0604030504040204" pitchFamily="50" charset="-128"/>
                        </a:rPr>
                        <a:t>時点）</a:t>
                      </a:r>
                      <a:endParaRPr kumimoji="1" lang="en-US" altLang="ja-JP" sz="1400" b="0" u="none" dirty="0" smtClean="0">
                        <a:solidFill>
                          <a:schemeClr val="tx1"/>
                        </a:solidFill>
                        <a:latin typeface="Meiryo UI" panose="020B0604030504040204" pitchFamily="50" charset="-128"/>
                        <a:ea typeface="Meiryo UI" panose="020B0604030504040204" pitchFamily="50" charset="-128"/>
                      </a:endParaRPr>
                    </a:p>
                    <a:p>
                      <a:pPr>
                        <a:lnSpc>
                          <a:spcPts val="1200"/>
                        </a:lnSpc>
                      </a:pPr>
                      <a:r>
                        <a:rPr kumimoji="1" lang="en-US" altLang="ja-JP" sz="1400" b="1" dirty="0" smtClean="0">
                          <a:latin typeface="Meiryo UI" panose="020B0604030504040204" pitchFamily="50" charset="-128"/>
                          <a:ea typeface="Meiryo UI" panose="020B0604030504040204" pitchFamily="50" charset="-128"/>
                        </a:rPr>
                        <a:t>   </a:t>
                      </a:r>
                    </a:p>
                    <a:p>
                      <a:r>
                        <a:rPr kumimoji="1" lang="ja-JP" altLang="en-US" sz="1400" b="1" dirty="0" smtClean="0">
                          <a:latin typeface="Meiryo UI" panose="020B0604030504040204" pitchFamily="50" charset="-128"/>
                          <a:ea typeface="Meiryo UI" panose="020B0604030504040204" pitchFamily="50" charset="-128"/>
                        </a:rPr>
                        <a:t>○医療機関等に対する治療法等に関する研修の実施</a:t>
                      </a:r>
                      <a:r>
                        <a:rPr kumimoji="1" lang="ja-JP" altLang="en-US" sz="1200" b="0" dirty="0" smtClean="0">
                          <a:latin typeface="Meiryo UI" panose="020B0604030504040204" pitchFamily="50" charset="-128"/>
                          <a:ea typeface="Meiryo UI" panose="020B0604030504040204" pitchFamily="50" charset="-128"/>
                        </a:rPr>
                        <a:t>（令和４年３月</a:t>
                      </a:r>
                      <a:r>
                        <a:rPr kumimoji="1" lang="en-US" altLang="ja-JP" sz="1200" b="0" dirty="0" smtClean="0">
                          <a:latin typeface="Meiryo UI" panose="020B0604030504040204" pitchFamily="50" charset="-128"/>
                          <a:ea typeface="Meiryo UI" panose="020B0604030504040204" pitchFamily="50" charset="-128"/>
                        </a:rPr>
                        <a:t>30</a:t>
                      </a:r>
                      <a:r>
                        <a:rPr kumimoji="1" lang="ja-JP" altLang="en-US" sz="1200" b="0" dirty="0" smtClean="0">
                          <a:latin typeface="Meiryo UI" panose="020B0604030504040204" pitchFamily="50" charset="-128"/>
                          <a:ea typeface="Meiryo UI" panose="020B0604030504040204" pitchFamily="50" charset="-128"/>
                        </a:rPr>
                        <a:t>日、４月５日）</a:t>
                      </a:r>
                      <a:endParaRPr kumimoji="1" lang="en-US" altLang="ja-JP" sz="1200" b="0" dirty="0" smtClean="0">
                        <a:latin typeface="Meiryo UI" panose="020B0604030504040204" pitchFamily="50" charset="-128"/>
                        <a:ea typeface="Meiryo UI" panose="020B0604030504040204" pitchFamily="50" charset="-128"/>
                      </a:endParaRPr>
                    </a:p>
                    <a:p>
                      <a:pPr>
                        <a:lnSpc>
                          <a:spcPts val="1200"/>
                        </a:lnSpc>
                      </a:pPr>
                      <a:r>
                        <a:rPr kumimoji="1" lang="en-US" altLang="ja-JP" sz="1400" b="1" dirty="0" smtClean="0">
                          <a:latin typeface="Meiryo UI" panose="020B0604030504040204" pitchFamily="50" charset="-128"/>
                          <a:ea typeface="Meiryo UI" panose="020B0604030504040204" pitchFamily="50" charset="-128"/>
                        </a:rPr>
                        <a:t>   </a:t>
                      </a:r>
                    </a:p>
                    <a:p>
                      <a:r>
                        <a:rPr kumimoji="1" lang="ja-JP" altLang="en-US" sz="1400" b="1" dirty="0" smtClean="0">
                          <a:latin typeface="Meiryo UI" panose="020B0604030504040204" pitchFamily="50" charset="-128"/>
                          <a:ea typeface="Meiryo UI" panose="020B0604030504040204" pitchFamily="50" charset="-128"/>
                        </a:rPr>
                        <a:t>○府内全ての入所系・居住系の高齢者施設等（政令市・中核市含む）の従事者等を対象に、抗原定性検査</a:t>
                      </a:r>
                      <a:endParaRPr kumimoji="1" lang="en-US" altLang="ja-JP" sz="1400" b="1" dirty="0" smtClean="0">
                        <a:latin typeface="Meiryo UI" panose="020B0604030504040204" pitchFamily="50" charset="-128"/>
                        <a:ea typeface="Meiryo UI" panose="020B0604030504040204" pitchFamily="50" charset="-128"/>
                      </a:endParaRPr>
                    </a:p>
                    <a:p>
                      <a:r>
                        <a:rPr kumimoji="1" lang="ja-JP" altLang="en-US" sz="1400" b="1" dirty="0" smtClean="0">
                          <a:latin typeface="Meiryo UI" panose="020B0604030504040204" pitchFamily="50" charset="-128"/>
                          <a:ea typeface="Meiryo UI" panose="020B0604030504040204" pitchFamily="50" charset="-128"/>
                        </a:rPr>
                        <a:t>　キット</a:t>
                      </a:r>
                      <a:r>
                        <a:rPr kumimoji="1" lang="ja-JP" altLang="en-US" sz="1400" b="1" smtClean="0">
                          <a:latin typeface="Meiryo UI" panose="020B0604030504040204" pitchFamily="50" charset="-128"/>
                          <a:ea typeface="Meiryo UI" panose="020B0604030504040204" pitchFamily="50" charset="-128"/>
                        </a:rPr>
                        <a:t>による頻</a:t>
                      </a:r>
                      <a:r>
                        <a:rPr kumimoji="1" lang="ja-JP" altLang="en-US" sz="1400" b="1" dirty="0" smtClean="0">
                          <a:latin typeface="Meiryo UI" panose="020B0604030504040204" pitchFamily="50" charset="-128"/>
                          <a:ea typeface="Meiryo UI" panose="020B0604030504040204" pitchFamily="50" charset="-128"/>
                        </a:rPr>
                        <a:t>回な検査を実施</a:t>
                      </a:r>
                      <a:r>
                        <a:rPr kumimoji="1" lang="ja-JP" altLang="en-US" sz="1400" b="0" dirty="0" smtClean="0">
                          <a:latin typeface="Meiryo UI" panose="020B0604030504040204" pitchFamily="50" charset="-128"/>
                          <a:ea typeface="Meiryo UI" panose="020B0604030504040204" pitchFamily="50" charset="-128"/>
                        </a:rPr>
                        <a:t>（３日に１回）</a:t>
                      </a:r>
                      <a:r>
                        <a:rPr kumimoji="1" lang="ja-JP" altLang="en-US" sz="1200" b="0" u="none" baseline="0" dirty="0" smtClean="0">
                          <a:solidFill>
                            <a:srgbClr val="FF0000"/>
                          </a:solidFill>
                          <a:latin typeface="Meiryo UI" panose="020B0604030504040204" pitchFamily="50" charset="-128"/>
                          <a:ea typeface="Meiryo UI" panose="020B0604030504040204" pitchFamily="50" charset="-128"/>
                        </a:rPr>
                        <a:t>　　　　　</a:t>
                      </a:r>
                      <a:endParaRPr kumimoji="1" lang="ja-JP" altLang="en-US" sz="1200" b="1" u="sng" dirty="0" smtClean="0">
                        <a:latin typeface="Meiryo UI" panose="020B0604030504040204" pitchFamily="50" charset="-128"/>
                        <a:ea typeface="Meiryo UI" panose="020B0604030504040204" pitchFamily="50" charset="-128"/>
                      </a:endParaRPr>
                    </a:p>
                  </a:txBody>
                  <a:tcPr marL="36000" marR="36000" marT="0" marB="0">
                    <a:noFill/>
                  </a:tcPr>
                </a:tc>
                <a:tc>
                  <a:txBody>
                    <a:bodyPr/>
                    <a:lstStyle/>
                    <a:p>
                      <a:r>
                        <a:rPr kumimoji="1" lang="ja-JP" altLang="en-US" sz="1200" b="0" u="none" dirty="0" smtClean="0">
                          <a:latin typeface="Meiryo UI" panose="020B0604030504040204" pitchFamily="50" charset="-128"/>
                          <a:ea typeface="Meiryo UI" panose="020B0604030504040204" pitchFamily="50" charset="-128"/>
                        </a:rPr>
                        <a:t>○３月</a:t>
                      </a:r>
                      <a:r>
                        <a:rPr kumimoji="1" lang="en-US" altLang="ja-JP" sz="1200" b="0" u="none" dirty="0" smtClean="0">
                          <a:latin typeface="Meiryo UI" panose="020B0604030504040204" pitchFamily="50" charset="-128"/>
                          <a:ea typeface="Meiryo UI" panose="020B0604030504040204" pitchFamily="50" charset="-128"/>
                        </a:rPr>
                        <a:t>25</a:t>
                      </a:r>
                      <a:r>
                        <a:rPr kumimoji="1" lang="ja-JP" altLang="en-US" sz="1200" b="0" u="none" dirty="0" smtClean="0">
                          <a:latin typeface="Meiryo UI" panose="020B0604030504040204" pitchFamily="50" charset="-128"/>
                          <a:ea typeface="Meiryo UI" panose="020B0604030504040204" pitchFamily="50" charset="-128"/>
                        </a:rPr>
                        <a:t>日に</a:t>
                      </a:r>
                      <a:endParaRPr kumimoji="1" lang="en-US" altLang="ja-JP" sz="1200" b="0" u="none" dirty="0" smtClean="0">
                        <a:latin typeface="Meiryo UI" panose="020B0604030504040204" pitchFamily="50" charset="-128"/>
                        <a:ea typeface="Meiryo UI" panose="020B0604030504040204" pitchFamily="50" charset="-128"/>
                      </a:endParaRPr>
                    </a:p>
                    <a:p>
                      <a:r>
                        <a:rPr kumimoji="1" lang="ja-JP" altLang="en-US" sz="1200" b="0" u="none" dirty="0" smtClean="0">
                          <a:latin typeface="Meiryo UI" panose="020B0604030504040204" pitchFamily="50" charset="-128"/>
                          <a:ea typeface="Meiryo UI" panose="020B0604030504040204" pitchFamily="50" charset="-128"/>
                        </a:rPr>
                        <a:t>　　　　　　　　設置</a:t>
                      </a:r>
                      <a:endParaRPr kumimoji="1" lang="en-US" altLang="ja-JP" sz="1200" b="0" u="none" dirty="0" smtClean="0">
                        <a:latin typeface="Meiryo UI" panose="020B0604030504040204" pitchFamily="50" charset="-128"/>
                        <a:ea typeface="Meiryo UI" panose="020B0604030504040204" pitchFamily="50" charset="-128"/>
                      </a:endParaRPr>
                    </a:p>
                    <a:p>
                      <a:r>
                        <a:rPr kumimoji="1" lang="ja-JP" altLang="en-US" sz="1200" b="0" u="none" dirty="0" smtClean="0">
                          <a:latin typeface="Meiryo UI" panose="020B0604030504040204" pitchFamily="50" charset="-128"/>
                          <a:ea typeface="Meiryo UI" panose="020B0604030504040204" pitchFamily="50" charset="-128"/>
                        </a:rPr>
                        <a:t>　</a:t>
                      </a:r>
                      <a:endParaRPr kumimoji="1" lang="en-US" altLang="ja-JP" sz="1200" b="0" u="none" dirty="0" smtClean="0">
                        <a:latin typeface="Meiryo UI" panose="020B0604030504040204" pitchFamily="50" charset="-128"/>
                        <a:ea typeface="Meiryo UI" panose="020B0604030504040204" pitchFamily="50" charset="-128"/>
                      </a:endParaRPr>
                    </a:p>
                    <a:p>
                      <a:endParaRPr kumimoji="1" lang="en-US" altLang="ja-JP" sz="1200" b="0" u="none" dirty="0" smtClean="0">
                        <a:latin typeface="Meiryo UI" panose="020B0604030504040204" pitchFamily="50" charset="-128"/>
                        <a:ea typeface="Meiryo UI" panose="020B0604030504040204" pitchFamily="50" charset="-128"/>
                      </a:endParaRPr>
                    </a:p>
                    <a:p>
                      <a:r>
                        <a:rPr kumimoji="1" lang="ja-JP" altLang="en-US" sz="1200" b="0" u="none" dirty="0" smtClean="0">
                          <a:latin typeface="Meiryo UI" panose="020B0604030504040204" pitchFamily="50" charset="-128"/>
                          <a:ea typeface="Meiryo UI" panose="020B0604030504040204" pitchFamily="50" charset="-128"/>
                        </a:rPr>
                        <a:t>○２月９日に重症化</a:t>
                      </a:r>
                      <a:endParaRPr kumimoji="1" lang="en-US" altLang="ja-JP" sz="1200" b="0" u="none" dirty="0" smtClean="0">
                        <a:latin typeface="Meiryo UI" panose="020B0604030504040204" pitchFamily="50" charset="-128"/>
                        <a:ea typeface="Meiryo UI" panose="020B0604030504040204" pitchFamily="50" charset="-128"/>
                      </a:endParaRPr>
                    </a:p>
                    <a:p>
                      <a:r>
                        <a:rPr kumimoji="1" lang="ja-JP" altLang="en-US" sz="1200" b="0" u="none" dirty="0" smtClean="0">
                          <a:latin typeface="Meiryo UI" panose="020B0604030504040204" pitchFamily="50" charset="-128"/>
                          <a:ea typeface="Meiryo UI" panose="020B0604030504040204" pitchFamily="50" charset="-128"/>
                        </a:rPr>
                        <a:t>　 予防協力金制度</a:t>
                      </a:r>
                      <a:endParaRPr kumimoji="1" lang="en-US" altLang="ja-JP" sz="1200" b="0" u="none" dirty="0" smtClean="0">
                        <a:latin typeface="Meiryo UI" panose="020B0604030504040204" pitchFamily="50" charset="-128"/>
                        <a:ea typeface="Meiryo UI" panose="020B0604030504040204" pitchFamily="50" charset="-128"/>
                      </a:endParaRPr>
                    </a:p>
                    <a:p>
                      <a:r>
                        <a:rPr kumimoji="1" lang="en-US" altLang="ja-JP" sz="1200" b="0" u="none" baseline="0" dirty="0" smtClean="0">
                          <a:latin typeface="Meiryo UI" panose="020B0604030504040204" pitchFamily="50" charset="-128"/>
                          <a:ea typeface="Meiryo UI" panose="020B0604030504040204" pitchFamily="50" charset="-128"/>
                        </a:rPr>
                        <a:t>    </a:t>
                      </a:r>
                      <a:r>
                        <a:rPr kumimoji="1" lang="ja-JP" altLang="en-US" sz="1200" b="0" u="none" dirty="0" smtClean="0">
                          <a:latin typeface="Meiryo UI" panose="020B0604030504040204" pitchFamily="50" charset="-128"/>
                          <a:ea typeface="Meiryo UI" panose="020B0604030504040204" pitchFamily="50" charset="-128"/>
                        </a:rPr>
                        <a:t>運用開始</a:t>
                      </a:r>
                      <a:endParaRPr kumimoji="1" lang="en-US" altLang="ja-JP" sz="1200" b="0" u="none" dirty="0" smtClean="0">
                        <a:latin typeface="Meiryo UI" panose="020B0604030504040204" pitchFamily="50" charset="-128"/>
                        <a:ea typeface="Meiryo UI" panose="020B0604030504040204" pitchFamily="50" charset="-128"/>
                      </a:endParaRPr>
                    </a:p>
                    <a:p>
                      <a:r>
                        <a:rPr kumimoji="1" lang="ja-JP" altLang="en-US" sz="1200" b="0" u="none" dirty="0" smtClean="0">
                          <a:latin typeface="Meiryo UI" panose="020B0604030504040204" pitchFamily="50" charset="-128"/>
                          <a:ea typeface="Meiryo UI" panose="020B0604030504040204" pitchFamily="50" charset="-128"/>
                        </a:rPr>
                        <a:t>○２月</a:t>
                      </a:r>
                      <a:r>
                        <a:rPr kumimoji="1" lang="en-US" altLang="ja-JP" sz="1200" b="0" u="none" dirty="0" smtClean="0">
                          <a:latin typeface="Meiryo UI" panose="020B0604030504040204" pitchFamily="50" charset="-128"/>
                          <a:ea typeface="Meiryo UI" panose="020B0604030504040204" pitchFamily="50" charset="-128"/>
                        </a:rPr>
                        <a:t>18</a:t>
                      </a:r>
                      <a:r>
                        <a:rPr kumimoji="1" lang="ja-JP" altLang="en-US" sz="1200" b="0" u="none" dirty="0" smtClean="0">
                          <a:latin typeface="Meiryo UI" panose="020B0604030504040204" pitchFamily="50" charset="-128"/>
                          <a:ea typeface="Meiryo UI" panose="020B0604030504040204" pitchFamily="50" charset="-128"/>
                        </a:rPr>
                        <a:t>日に設置</a:t>
                      </a:r>
                      <a:endParaRPr kumimoji="1" lang="en-US" altLang="ja-JP" sz="1200" b="0" u="none" dirty="0" smtClean="0">
                        <a:latin typeface="Meiryo UI" panose="020B0604030504040204" pitchFamily="50" charset="-128"/>
                        <a:ea typeface="Meiryo UI" panose="020B0604030504040204" pitchFamily="50" charset="-128"/>
                      </a:endParaRPr>
                    </a:p>
                    <a:p>
                      <a:endParaRPr kumimoji="1" lang="en-US" altLang="ja-JP" sz="1200" b="0" u="none" dirty="0" smtClean="0">
                        <a:latin typeface="Meiryo UI" panose="020B0604030504040204" pitchFamily="50" charset="-128"/>
                        <a:ea typeface="Meiryo UI" panose="020B0604030504040204" pitchFamily="50" charset="-128"/>
                      </a:endParaRPr>
                    </a:p>
                    <a:p>
                      <a:endParaRPr kumimoji="1" lang="en-US" altLang="ja-JP" sz="1200" b="0" u="none" dirty="0" smtClean="0">
                        <a:latin typeface="Meiryo UI" panose="020B0604030504040204" pitchFamily="50" charset="-128"/>
                        <a:ea typeface="Meiryo UI" panose="020B0604030504040204" pitchFamily="50" charset="-128"/>
                      </a:endParaRPr>
                    </a:p>
                    <a:p>
                      <a:endParaRPr kumimoji="1" lang="en-US" altLang="ja-JP" sz="1200" b="0" u="none" dirty="0" smtClean="0">
                        <a:latin typeface="Meiryo UI" panose="020B0604030504040204" pitchFamily="50" charset="-128"/>
                        <a:ea typeface="Meiryo UI" panose="020B0604030504040204" pitchFamily="50" charset="-128"/>
                      </a:endParaRPr>
                    </a:p>
                    <a:p>
                      <a:endParaRPr kumimoji="1" lang="en-US" altLang="ja-JP" sz="1200" b="0" u="none" dirty="0" smtClean="0">
                        <a:latin typeface="Meiryo UI" panose="020B0604030504040204" pitchFamily="50" charset="-128"/>
                        <a:ea typeface="Meiryo UI" panose="020B0604030504040204" pitchFamily="50" charset="-128"/>
                      </a:endParaRPr>
                    </a:p>
                    <a:p>
                      <a:r>
                        <a:rPr kumimoji="1" lang="ja-JP" altLang="en-US" sz="1200" b="0" u="none" dirty="0" smtClean="0">
                          <a:latin typeface="Meiryo UI" panose="020B0604030504040204" pitchFamily="50" charset="-128"/>
                          <a:ea typeface="Meiryo UI" panose="020B0604030504040204" pitchFamily="50" charset="-128"/>
                        </a:rPr>
                        <a:t>○４月</a:t>
                      </a:r>
                      <a:r>
                        <a:rPr kumimoji="1" lang="en-US" altLang="ja-JP" sz="1200" b="0" u="none" dirty="0" smtClean="0">
                          <a:latin typeface="Meiryo UI" panose="020B0604030504040204" pitchFamily="50" charset="-128"/>
                          <a:ea typeface="Meiryo UI" panose="020B0604030504040204" pitchFamily="50" charset="-128"/>
                        </a:rPr>
                        <a:t>15</a:t>
                      </a:r>
                      <a:r>
                        <a:rPr kumimoji="1" lang="ja-JP" altLang="en-US" sz="1200" b="0" u="none" dirty="0" smtClean="0">
                          <a:latin typeface="Meiryo UI" panose="020B0604030504040204" pitchFamily="50" charset="-128"/>
                          <a:ea typeface="Meiryo UI" panose="020B0604030504040204" pitchFamily="50" charset="-128"/>
                        </a:rPr>
                        <a:t>日受付</a:t>
                      </a:r>
                      <a:endParaRPr kumimoji="1" lang="en-US" altLang="ja-JP" sz="1200" b="0" u="none" dirty="0" smtClean="0">
                        <a:latin typeface="Meiryo UI" panose="020B0604030504040204" pitchFamily="50" charset="-128"/>
                        <a:ea typeface="Meiryo UI" panose="020B0604030504040204" pitchFamily="50" charset="-128"/>
                      </a:endParaRPr>
                    </a:p>
                    <a:p>
                      <a:r>
                        <a:rPr kumimoji="1" lang="ja-JP" altLang="en-US" sz="1200" b="0" u="none" dirty="0" smtClean="0">
                          <a:latin typeface="Meiryo UI" panose="020B0604030504040204" pitchFamily="50" charset="-128"/>
                          <a:ea typeface="Meiryo UI" panose="020B0604030504040204" pitchFamily="50" charset="-128"/>
                        </a:rPr>
                        <a:t>　　開始</a:t>
                      </a:r>
                      <a:endParaRPr kumimoji="1" lang="en-US" altLang="ja-JP" sz="1200" b="0" u="none" dirty="0" smtClean="0">
                        <a:latin typeface="Meiryo UI" panose="020B0604030504040204" pitchFamily="50" charset="-128"/>
                        <a:ea typeface="Meiryo UI" panose="020B0604030504040204" pitchFamily="50" charset="-128"/>
                      </a:endParaRPr>
                    </a:p>
                  </a:txBody>
                  <a:tcPr marL="36000" marR="36000" marT="0" marB="0">
                    <a:noFill/>
                  </a:tcPr>
                </a:tc>
                <a:extLst>
                  <a:ext uri="{0D108BD9-81ED-4DB2-BD59-A6C34878D82A}">
                    <a16:rowId xmlns:a16="http://schemas.microsoft.com/office/drawing/2014/main" val="4085161125"/>
                  </a:ext>
                </a:extLst>
              </a:tr>
              <a:tr h="788634">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200" b="0" dirty="0">
                          <a:latin typeface="Meiryo UI" panose="020B0604030504040204" pitchFamily="50" charset="-128"/>
                          <a:ea typeface="Meiryo UI" panose="020B0604030504040204" pitchFamily="50" charset="-128"/>
                        </a:rPr>
                        <a:t>【</a:t>
                      </a:r>
                      <a:r>
                        <a:rPr kumimoji="1" lang="ja-JP" altLang="en-US" sz="1200" b="0" dirty="0">
                          <a:latin typeface="Meiryo UI" panose="020B0604030504040204" pitchFamily="50" charset="-128"/>
                          <a:ea typeface="Meiryo UI" panose="020B0604030504040204" pitchFamily="50" charset="-128"/>
                        </a:rPr>
                        <a:t>取組６</a:t>
                      </a:r>
                      <a:r>
                        <a:rPr kumimoji="1" lang="en-US" altLang="ja-JP" sz="1200" b="0" dirty="0">
                          <a:latin typeface="Meiryo UI" panose="020B0604030504040204" pitchFamily="50" charset="-128"/>
                          <a:ea typeface="Meiryo UI" panose="020B0604030504040204" pitchFamily="50" charset="-128"/>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dirty="0">
                          <a:latin typeface="Meiryo UI" panose="020B0604030504040204" pitchFamily="50" charset="-128"/>
                          <a:ea typeface="Meiryo UI" panose="020B0604030504040204" pitchFamily="50" charset="-128"/>
                        </a:rPr>
                        <a:t>高齢者施設における新型コロナウイルス感染症治療体制の協力金</a:t>
                      </a:r>
                    </a:p>
                  </a:txBody>
                  <a:tcPr marL="0" marR="0" marT="0" marB="0" anchor="ctr">
                    <a:solidFill>
                      <a:schemeClr val="accent1">
                        <a:lumMod val="40000"/>
                        <a:lumOff val="60000"/>
                      </a:schemeClr>
                    </a:solidFill>
                  </a:tcPr>
                </a:tc>
                <a:tc>
                  <a:txBody>
                    <a:bodyPr/>
                    <a:lstStyle/>
                    <a:p>
                      <a:pPr marL="1706563" indent="-1706563"/>
                      <a:r>
                        <a:rPr kumimoji="1" lang="ja-JP" altLang="en-US" sz="1400" b="0" dirty="0">
                          <a:latin typeface="Meiryo UI" panose="020B0604030504040204" pitchFamily="50" charset="-128"/>
                          <a:ea typeface="Meiryo UI" panose="020B0604030504040204" pitchFamily="50" charset="-128"/>
                        </a:rPr>
                        <a:t>○</a:t>
                      </a:r>
                      <a:r>
                        <a:rPr kumimoji="1" lang="ja-JP" altLang="en-US" sz="1400" b="1" dirty="0" smtClean="0">
                          <a:latin typeface="Meiryo UI" panose="020B0604030504040204" pitchFamily="50" charset="-128"/>
                          <a:ea typeface="Meiryo UI" panose="020B0604030504040204" pitchFamily="50" charset="-128"/>
                        </a:rPr>
                        <a:t>治療</a:t>
                      </a:r>
                      <a:r>
                        <a:rPr kumimoji="1" lang="ja-JP" altLang="en-US" sz="1400" b="1" dirty="0">
                          <a:latin typeface="Meiryo UI" panose="020B0604030504040204" pitchFamily="50" charset="-128"/>
                          <a:ea typeface="Meiryo UI" panose="020B0604030504040204" pitchFamily="50" charset="-128"/>
                        </a:rPr>
                        <a:t>体制確立協力</a:t>
                      </a:r>
                      <a:r>
                        <a:rPr kumimoji="1" lang="ja-JP" altLang="en-US" sz="1400" b="1" dirty="0" smtClean="0">
                          <a:latin typeface="Meiryo UI" panose="020B0604030504040204" pitchFamily="50" charset="-128"/>
                          <a:ea typeface="Meiryo UI" panose="020B0604030504040204" pitchFamily="50" charset="-128"/>
                        </a:rPr>
                        <a:t>金</a:t>
                      </a:r>
                      <a:r>
                        <a:rPr kumimoji="1" lang="ja-JP" altLang="en-US" sz="1400" b="0" dirty="0" smtClean="0">
                          <a:latin typeface="Meiryo UI" panose="020B0604030504040204" pitchFamily="50" charset="-128"/>
                          <a:ea typeface="Meiryo UI" panose="020B0604030504040204" pitchFamily="50" charset="-128"/>
                        </a:rPr>
                        <a:t>：高齢者施設への往診又はオンライン</a:t>
                      </a:r>
                      <a:r>
                        <a:rPr kumimoji="1" lang="ja-JP" altLang="en-US" sz="1400" b="0" dirty="0" smtClean="0">
                          <a:solidFill>
                            <a:schemeClr val="tx1"/>
                          </a:solidFill>
                          <a:latin typeface="Meiryo UI" panose="020B0604030504040204" pitchFamily="50" charset="-128"/>
                          <a:ea typeface="Meiryo UI" panose="020B0604030504040204" pitchFamily="50" charset="-128"/>
                        </a:rPr>
                        <a:t>診療を実施する</a:t>
                      </a:r>
                      <a:r>
                        <a:rPr kumimoji="1" lang="ja-JP" altLang="en-US" sz="1400" b="0" strike="noStrike" baseline="0" dirty="0" smtClean="0">
                          <a:solidFill>
                            <a:schemeClr val="tx1"/>
                          </a:solidFill>
                          <a:latin typeface="Meiryo UI" panose="020B0604030504040204" pitchFamily="50" charset="-128"/>
                          <a:ea typeface="Meiryo UI" panose="020B0604030504040204" pitchFamily="50" charset="-128"/>
                        </a:rPr>
                        <a:t>協力機関に対して協力金を</a:t>
                      </a:r>
                      <a:r>
                        <a:rPr kumimoji="1" lang="ja-JP" altLang="en-US" sz="1400" b="0" dirty="0" smtClean="0">
                          <a:solidFill>
                            <a:schemeClr val="tx1"/>
                          </a:solidFill>
                          <a:latin typeface="Meiryo UI" panose="020B0604030504040204" pitchFamily="50" charset="-128"/>
                          <a:ea typeface="Meiryo UI" panose="020B0604030504040204" pitchFamily="50" charset="-128"/>
                        </a:rPr>
                        <a:t>支給</a:t>
                      </a:r>
                      <a:endParaRPr kumimoji="1" lang="en-US" altLang="ja-JP" sz="1400" b="0" dirty="0" smtClean="0">
                        <a:solidFill>
                          <a:schemeClr val="tx1"/>
                        </a:solidFill>
                        <a:latin typeface="Meiryo UI" panose="020B0604030504040204" pitchFamily="50" charset="-128"/>
                        <a:ea typeface="Meiryo UI" panose="020B0604030504040204" pitchFamily="50" charset="-128"/>
                      </a:endParaRPr>
                    </a:p>
                    <a:p>
                      <a:pPr marL="1706563" indent="-1706563"/>
                      <a:r>
                        <a:rPr kumimoji="1" lang="ja-JP" altLang="en-US" sz="1400" b="0" dirty="0" smtClean="0">
                          <a:solidFill>
                            <a:schemeClr val="tx1"/>
                          </a:solidFill>
                          <a:latin typeface="Meiryo UI" panose="020B0604030504040204" pitchFamily="50" charset="-128"/>
                          <a:ea typeface="Meiryo UI" panose="020B0604030504040204" pitchFamily="50" charset="-128"/>
                        </a:rPr>
                        <a:t>○</a:t>
                      </a:r>
                      <a:r>
                        <a:rPr kumimoji="1" lang="ja-JP" altLang="en-US" sz="1400" b="1" dirty="0" smtClean="0">
                          <a:solidFill>
                            <a:schemeClr val="tx1"/>
                          </a:solidFill>
                          <a:latin typeface="Meiryo UI" panose="020B0604030504040204" pitchFamily="50" charset="-128"/>
                          <a:ea typeface="Meiryo UI" panose="020B0604030504040204" pitchFamily="50" charset="-128"/>
                        </a:rPr>
                        <a:t>重症化予防協力金</a:t>
                      </a:r>
                      <a:r>
                        <a:rPr kumimoji="1" lang="ja-JP" altLang="en-US" sz="1200" b="0" dirty="0" smtClean="0">
                          <a:solidFill>
                            <a:schemeClr val="tx1"/>
                          </a:solidFill>
                          <a:latin typeface="Meiryo UI" panose="020B0604030504040204" pitchFamily="50" charset="-128"/>
                          <a:ea typeface="Meiryo UI" panose="020B0604030504040204" pitchFamily="50" charset="-128"/>
                        </a:rPr>
                        <a:t>　</a:t>
                      </a:r>
                      <a:r>
                        <a:rPr kumimoji="1" lang="ja-JP" altLang="en-US" sz="1200" b="0" baseline="0" dirty="0" smtClean="0">
                          <a:solidFill>
                            <a:schemeClr val="tx1"/>
                          </a:solidFill>
                          <a:latin typeface="Meiryo UI" panose="020B0604030504040204" pitchFamily="50" charset="-128"/>
                          <a:ea typeface="Meiryo UI" panose="020B0604030504040204" pitchFamily="50" charset="-128"/>
                        </a:rPr>
                        <a:t> </a:t>
                      </a:r>
                      <a:r>
                        <a:rPr kumimoji="1" lang="ja-JP" altLang="en-US" sz="1400" b="0" dirty="0" smtClean="0">
                          <a:solidFill>
                            <a:schemeClr val="tx1"/>
                          </a:solidFill>
                          <a:latin typeface="Meiryo UI" panose="020B0604030504040204" pitchFamily="50" charset="-128"/>
                          <a:ea typeface="Meiryo UI" panose="020B0604030504040204" pitchFamily="50" charset="-128"/>
                        </a:rPr>
                        <a:t>：協力医療機関が確保できない高齢者施設</a:t>
                      </a:r>
                      <a:r>
                        <a:rPr kumimoji="1" lang="ja-JP" altLang="en-US" sz="1400" b="0" strike="noStrike" baseline="0" dirty="0" smtClean="0">
                          <a:solidFill>
                            <a:schemeClr val="tx1"/>
                          </a:solidFill>
                          <a:latin typeface="Meiryo UI" panose="020B0604030504040204" pitchFamily="50" charset="-128"/>
                          <a:ea typeface="Meiryo UI" panose="020B0604030504040204" pitchFamily="50" charset="-128"/>
                        </a:rPr>
                        <a:t>等への往診による抗体治療等を実施する</a:t>
                      </a:r>
                      <a:endParaRPr kumimoji="1" lang="en-US" altLang="ja-JP" sz="1400" b="0" strike="noStrike" baseline="0" dirty="0" smtClean="0">
                        <a:solidFill>
                          <a:schemeClr val="tx1"/>
                        </a:solidFill>
                        <a:latin typeface="Meiryo UI" panose="020B0604030504040204" pitchFamily="50" charset="-128"/>
                        <a:ea typeface="Meiryo UI" panose="020B0604030504040204" pitchFamily="50" charset="-128"/>
                      </a:endParaRPr>
                    </a:p>
                    <a:p>
                      <a:pPr marL="1706563" indent="-1706563"/>
                      <a:r>
                        <a:rPr kumimoji="1" lang="en-US" altLang="ja-JP" sz="1400" b="0" strike="noStrike" baseline="0" dirty="0" smtClean="0">
                          <a:solidFill>
                            <a:schemeClr val="tx1"/>
                          </a:solidFill>
                          <a:latin typeface="Meiryo UI" panose="020B0604030504040204" pitchFamily="50" charset="-128"/>
                          <a:ea typeface="Meiryo UI" panose="020B0604030504040204" pitchFamily="50" charset="-128"/>
                        </a:rPr>
                        <a:t>                                </a:t>
                      </a:r>
                      <a:r>
                        <a:rPr kumimoji="1" lang="ja-JP" altLang="en-US" sz="1400" b="0" strike="noStrike" baseline="0" dirty="0" smtClean="0">
                          <a:solidFill>
                            <a:schemeClr val="tx1"/>
                          </a:solidFill>
                          <a:latin typeface="Meiryo UI" panose="020B0604030504040204" pitchFamily="50" charset="-128"/>
                          <a:ea typeface="Meiryo UI" panose="020B0604030504040204" pitchFamily="50" charset="-128"/>
                        </a:rPr>
                        <a:t>医療機関に対して協力金を支給</a:t>
                      </a:r>
                      <a:endParaRPr kumimoji="1" lang="en-US" altLang="ja-JP" sz="1400" b="0" u="none" dirty="0">
                        <a:solidFill>
                          <a:schemeClr val="tx1"/>
                        </a:solidFill>
                        <a:latin typeface="Meiryo UI" panose="020B0604030504040204" pitchFamily="50" charset="-128"/>
                        <a:ea typeface="Meiryo UI" panose="020B0604030504040204" pitchFamily="50" charset="-128"/>
                      </a:endParaRPr>
                    </a:p>
                  </a:txBody>
                  <a:tcPr marL="36000" marR="36000" marT="0" marB="0" anchor="ctr">
                    <a:noFill/>
                  </a:tcPr>
                </a:tc>
                <a:tc>
                  <a:txBody>
                    <a:bodyPr/>
                    <a:lstStyle/>
                    <a:p>
                      <a:pPr marL="1706563" indent="-1706563"/>
                      <a:r>
                        <a:rPr kumimoji="1" lang="ja-JP" altLang="en-US" sz="1200" b="0" u="none" dirty="0" smtClean="0">
                          <a:solidFill>
                            <a:schemeClr val="tx1"/>
                          </a:solidFill>
                          <a:latin typeface="Meiryo UI" panose="020B0604030504040204" pitchFamily="50" charset="-128"/>
                          <a:ea typeface="Meiryo UI" panose="020B0604030504040204" pitchFamily="50" charset="-128"/>
                        </a:rPr>
                        <a:t>○治療体制確立協力</a:t>
                      </a:r>
                      <a:endParaRPr kumimoji="1" lang="en-US" altLang="ja-JP" sz="1200" b="0" u="none" dirty="0" smtClean="0">
                        <a:solidFill>
                          <a:schemeClr val="tx1"/>
                        </a:solidFill>
                        <a:latin typeface="Meiryo UI" panose="020B0604030504040204" pitchFamily="50" charset="-128"/>
                        <a:ea typeface="Meiryo UI" panose="020B0604030504040204" pitchFamily="50" charset="-128"/>
                      </a:endParaRPr>
                    </a:p>
                    <a:p>
                      <a:pPr marL="1706563" indent="-1706563"/>
                      <a:r>
                        <a:rPr kumimoji="1" lang="ja-JP" altLang="en-US" sz="1200" b="0" u="none" dirty="0" smtClean="0">
                          <a:solidFill>
                            <a:schemeClr val="tx1"/>
                          </a:solidFill>
                          <a:latin typeface="Meiryo UI" panose="020B0604030504040204" pitchFamily="50" charset="-128"/>
                          <a:ea typeface="Meiryo UI" panose="020B0604030504040204" pitchFamily="50" charset="-128"/>
                        </a:rPr>
                        <a:t>　 金は３月</a:t>
                      </a:r>
                      <a:r>
                        <a:rPr kumimoji="1" lang="en-US" altLang="ja-JP" sz="1200" b="0" u="none" dirty="0" smtClean="0">
                          <a:solidFill>
                            <a:schemeClr val="tx1"/>
                          </a:solidFill>
                          <a:latin typeface="Meiryo UI" panose="020B0604030504040204" pitchFamily="50" charset="-128"/>
                          <a:ea typeface="Meiryo UI" panose="020B0604030504040204" pitchFamily="50" charset="-128"/>
                        </a:rPr>
                        <a:t>14</a:t>
                      </a:r>
                      <a:r>
                        <a:rPr kumimoji="1" lang="ja-JP" altLang="en-US" sz="1200" b="0" u="none" baseline="0" dirty="0" smtClean="0">
                          <a:solidFill>
                            <a:schemeClr val="tx1"/>
                          </a:solidFill>
                          <a:latin typeface="Meiryo UI" panose="020B0604030504040204" pitchFamily="50" charset="-128"/>
                          <a:ea typeface="Meiryo UI" panose="020B0604030504040204" pitchFamily="50" charset="-128"/>
                        </a:rPr>
                        <a:t>日に、</a:t>
                      </a:r>
                      <a:endParaRPr kumimoji="1" lang="en-US" altLang="ja-JP" sz="1200" b="0" u="none" baseline="0" dirty="0" smtClean="0">
                        <a:solidFill>
                          <a:schemeClr val="tx1"/>
                        </a:solidFill>
                        <a:latin typeface="Meiryo UI" panose="020B0604030504040204" pitchFamily="50" charset="-128"/>
                        <a:ea typeface="Meiryo UI" panose="020B0604030504040204" pitchFamily="50" charset="-128"/>
                      </a:endParaRPr>
                    </a:p>
                    <a:p>
                      <a:pPr marL="1706563" indent="-1706563"/>
                      <a:r>
                        <a:rPr kumimoji="1" lang="en-US" altLang="ja-JP" sz="1200" b="0" u="none" baseline="0" dirty="0" smtClean="0">
                          <a:solidFill>
                            <a:schemeClr val="tx1"/>
                          </a:solidFill>
                          <a:latin typeface="Meiryo UI" panose="020B0604030504040204" pitchFamily="50" charset="-128"/>
                          <a:ea typeface="Meiryo UI" panose="020B0604030504040204" pitchFamily="50" charset="-128"/>
                        </a:rPr>
                        <a:t>   </a:t>
                      </a:r>
                      <a:r>
                        <a:rPr kumimoji="1" lang="ja-JP" altLang="en-US" sz="1200" b="0" u="none" baseline="0" dirty="0" smtClean="0">
                          <a:solidFill>
                            <a:schemeClr val="tx1"/>
                          </a:solidFill>
                          <a:latin typeface="Meiryo UI" panose="020B0604030504040204" pitchFamily="50" charset="-128"/>
                          <a:ea typeface="Meiryo UI" panose="020B0604030504040204" pitchFamily="50" charset="-128"/>
                        </a:rPr>
                        <a:t>重症化予防協力金</a:t>
                      </a:r>
                      <a:endParaRPr kumimoji="1" lang="en-US" altLang="ja-JP" sz="1200" b="0" u="none" baseline="0" dirty="0" smtClean="0">
                        <a:solidFill>
                          <a:schemeClr val="tx1"/>
                        </a:solidFill>
                        <a:latin typeface="Meiryo UI" panose="020B0604030504040204" pitchFamily="50" charset="-128"/>
                        <a:ea typeface="Meiryo UI" panose="020B0604030504040204" pitchFamily="50" charset="-128"/>
                      </a:endParaRPr>
                    </a:p>
                    <a:p>
                      <a:pPr marL="1706563" indent="-1706563" algn="ctr"/>
                      <a:r>
                        <a:rPr kumimoji="1" lang="ja-JP" altLang="en-US" sz="1200" b="0" u="none" baseline="0" dirty="0" smtClean="0">
                          <a:solidFill>
                            <a:schemeClr val="tx1"/>
                          </a:solidFill>
                          <a:latin typeface="Meiryo UI" panose="020B0604030504040204" pitchFamily="50" charset="-128"/>
                          <a:ea typeface="Meiryo UI" panose="020B0604030504040204" pitchFamily="50" charset="-128"/>
                        </a:rPr>
                        <a:t>は２月９日開始</a:t>
                      </a:r>
                      <a:endParaRPr kumimoji="1" lang="en-US" altLang="ja-JP" sz="1200" b="0" u="none" dirty="0">
                        <a:solidFill>
                          <a:schemeClr val="tx1"/>
                        </a:solidFill>
                        <a:latin typeface="Meiryo UI" panose="020B0604030504040204" pitchFamily="50" charset="-128"/>
                        <a:ea typeface="Meiryo UI" panose="020B0604030504040204" pitchFamily="50" charset="-128"/>
                      </a:endParaRPr>
                    </a:p>
                  </a:txBody>
                  <a:tcPr marL="36000" marR="36000" marT="0" marB="0" anchor="ctr">
                    <a:noFill/>
                  </a:tcPr>
                </a:tc>
                <a:extLst>
                  <a:ext uri="{0D108BD9-81ED-4DB2-BD59-A6C34878D82A}">
                    <a16:rowId xmlns:a16="http://schemas.microsoft.com/office/drawing/2014/main" val="1675667369"/>
                  </a:ext>
                </a:extLst>
              </a:tr>
              <a:tr h="107666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200" b="0" dirty="0">
                          <a:latin typeface="Meiryo UI" panose="020B0604030504040204" pitchFamily="50" charset="-128"/>
                          <a:ea typeface="Meiryo UI" panose="020B0604030504040204" pitchFamily="50" charset="-128"/>
                        </a:rPr>
                        <a:t>【</a:t>
                      </a:r>
                      <a:r>
                        <a:rPr kumimoji="1" lang="ja-JP" altLang="en-US" sz="1200" b="0" dirty="0">
                          <a:latin typeface="Meiryo UI" panose="020B0604030504040204" pitchFamily="50" charset="-128"/>
                          <a:ea typeface="Meiryo UI" panose="020B0604030504040204" pitchFamily="50" charset="-128"/>
                        </a:rPr>
                        <a:t>取組７</a:t>
                      </a:r>
                      <a:r>
                        <a:rPr kumimoji="1" lang="en-US" altLang="ja-JP" sz="1200" b="0" dirty="0">
                          <a:latin typeface="Meiryo UI" panose="020B0604030504040204" pitchFamily="50" charset="-128"/>
                          <a:ea typeface="Meiryo UI" panose="020B0604030504040204" pitchFamily="50" charset="-128"/>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dirty="0">
                          <a:latin typeface="Meiryo UI" panose="020B0604030504040204" pitchFamily="50" charset="-128"/>
                          <a:ea typeface="Meiryo UI" panose="020B0604030504040204" pitchFamily="50" charset="-128"/>
                        </a:rPr>
                        <a:t>新型コロナの高齢者（自宅・施設）の療養フローの確立・徹底</a:t>
                      </a:r>
                    </a:p>
                  </a:txBody>
                  <a:tcPr marL="0" marR="0" marT="0" marB="0" anchor="ctr">
                    <a:solidFill>
                      <a:schemeClr val="accent1">
                        <a:lumMod val="40000"/>
                        <a:lumOff val="60000"/>
                      </a:schemeClr>
                    </a:solidFill>
                  </a:tcPr>
                </a:tc>
                <a:tc>
                  <a:txBody>
                    <a:bodyPr/>
                    <a:lstStyle/>
                    <a:p>
                      <a:r>
                        <a:rPr kumimoji="1" lang="ja-JP" altLang="en-US" sz="1400" b="0" dirty="0" smtClean="0">
                          <a:latin typeface="Meiryo UI" panose="020B0604030504040204" pitchFamily="50" charset="-128"/>
                          <a:ea typeface="Meiryo UI" panose="020B0604030504040204" pitchFamily="50" charset="-128"/>
                        </a:rPr>
                        <a:t>○</a:t>
                      </a:r>
                      <a:r>
                        <a:rPr kumimoji="1" lang="ja-JP" altLang="en-US" sz="1400" b="1" dirty="0" smtClean="0">
                          <a:latin typeface="Meiryo UI" panose="020B0604030504040204" pitchFamily="50" charset="-128"/>
                          <a:ea typeface="Meiryo UI" panose="020B0604030504040204" pitchFamily="50" charset="-128"/>
                        </a:rPr>
                        <a:t>自宅の高齢者：かかりつけ医（外来）もしくは往診医（在宅医療）が初期治療を実施</a:t>
                      </a:r>
                      <a:r>
                        <a:rPr kumimoji="1" lang="ja-JP" altLang="en-US" sz="1400" b="1" u="none" dirty="0" smtClean="0">
                          <a:solidFill>
                            <a:schemeClr val="tx1"/>
                          </a:solidFill>
                          <a:latin typeface="Meiryo UI" panose="020B0604030504040204" pitchFamily="50" charset="-128"/>
                          <a:ea typeface="Meiryo UI" panose="020B0604030504040204" pitchFamily="50" charset="-128"/>
                        </a:rPr>
                        <a:t>　</a:t>
                      </a:r>
                      <a:endParaRPr kumimoji="1" lang="en-US" altLang="ja-JP" sz="1200" b="0" u="none" dirty="0" smtClean="0">
                        <a:solidFill>
                          <a:schemeClr val="tx1"/>
                        </a:solidFill>
                        <a:latin typeface="Meiryo UI" panose="020B0604030504040204" pitchFamily="50" charset="-128"/>
                        <a:ea typeface="Meiryo UI" panose="020B0604030504040204" pitchFamily="50" charset="-128"/>
                      </a:endParaRPr>
                    </a:p>
                    <a:p>
                      <a:r>
                        <a:rPr kumimoji="1" lang="en-US" altLang="ja-JP" sz="1200" b="0" u="none" dirty="0" smtClean="0">
                          <a:solidFill>
                            <a:schemeClr val="tx1"/>
                          </a:solidFill>
                          <a:latin typeface="Meiryo UI" panose="020B0604030504040204" pitchFamily="50" charset="-128"/>
                          <a:ea typeface="Meiryo UI" panose="020B0604030504040204" pitchFamily="50" charset="-128"/>
                        </a:rPr>
                        <a:t> </a:t>
                      </a:r>
                      <a:r>
                        <a:rPr kumimoji="1" lang="ja-JP" altLang="en-US" sz="1200" b="0" u="none" dirty="0" smtClean="0">
                          <a:solidFill>
                            <a:schemeClr val="tx1"/>
                          </a:solidFill>
                          <a:latin typeface="Meiryo UI" panose="020B0604030504040204" pitchFamily="50" charset="-128"/>
                          <a:ea typeface="Meiryo UI" panose="020B0604030504040204" pitchFamily="50" charset="-128"/>
                        </a:rPr>
                        <a:t>（参考）診療所等における診療・往診等の対応</a:t>
                      </a:r>
                    </a:p>
                    <a:p>
                      <a:r>
                        <a:rPr kumimoji="1" lang="ja-JP" altLang="en-US" sz="1200" b="0" u="none" dirty="0" smtClean="0">
                          <a:solidFill>
                            <a:schemeClr val="tx1"/>
                          </a:solidFill>
                          <a:latin typeface="Meiryo UI" panose="020B0604030504040204" pitchFamily="50" charset="-128"/>
                          <a:ea typeface="Meiryo UI" panose="020B0604030504040204" pitchFamily="50" charset="-128"/>
                        </a:rPr>
                        <a:t>           　・自宅療養等診療報酬件数　　令和</a:t>
                      </a:r>
                      <a:r>
                        <a:rPr kumimoji="1" lang="en-US" altLang="ja-JP" sz="1200" b="0" u="none" dirty="0" smtClean="0">
                          <a:solidFill>
                            <a:schemeClr val="tx1"/>
                          </a:solidFill>
                          <a:latin typeface="Meiryo UI" panose="020B0604030504040204" pitchFamily="50" charset="-128"/>
                          <a:ea typeface="Meiryo UI" panose="020B0604030504040204" pitchFamily="50" charset="-128"/>
                        </a:rPr>
                        <a:t>3</a:t>
                      </a:r>
                      <a:r>
                        <a:rPr kumimoji="1" lang="ja-JP" altLang="en-US" sz="1200" b="0" u="none" dirty="0" smtClean="0">
                          <a:solidFill>
                            <a:schemeClr val="tx1"/>
                          </a:solidFill>
                          <a:latin typeface="Meiryo UI" panose="020B0604030504040204" pitchFamily="50" charset="-128"/>
                          <a:ea typeface="Meiryo UI" panose="020B0604030504040204" pitchFamily="50" charset="-128"/>
                        </a:rPr>
                        <a:t>年</a:t>
                      </a:r>
                      <a:r>
                        <a:rPr kumimoji="1" lang="en-US" altLang="ja-JP" sz="1200" b="0" u="none" dirty="0" smtClean="0">
                          <a:solidFill>
                            <a:schemeClr val="tx1"/>
                          </a:solidFill>
                          <a:latin typeface="Meiryo UI" panose="020B0604030504040204" pitchFamily="50" charset="-128"/>
                          <a:ea typeface="Meiryo UI" panose="020B0604030504040204" pitchFamily="50" charset="-128"/>
                        </a:rPr>
                        <a:t>6</a:t>
                      </a:r>
                      <a:r>
                        <a:rPr kumimoji="1" lang="ja-JP" altLang="en-US" sz="1200" b="0" u="none" dirty="0" smtClean="0">
                          <a:solidFill>
                            <a:schemeClr val="tx1"/>
                          </a:solidFill>
                          <a:latin typeface="Meiryo UI" panose="020B0604030504040204" pitchFamily="50" charset="-128"/>
                          <a:ea typeface="Meiryo UI" panose="020B0604030504040204" pitchFamily="50" charset="-128"/>
                        </a:rPr>
                        <a:t>月～令和</a:t>
                      </a:r>
                      <a:r>
                        <a:rPr kumimoji="1" lang="en-US" altLang="ja-JP" sz="1200" b="0" u="none" dirty="0" smtClean="0">
                          <a:solidFill>
                            <a:schemeClr val="tx1"/>
                          </a:solidFill>
                          <a:latin typeface="Meiryo UI" panose="020B0604030504040204" pitchFamily="50" charset="-128"/>
                          <a:ea typeface="Meiryo UI" panose="020B0604030504040204" pitchFamily="50" charset="-128"/>
                        </a:rPr>
                        <a:t>3</a:t>
                      </a:r>
                      <a:r>
                        <a:rPr kumimoji="1" lang="ja-JP" altLang="en-US" sz="1200" b="0" u="none" dirty="0" smtClean="0">
                          <a:solidFill>
                            <a:schemeClr val="tx1"/>
                          </a:solidFill>
                          <a:latin typeface="Meiryo UI" panose="020B0604030504040204" pitchFamily="50" charset="-128"/>
                          <a:ea typeface="Meiryo UI" panose="020B0604030504040204" pitchFamily="50" charset="-128"/>
                        </a:rPr>
                        <a:t>年</a:t>
                      </a:r>
                      <a:r>
                        <a:rPr kumimoji="1" lang="en-US" altLang="ja-JP" sz="1200" b="0" u="none" dirty="0" smtClean="0">
                          <a:solidFill>
                            <a:schemeClr val="tx1"/>
                          </a:solidFill>
                          <a:latin typeface="Meiryo UI" panose="020B0604030504040204" pitchFamily="50" charset="-128"/>
                          <a:ea typeface="Meiryo UI" panose="020B0604030504040204" pitchFamily="50" charset="-128"/>
                        </a:rPr>
                        <a:t>12</a:t>
                      </a:r>
                      <a:r>
                        <a:rPr kumimoji="1" lang="ja-JP" altLang="en-US" sz="1200" b="0" u="none" dirty="0" smtClean="0">
                          <a:solidFill>
                            <a:schemeClr val="tx1"/>
                          </a:solidFill>
                          <a:latin typeface="Meiryo UI" panose="020B0604030504040204" pitchFamily="50" charset="-128"/>
                          <a:ea typeface="Meiryo UI" panose="020B0604030504040204" pitchFamily="50" charset="-128"/>
                        </a:rPr>
                        <a:t>月（第五波）　約</a:t>
                      </a:r>
                      <a:r>
                        <a:rPr kumimoji="1" lang="en-US" altLang="ja-JP" sz="1200" b="0" u="none" dirty="0" smtClean="0">
                          <a:solidFill>
                            <a:schemeClr val="tx1"/>
                          </a:solidFill>
                          <a:latin typeface="Meiryo UI" panose="020B0604030504040204" pitchFamily="50" charset="-128"/>
                          <a:ea typeface="Meiryo UI" panose="020B0604030504040204" pitchFamily="50" charset="-128"/>
                        </a:rPr>
                        <a:t>26,000 </a:t>
                      </a:r>
                      <a:r>
                        <a:rPr kumimoji="1" lang="ja-JP" altLang="en-US" sz="1200" b="0" u="none" dirty="0" smtClean="0">
                          <a:solidFill>
                            <a:schemeClr val="tx1"/>
                          </a:solidFill>
                          <a:latin typeface="Meiryo UI" panose="020B0604030504040204" pitchFamily="50" charset="-128"/>
                          <a:ea typeface="Meiryo UI" panose="020B0604030504040204" pitchFamily="50" charset="-128"/>
                        </a:rPr>
                        <a:t>件</a:t>
                      </a:r>
                    </a:p>
                    <a:p>
                      <a:r>
                        <a:rPr kumimoji="1" lang="ja-JP" altLang="en-US" sz="1200" b="0" u="none" dirty="0" smtClean="0">
                          <a:solidFill>
                            <a:schemeClr val="tx1"/>
                          </a:solidFill>
                          <a:latin typeface="Meiryo UI" panose="020B0604030504040204" pitchFamily="50" charset="-128"/>
                          <a:ea typeface="Meiryo UI" panose="020B0604030504040204" pitchFamily="50" charset="-128"/>
                        </a:rPr>
                        <a:t>　　　　　　　　　　　　　　　　　　　　　　　　　　　　　　　　　　　　　　　　      　⇒令和４年１月～２月（第六波）　約</a:t>
                      </a:r>
                      <a:r>
                        <a:rPr kumimoji="1" lang="en-US" altLang="ja-JP" sz="1200" b="0" u="none" dirty="0" smtClean="0">
                          <a:solidFill>
                            <a:schemeClr val="tx1"/>
                          </a:solidFill>
                          <a:latin typeface="Meiryo UI" panose="020B0604030504040204" pitchFamily="50" charset="-128"/>
                          <a:ea typeface="Meiryo UI" panose="020B0604030504040204" pitchFamily="50" charset="-128"/>
                        </a:rPr>
                        <a:t>210,000</a:t>
                      </a:r>
                      <a:r>
                        <a:rPr kumimoji="1" lang="ja-JP" altLang="en-US" sz="1200" b="0" u="none" dirty="0" smtClean="0">
                          <a:solidFill>
                            <a:schemeClr val="tx1"/>
                          </a:solidFill>
                          <a:latin typeface="Meiryo UI" panose="020B0604030504040204" pitchFamily="50" charset="-128"/>
                          <a:ea typeface="Meiryo UI" panose="020B0604030504040204" pitchFamily="50" charset="-128"/>
                        </a:rPr>
                        <a:t>件</a:t>
                      </a:r>
                      <a:endParaRPr kumimoji="1" lang="en-US" altLang="ja-JP" sz="1200" b="0" dirty="0" smtClean="0">
                        <a:latin typeface="Meiryo UI" panose="020B0604030504040204" pitchFamily="50" charset="-128"/>
                        <a:ea typeface="Meiryo UI" panose="020B0604030504040204" pitchFamily="50" charset="-128"/>
                      </a:endParaRPr>
                    </a:p>
                    <a:p>
                      <a:r>
                        <a:rPr kumimoji="1" lang="ja-JP" altLang="en-US" sz="1400" b="0" dirty="0" smtClean="0">
                          <a:latin typeface="Meiryo UI" panose="020B0604030504040204" pitchFamily="50" charset="-128"/>
                          <a:ea typeface="Meiryo UI" panose="020B0604030504040204" pitchFamily="50" charset="-128"/>
                        </a:rPr>
                        <a:t>○</a:t>
                      </a:r>
                      <a:r>
                        <a:rPr kumimoji="1" lang="ja-JP" altLang="en-US" sz="1400" b="1" dirty="0" smtClean="0">
                          <a:latin typeface="Meiryo UI" panose="020B0604030504040204" pitchFamily="50" charset="-128"/>
                          <a:ea typeface="Meiryo UI" panose="020B0604030504040204" pitchFamily="50" charset="-128"/>
                        </a:rPr>
                        <a:t>施設の高齢者：協力医療機関や往診医（施設往診）が初期治療を実施</a:t>
                      </a:r>
                      <a:endParaRPr kumimoji="1" lang="en-US" altLang="ja-JP" sz="1400" b="1" dirty="0" smtClean="0">
                        <a:latin typeface="Meiryo UI" panose="020B0604030504040204" pitchFamily="50" charset="-128"/>
                        <a:ea typeface="Meiryo UI" panose="020B0604030504040204" pitchFamily="50" charset="-128"/>
                      </a:endParaRPr>
                    </a:p>
                  </a:txBody>
                  <a:tcPr marL="36000" marR="36000" marT="0" marB="0" anchor="ctr">
                    <a:noFill/>
                  </a:tcPr>
                </a:tc>
                <a:tc>
                  <a:txBody>
                    <a:bodyPr/>
                    <a:lstStyle/>
                    <a:p>
                      <a:r>
                        <a:rPr kumimoji="1" lang="ja-JP" altLang="en-US" sz="1200" b="0" dirty="0" smtClean="0">
                          <a:latin typeface="Meiryo UI" panose="020B0604030504040204" pitchFamily="50" charset="-128"/>
                          <a:ea typeface="Meiryo UI" panose="020B0604030504040204" pitchFamily="50" charset="-128"/>
                        </a:rPr>
                        <a:t>○従来より実施</a:t>
                      </a:r>
                      <a:endParaRPr kumimoji="1" lang="en-US" altLang="ja-JP" sz="1200" b="0" dirty="0" smtClean="0">
                        <a:latin typeface="Meiryo UI" panose="020B0604030504040204" pitchFamily="50" charset="-128"/>
                        <a:ea typeface="Meiryo UI" panose="020B0604030504040204" pitchFamily="50" charset="-128"/>
                      </a:endParaRPr>
                    </a:p>
                  </a:txBody>
                  <a:tcPr marL="36000" marR="36000" marT="0" marB="0" anchor="ctr">
                    <a:noFill/>
                  </a:tcPr>
                </a:tc>
                <a:extLst>
                  <a:ext uri="{0D108BD9-81ED-4DB2-BD59-A6C34878D82A}">
                    <a16:rowId xmlns:a16="http://schemas.microsoft.com/office/drawing/2014/main" val="3646487408"/>
                  </a:ext>
                </a:extLst>
              </a:tr>
            </a:tbl>
          </a:graphicData>
        </a:graphic>
      </p:graphicFrame>
      <p:graphicFrame>
        <p:nvGraphicFramePr>
          <p:cNvPr id="7" name="表 6"/>
          <p:cNvGraphicFramePr>
            <a:graphicFrameLocks noGrp="1"/>
          </p:cNvGraphicFramePr>
          <p:nvPr>
            <p:extLst>
              <p:ext uri="{D42A27DB-BD31-4B8C-83A1-F6EECF244321}">
                <p14:modId xmlns:p14="http://schemas.microsoft.com/office/powerpoint/2010/main" val="2533135052"/>
              </p:ext>
            </p:extLst>
          </p:nvPr>
        </p:nvGraphicFramePr>
        <p:xfrm>
          <a:off x="7150984" y="2941527"/>
          <a:ext cx="3332072" cy="548640"/>
        </p:xfrm>
        <a:graphic>
          <a:graphicData uri="http://schemas.openxmlformats.org/drawingml/2006/table">
            <a:tbl>
              <a:tblPr firstRow="1" bandRow="1">
                <a:tableStyleId>{5C22544A-7EE6-4342-B048-85BDC9FD1C3A}</a:tableStyleId>
              </a:tblPr>
              <a:tblGrid>
                <a:gridCol w="1719432">
                  <a:extLst>
                    <a:ext uri="{9D8B030D-6E8A-4147-A177-3AD203B41FA5}">
                      <a16:colId xmlns:a16="http://schemas.microsoft.com/office/drawing/2014/main" val="4287794275"/>
                    </a:ext>
                  </a:extLst>
                </a:gridCol>
                <a:gridCol w="1612640">
                  <a:extLst>
                    <a:ext uri="{9D8B030D-6E8A-4147-A177-3AD203B41FA5}">
                      <a16:colId xmlns:a16="http://schemas.microsoft.com/office/drawing/2014/main" val="233977198"/>
                    </a:ext>
                  </a:extLst>
                </a:gridCol>
              </a:tblGrid>
              <a:tr h="214873">
                <a:tc>
                  <a:txBody>
                    <a:bodyPr/>
                    <a:lstStyle/>
                    <a:p>
                      <a:pPr algn="ctr"/>
                      <a:r>
                        <a:rPr kumimoji="1" lang="en-US" altLang="ja-JP" sz="1200" b="0" dirty="0" smtClean="0">
                          <a:solidFill>
                            <a:schemeClr val="tx1"/>
                          </a:solidFill>
                          <a:latin typeface="Meiryo UI" panose="020B0604030504040204" pitchFamily="50" charset="-128"/>
                          <a:ea typeface="Meiryo UI" panose="020B0604030504040204" pitchFamily="50" charset="-128"/>
                        </a:rPr>
                        <a:t>1/28</a:t>
                      </a:r>
                      <a:r>
                        <a:rPr kumimoji="1" lang="ja-JP" altLang="en-US" sz="1200" b="0" dirty="0" smtClean="0">
                          <a:solidFill>
                            <a:schemeClr val="tx1"/>
                          </a:solidFill>
                          <a:latin typeface="Meiryo UI" panose="020B0604030504040204" pitchFamily="50" charset="-128"/>
                          <a:ea typeface="Meiryo UI" panose="020B0604030504040204" pitchFamily="50" charset="-128"/>
                        </a:rPr>
                        <a:t>時点</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r>
                        <a:rPr kumimoji="1" lang="en-US" altLang="ja-JP" sz="1200" b="0" dirty="0" smtClean="0">
                          <a:solidFill>
                            <a:schemeClr val="tx1"/>
                          </a:solidFill>
                          <a:latin typeface="Meiryo UI" panose="020B0604030504040204" pitchFamily="50" charset="-128"/>
                          <a:ea typeface="Meiryo UI" panose="020B0604030504040204" pitchFamily="50" charset="-128"/>
                        </a:rPr>
                        <a:t>4/15</a:t>
                      </a:r>
                      <a:r>
                        <a:rPr kumimoji="1" lang="ja-JP" altLang="en-US" sz="1200" b="0" dirty="0" smtClean="0">
                          <a:solidFill>
                            <a:schemeClr val="tx1"/>
                          </a:solidFill>
                          <a:latin typeface="Meiryo UI" panose="020B0604030504040204" pitchFamily="50" charset="-128"/>
                          <a:ea typeface="Meiryo UI" panose="020B0604030504040204" pitchFamily="50" charset="-128"/>
                        </a:rPr>
                        <a:t>時点</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727569700"/>
                  </a:ext>
                </a:extLst>
              </a:tr>
              <a:tr h="214873">
                <a:tc>
                  <a:txBody>
                    <a:bodyPr/>
                    <a:lstStyle/>
                    <a:p>
                      <a:pPr algn="ctr"/>
                      <a:r>
                        <a:rPr kumimoji="1" lang="en-US" altLang="ja-JP" sz="1200" b="0" dirty="0" smtClean="0">
                          <a:solidFill>
                            <a:schemeClr val="tx1"/>
                          </a:solidFill>
                          <a:latin typeface="Meiryo UI" panose="020B0604030504040204" pitchFamily="50" charset="-128"/>
                          <a:ea typeface="Meiryo UI" panose="020B0604030504040204" pitchFamily="50" charset="-128"/>
                        </a:rPr>
                        <a:t>28</a:t>
                      </a:r>
                      <a:r>
                        <a:rPr kumimoji="1" lang="ja-JP" altLang="en-US" sz="1200" b="0" dirty="0" smtClean="0">
                          <a:solidFill>
                            <a:schemeClr val="tx1"/>
                          </a:solidFill>
                          <a:latin typeface="Meiryo UI" panose="020B0604030504040204" pitchFamily="50" charset="-128"/>
                          <a:ea typeface="Meiryo UI" panose="020B0604030504040204" pitchFamily="50" charset="-128"/>
                        </a:rPr>
                        <a:t>医療機関</a:t>
                      </a:r>
                      <a:endParaRPr kumimoji="1" lang="zh-CN" altLang="en-US" sz="1200" b="0" dirty="0" smtClean="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1200" b="0" dirty="0" smtClean="0">
                          <a:solidFill>
                            <a:schemeClr val="tx1"/>
                          </a:solidFill>
                          <a:latin typeface="Meiryo UI" panose="020B0604030504040204" pitchFamily="50" charset="-128"/>
                          <a:ea typeface="Meiryo UI" panose="020B0604030504040204" pitchFamily="50" charset="-128"/>
                        </a:rPr>
                        <a:t>114</a:t>
                      </a:r>
                      <a:r>
                        <a:rPr kumimoji="1" lang="ja-JP" altLang="en-US" sz="1200" b="0" dirty="0" smtClean="0">
                          <a:solidFill>
                            <a:schemeClr val="tx1"/>
                          </a:solidFill>
                          <a:latin typeface="Meiryo UI" panose="020B0604030504040204" pitchFamily="50" charset="-128"/>
                          <a:ea typeface="Meiryo UI" panose="020B0604030504040204" pitchFamily="50" charset="-128"/>
                        </a:rPr>
                        <a:t>医療機関</a:t>
                      </a:r>
                      <a:endParaRPr kumimoji="1" lang="zh-CN" altLang="en-US" sz="1000" b="0" dirty="0" smtClean="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3685352"/>
                  </a:ext>
                </a:extLst>
              </a:tr>
            </a:tbl>
          </a:graphicData>
        </a:graphic>
      </p:graphicFrame>
    </p:spTree>
    <p:extLst>
      <p:ext uri="{BB962C8B-B14F-4D97-AF65-F5344CB8AC3E}">
        <p14:creationId xmlns:p14="http://schemas.microsoft.com/office/powerpoint/2010/main" val="683629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表 11">
            <a:extLst>
              <a:ext uri="{FF2B5EF4-FFF2-40B4-BE49-F238E27FC236}">
                <a16:creationId xmlns:a16="http://schemas.microsoft.com/office/drawing/2014/main" id="{BCA3F19A-184E-4492-93E6-D781C8976D8E}"/>
              </a:ext>
            </a:extLst>
          </p:cNvPr>
          <p:cNvGraphicFramePr>
            <a:graphicFrameLocks noGrp="1"/>
          </p:cNvGraphicFramePr>
          <p:nvPr>
            <p:extLst>
              <p:ext uri="{D42A27DB-BD31-4B8C-83A1-F6EECF244321}">
                <p14:modId xmlns:p14="http://schemas.microsoft.com/office/powerpoint/2010/main" val="3635143403"/>
              </p:ext>
            </p:extLst>
          </p:nvPr>
        </p:nvGraphicFramePr>
        <p:xfrm>
          <a:off x="142445" y="5831899"/>
          <a:ext cx="11920739" cy="833882"/>
        </p:xfrm>
        <a:graphic>
          <a:graphicData uri="http://schemas.openxmlformats.org/drawingml/2006/table">
            <a:tbl>
              <a:tblPr>
                <a:tableStyleId>{D7AC3CCA-C797-4891-BE02-D94E43425B78}</a:tableStyleId>
              </a:tblPr>
              <a:tblGrid>
                <a:gridCol w="2678028">
                  <a:extLst>
                    <a:ext uri="{9D8B030D-6E8A-4147-A177-3AD203B41FA5}">
                      <a16:colId xmlns:a16="http://schemas.microsoft.com/office/drawing/2014/main" val="3323586397"/>
                    </a:ext>
                  </a:extLst>
                </a:gridCol>
                <a:gridCol w="7791719">
                  <a:extLst>
                    <a:ext uri="{9D8B030D-6E8A-4147-A177-3AD203B41FA5}">
                      <a16:colId xmlns:a16="http://schemas.microsoft.com/office/drawing/2014/main" val="3785490006"/>
                    </a:ext>
                  </a:extLst>
                </a:gridCol>
                <a:gridCol w="1450992">
                  <a:extLst>
                    <a:ext uri="{9D8B030D-6E8A-4147-A177-3AD203B41FA5}">
                      <a16:colId xmlns:a16="http://schemas.microsoft.com/office/drawing/2014/main" val="3142544959"/>
                    </a:ext>
                  </a:extLst>
                </a:gridCol>
              </a:tblGrid>
              <a:tr h="8338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dirty="0">
                          <a:latin typeface="Meiryo UI" panose="020B0604030504040204" pitchFamily="50" charset="-128"/>
                          <a:ea typeface="Meiryo UI" panose="020B0604030504040204" pitchFamily="50" charset="-128"/>
                        </a:rPr>
                        <a:t>【</a:t>
                      </a:r>
                      <a:r>
                        <a:rPr kumimoji="1" lang="ja-JP" altLang="en-US" sz="1200" b="0" dirty="0">
                          <a:latin typeface="Meiryo UI" panose="020B0604030504040204" pitchFamily="50" charset="-128"/>
                          <a:ea typeface="Meiryo UI" panose="020B0604030504040204" pitchFamily="50" charset="-128"/>
                        </a:rPr>
                        <a:t>取組</a:t>
                      </a:r>
                      <a:r>
                        <a:rPr kumimoji="1" lang="en-US" altLang="ja-JP" sz="1200" b="0" dirty="0">
                          <a:latin typeface="Meiryo UI" panose="020B0604030504040204" pitchFamily="50" charset="-128"/>
                          <a:ea typeface="Meiryo UI" panose="020B0604030504040204" pitchFamily="50" charset="-128"/>
                        </a:rPr>
                        <a:t>11】</a:t>
                      </a:r>
                    </a:p>
                    <a:p>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受入医療機関に対する長期入院患者の転退院のさらなる促進、後方支援病院における転退院患者の確実な受入れ</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0" marB="0" anchor="ctr">
                    <a:solidFill>
                      <a:schemeClr val="accent1">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smtClean="0">
                          <a:latin typeface="Meiryo UI" panose="020B0604030504040204" pitchFamily="50" charset="-128"/>
                          <a:ea typeface="Meiryo UI" panose="020B0604030504040204" pitchFamily="50" charset="-128"/>
                        </a:rPr>
                        <a:t>○</a:t>
                      </a:r>
                      <a:r>
                        <a:rPr kumimoji="1" lang="ja-JP" altLang="en-US" sz="1400" b="1" dirty="0" smtClean="0">
                          <a:latin typeface="Meiryo UI" panose="020B0604030504040204" pitchFamily="50" charset="-128"/>
                          <a:ea typeface="Meiryo UI" panose="020B0604030504040204" pitchFamily="50" charset="-128"/>
                        </a:rPr>
                        <a:t>長期入院患者の定期的な状況把握（週１回）や退院基準を超過した患者の陰性確認等による</a:t>
                      </a:r>
                      <a:endParaRPr kumimoji="1" lang="en-US" altLang="ja-JP" sz="1400" b="1" dirty="0" smtClean="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dirty="0" smtClean="0">
                          <a:latin typeface="Meiryo UI" panose="020B0604030504040204" pitchFamily="50" charset="-128"/>
                          <a:ea typeface="Meiryo UI" panose="020B0604030504040204" pitchFamily="50" charset="-128"/>
                        </a:rPr>
                        <a:t>　 転退院の推進</a:t>
                      </a:r>
                      <a:endParaRPr kumimoji="1" lang="en-US" altLang="ja-JP" sz="1400" b="1" dirty="0" smtClean="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smtClean="0">
                          <a:latin typeface="Meiryo UI" panose="020B0604030504040204" pitchFamily="50" charset="-128"/>
                          <a:ea typeface="Meiryo UI" panose="020B0604030504040204" pitchFamily="50" charset="-128"/>
                        </a:rPr>
                        <a:t>○</a:t>
                      </a:r>
                      <a:r>
                        <a:rPr kumimoji="1" lang="ja-JP" altLang="en-US" sz="1400" b="1" dirty="0" smtClean="0">
                          <a:latin typeface="Meiryo UI" panose="020B0604030504040204" pitchFamily="50" charset="-128"/>
                          <a:ea typeface="Meiryo UI" panose="020B0604030504040204" pitchFamily="50" charset="-128"/>
                        </a:rPr>
                        <a:t>入院患者に対する退院隔離解除基準の周知や高齢者施設等からの入院患者の退院ルール化</a:t>
                      </a:r>
                      <a:endParaRPr kumimoji="1" lang="en-US" altLang="ja-JP" sz="1400" b="1" dirty="0" smtClean="0">
                        <a:latin typeface="Meiryo UI" panose="020B0604030504040204" pitchFamily="50" charset="-128"/>
                        <a:ea typeface="Meiryo UI" panose="020B0604030504040204" pitchFamily="50" charset="-128"/>
                      </a:endParaRPr>
                    </a:p>
                  </a:txBody>
                  <a:tcPr marL="36000" marR="36000" marT="0" marB="0"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latin typeface="Meiryo UI" panose="020B0604030504040204" pitchFamily="50" charset="-128"/>
                          <a:ea typeface="Meiryo UI" panose="020B0604030504040204" pitchFamily="50" charset="-128"/>
                        </a:rPr>
                        <a:t>○従来より実施</a:t>
                      </a:r>
                      <a:endParaRPr kumimoji="1" lang="en-US" altLang="ja-JP" sz="1200" b="0" dirty="0" smtClean="0">
                        <a:latin typeface="Meiryo UI" panose="020B0604030504040204" pitchFamily="50" charset="-128"/>
                        <a:ea typeface="Meiryo UI" panose="020B0604030504040204" pitchFamily="50" charset="-128"/>
                      </a:endParaRPr>
                    </a:p>
                  </a:txBody>
                  <a:tcPr marL="36000" marR="36000" marT="0" marB="0" anchor="ctr">
                    <a:noFill/>
                  </a:tcPr>
                </a:tc>
                <a:extLst>
                  <a:ext uri="{0D108BD9-81ED-4DB2-BD59-A6C34878D82A}">
                    <a16:rowId xmlns:a16="http://schemas.microsoft.com/office/drawing/2014/main" val="4085161125"/>
                  </a:ext>
                </a:extLst>
              </a:tr>
            </a:tbl>
          </a:graphicData>
        </a:graphic>
      </p:graphicFrame>
      <p:sp>
        <p:nvSpPr>
          <p:cNvPr id="9" name="スライド番号プレースホルダー 1">
            <a:extLst>
              <a:ext uri="{FF2B5EF4-FFF2-40B4-BE49-F238E27FC236}">
                <a16:creationId xmlns:a16="http://schemas.microsoft.com/office/drawing/2014/main" id="{18FB5C3C-EC4B-44F2-982D-CCE2C8CC9AE4}"/>
              </a:ext>
            </a:extLst>
          </p:cNvPr>
          <p:cNvSpPr>
            <a:spLocks noGrp="1"/>
          </p:cNvSpPr>
          <p:nvPr>
            <p:ph type="sldNum" sz="quarter" idx="12"/>
          </p:nvPr>
        </p:nvSpPr>
        <p:spPr>
          <a:xfrm>
            <a:off x="10134600" y="6584156"/>
            <a:ext cx="2057400" cy="273844"/>
          </a:xfrm>
        </p:spPr>
        <p:txBody>
          <a:bodyPr/>
          <a:lstStyle/>
          <a:p>
            <a:fld id="{F216AE56-EAD3-4706-B860-3EC2C2952B40}" type="slidenum">
              <a:rPr kumimoji="1" lang="ja-JP" altLang="en-US" sz="2000">
                <a:solidFill>
                  <a:schemeClr val="tx1"/>
                </a:solidFill>
              </a:rPr>
              <a:t>5</a:t>
            </a:fld>
            <a:endParaRPr kumimoji="1" lang="ja-JP" altLang="en-US" sz="2000" dirty="0">
              <a:solidFill>
                <a:schemeClr val="tx1"/>
              </a:solidFill>
            </a:endParaRPr>
          </a:p>
        </p:txBody>
      </p:sp>
      <p:sp>
        <p:nvSpPr>
          <p:cNvPr id="20" name="テキスト ボックス 19">
            <a:extLst>
              <a:ext uri="{FF2B5EF4-FFF2-40B4-BE49-F238E27FC236}">
                <a16:creationId xmlns:a16="http://schemas.microsoft.com/office/drawing/2014/main" id="{ACB34B6C-8432-416B-9913-69DB52C174CE}"/>
              </a:ext>
            </a:extLst>
          </p:cNvPr>
          <p:cNvSpPr txBox="1"/>
          <p:nvPr/>
        </p:nvSpPr>
        <p:spPr>
          <a:xfrm>
            <a:off x="0" y="-1875"/>
            <a:ext cx="12192000" cy="461665"/>
          </a:xfrm>
          <a:prstGeom prst="rect">
            <a:avLst/>
          </a:prstGeom>
          <a:solidFill>
            <a:schemeClr val="accent5">
              <a:lumMod val="75000"/>
            </a:schemeClr>
          </a:solidFill>
        </p:spPr>
        <p:txBody>
          <a:bodyPr wrap="square" rtlCol="0">
            <a:spAutoFit/>
          </a:bodyPr>
          <a:lstStyle/>
          <a:p>
            <a:pPr algn="ctr"/>
            <a:r>
              <a:rPr lang="ja-JP" altLang="en-US" sz="2400" b="1" dirty="0">
                <a:solidFill>
                  <a:schemeClr val="bg1"/>
                </a:solidFill>
                <a:latin typeface="UD デジタル 教科書体 NK-B" panose="02020700000000000000" pitchFamily="18" charset="-128"/>
                <a:ea typeface="UD デジタル 教科書体 NK-B" panose="02020700000000000000" pitchFamily="18" charset="-128"/>
              </a:rPr>
              <a:t>第七波に向けた保健所業務の重点化、医療・療養体制の強化の主な取組状況</a:t>
            </a:r>
            <a:endParaRPr lang="en-US" altLang="ja-JP" sz="2400" b="1" dirty="0">
              <a:solidFill>
                <a:schemeClr val="bg1"/>
              </a:solidFill>
              <a:latin typeface="UD デジタル 教科書体 NK-B" panose="02020700000000000000" pitchFamily="18" charset="-128"/>
              <a:ea typeface="UD デジタル 教科書体 NK-B" panose="02020700000000000000" pitchFamily="18" charset="-128"/>
            </a:endParaRPr>
          </a:p>
        </p:txBody>
      </p:sp>
      <p:graphicFrame>
        <p:nvGraphicFramePr>
          <p:cNvPr id="30" name="表 29">
            <a:extLst>
              <a:ext uri="{FF2B5EF4-FFF2-40B4-BE49-F238E27FC236}">
                <a16:creationId xmlns:a16="http://schemas.microsoft.com/office/drawing/2014/main" id="{E6AECFF5-CB50-47AC-AF11-DB1F8D3D4F91}"/>
              </a:ext>
            </a:extLst>
          </p:cNvPr>
          <p:cNvGraphicFramePr>
            <a:graphicFrameLocks noGrp="1"/>
          </p:cNvGraphicFramePr>
          <p:nvPr>
            <p:extLst>
              <p:ext uri="{D42A27DB-BD31-4B8C-83A1-F6EECF244321}">
                <p14:modId xmlns:p14="http://schemas.microsoft.com/office/powerpoint/2010/main" val="936767516"/>
              </p:ext>
            </p:extLst>
          </p:nvPr>
        </p:nvGraphicFramePr>
        <p:xfrm>
          <a:off x="128812" y="752113"/>
          <a:ext cx="11934372" cy="3381778"/>
        </p:xfrm>
        <a:graphic>
          <a:graphicData uri="http://schemas.openxmlformats.org/drawingml/2006/table">
            <a:tbl>
              <a:tblPr>
                <a:tableStyleId>{D7AC3CCA-C797-4891-BE02-D94E43425B78}</a:tableStyleId>
              </a:tblPr>
              <a:tblGrid>
                <a:gridCol w="2704540">
                  <a:extLst>
                    <a:ext uri="{9D8B030D-6E8A-4147-A177-3AD203B41FA5}">
                      <a16:colId xmlns:a16="http://schemas.microsoft.com/office/drawing/2014/main" val="3323586397"/>
                    </a:ext>
                  </a:extLst>
                </a:gridCol>
                <a:gridCol w="7791718">
                  <a:extLst>
                    <a:ext uri="{9D8B030D-6E8A-4147-A177-3AD203B41FA5}">
                      <a16:colId xmlns:a16="http://schemas.microsoft.com/office/drawing/2014/main" val="3785490006"/>
                    </a:ext>
                  </a:extLst>
                </a:gridCol>
                <a:gridCol w="1438114">
                  <a:extLst>
                    <a:ext uri="{9D8B030D-6E8A-4147-A177-3AD203B41FA5}">
                      <a16:colId xmlns:a16="http://schemas.microsoft.com/office/drawing/2014/main" val="1409535693"/>
                    </a:ext>
                  </a:extLst>
                </a:gridCol>
              </a:tblGrid>
              <a:tr h="280913">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項　目</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0" marB="0" anchor="ctr">
                    <a:solidFill>
                      <a:schemeClr val="accent1">
                        <a:lumMod val="40000"/>
                        <a:lumOff val="60000"/>
                      </a:schemeClr>
                    </a:solidFill>
                  </a:tcPr>
                </a:tc>
                <a:tc>
                  <a:txBody>
                    <a:bodyPr/>
                    <a:lstStyle/>
                    <a:p>
                      <a:pPr algn="ctr"/>
                      <a:r>
                        <a:rPr kumimoji="1" lang="ja-JP" altLang="en-US" sz="1200" b="0" dirty="0">
                          <a:latin typeface="Meiryo UI" panose="020B0604030504040204" pitchFamily="50" charset="-128"/>
                          <a:ea typeface="Meiryo UI" panose="020B0604030504040204" pitchFamily="50" charset="-128"/>
                        </a:rPr>
                        <a:t>取　組　状　況</a:t>
                      </a:r>
                    </a:p>
                  </a:txBody>
                  <a:tcPr marL="36000" marR="36000" marT="0" marB="0" anchor="ctr">
                    <a:solidFill>
                      <a:schemeClr val="accent1">
                        <a:lumMod val="40000"/>
                        <a:lumOff val="60000"/>
                      </a:schemeClr>
                    </a:solidFill>
                  </a:tcPr>
                </a:tc>
                <a:tc>
                  <a:txBody>
                    <a:bodyPr/>
                    <a:lstStyle/>
                    <a:p>
                      <a:pPr algn="ctr"/>
                      <a:r>
                        <a:rPr kumimoji="1" lang="ja-JP" altLang="en-US" sz="1200" b="0" dirty="0" smtClean="0">
                          <a:latin typeface="Meiryo UI" panose="020B0604030504040204" pitchFamily="50" charset="-128"/>
                          <a:ea typeface="Meiryo UI" panose="020B0604030504040204" pitchFamily="50" charset="-128"/>
                        </a:rPr>
                        <a:t>実施時期</a:t>
                      </a:r>
                      <a:endParaRPr kumimoji="1" lang="ja-JP" altLang="en-US" sz="1200" b="0" dirty="0">
                        <a:latin typeface="Meiryo UI" panose="020B0604030504040204" pitchFamily="50" charset="-128"/>
                        <a:ea typeface="Meiryo UI" panose="020B0604030504040204" pitchFamily="50" charset="-128"/>
                      </a:endParaRPr>
                    </a:p>
                  </a:txBody>
                  <a:tcPr marL="36000" marR="36000" marT="0" marB="0" anchor="ctr">
                    <a:solidFill>
                      <a:schemeClr val="accent1">
                        <a:lumMod val="40000"/>
                        <a:lumOff val="60000"/>
                      </a:schemeClr>
                    </a:solidFill>
                  </a:tcPr>
                </a:tc>
                <a:extLst>
                  <a:ext uri="{0D108BD9-81ED-4DB2-BD59-A6C34878D82A}">
                    <a16:rowId xmlns:a16="http://schemas.microsoft.com/office/drawing/2014/main" val="2887433103"/>
                  </a:ext>
                </a:extLst>
              </a:tr>
              <a:tr h="20356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dirty="0" smtClean="0">
                          <a:solidFill>
                            <a:schemeClr val="tx1"/>
                          </a:solidFill>
                          <a:latin typeface="Meiryo UI" panose="020B0604030504040204" pitchFamily="50" charset="-128"/>
                          <a:ea typeface="Meiryo UI" panose="020B0604030504040204" pitchFamily="50" charset="-128"/>
                        </a:rPr>
                        <a:t>【</a:t>
                      </a:r>
                      <a:r>
                        <a:rPr kumimoji="1" lang="ja-JP" altLang="en-US" sz="1200" b="0" dirty="0">
                          <a:solidFill>
                            <a:schemeClr val="tx1"/>
                          </a:solidFill>
                          <a:latin typeface="Meiryo UI" panose="020B0604030504040204" pitchFamily="50" charset="-128"/>
                          <a:ea typeface="Meiryo UI" panose="020B0604030504040204" pitchFamily="50" charset="-128"/>
                        </a:rPr>
                        <a:t>取組８</a:t>
                      </a:r>
                      <a:r>
                        <a:rPr kumimoji="1" lang="en-US" altLang="ja-JP" sz="1200" b="0" dirty="0">
                          <a:solidFill>
                            <a:schemeClr val="tx1"/>
                          </a:solidFill>
                          <a:latin typeface="Meiryo UI" panose="020B0604030504040204" pitchFamily="50" charset="-128"/>
                          <a:ea typeface="Meiryo UI" panose="020B0604030504040204" pitchFamily="50" charset="-128"/>
                        </a:rPr>
                        <a:t>】</a:t>
                      </a:r>
                    </a:p>
                    <a:p>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新型コロナ入院患者受入体制の強化</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0" marB="0" anchor="ctr">
                    <a:solidFill>
                      <a:schemeClr val="accent1">
                        <a:lumMod val="40000"/>
                        <a:lumOff val="60000"/>
                      </a:schemeClr>
                    </a:solidFill>
                  </a:tcPr>
                </a:tc>
                <a:tc>
                  <a:txBody>
                    <a:bodyPr/>
                    <a:lstStyle/>
                    <a:p>
                      <a:r>
                        <a:rPr kumimoji="1" lang="ja-JP" altLang="en-US" sz="1400" b="1" dirty="0" smtClean="0">
                          <a:solidFill>
                            <a:schemeClr val="tx1"/>
                          </a:solidFill>
                          <a:latin typeface="Meiryo UI" panose="020B0604030504040204" pitchFamily="50" charset="-128"/>
                          <a:ea typeface="Meiryo UI" panose="020B0604030504040204" pitchFamily="50" charset="-128"/>
                        </a:rPr>
                        <a:t>○新型コロナ患者</a:t>
                      </a:r>
                      <a:r>
                        <a:rPr kumimoji="1" lang="zh-TW" altLang="en-US" sz="1400" b="1" u="none" dirty="0" smtClean="0">
                          <a:solidFill>
                            <a:schemeClr val="tx1"/>
                          </a:solidFill>
                          <a:latin typeface="Meiryo UI" panose="020B0604030504040204" pitchFamily="50" charset="-128"/>
                          <a:ea typeface="Meiryo UI" panose="020B0604030504040204" pitchFamily="50" charset="-128"/>
                        </a:rPr>
                        <a:t>非受入病院連絡会議</a:t>
                      </a:r>
                      <a:r>
                        <a:rPr kumimoji="1" lang="ja-JP" altLang="en-US" sz="1400" b="1" u="none" dirty="0" smtClean="0">
                          <a:solidFill>
                            <a:schemeClr val="tx1"/>
                          </a:solidFill>
                          <a:latin typeface="Meiryo UI" panose="020B0604030504040204" pitchFamily="50" charset="-128"/>
                          <a:ea typeface="Meiryo UI" panose="020B0604030504040204" pitchFamily="50" charset="-128"/>
                        </a:rPr>
                        <a:t>（４月５日）の開催</a:t>
                      </a:r>
                      <a:endParaRPr kumimoji="1" lang="en-US" altLang="ja-JP" sz="1400" b="1" u="none" dirty="0" smtClean="0">
                        <a:solidFill>
                          <a:schemeClr val="tx1"/>
                        </a:solidFill>
                        <a:latin typeface="Meiryo UI" panose="020B0604030504040204" pitchFamily="50" charset="-128"/>
                        <a:ea typeface="Meiryo UI" panose="020B0604030504040204" pitchFamily="50" charset="-128"/>
                      </a:endParaRPr>
                    </a:p>
                    <a:p>
                      <a:r>
                        <a:rPr kumimoji="1" lang="ja-JP" altLang="en-US" sz="1400" b="0" u="none" dirty="0" smtClean="0">
                          <a:solidFill>
                            <a:schemeClr val="tx1"/>
                          </a:solidFill>
                          <a:latin typeface="Meiryo UI" panose="020B0604030504040204" pitchFamily="50" charset="-128"/>
                          <a:ea typeface="Meiryo UI" panose="020B0604030504040204" pitchFamily="50" charset="-128"/>
                        </a:rPr>
                        <a:t>　・</a:t>
                      </a:r>
                      <a:r>
                        <a:rPr kumimoji="1" lang="ja-JP" altLang="en-US" sz="1400" b="1" u="none" dirty="0" smtClean="0">
                          <a:solidFill>
                            <a:schemeClr val="tx1"/>
                          </a:solidFill>
                          <a:latin typeface="Meiryo UI" panose="020B0604030504040204" pitchFamily="50" charset="-128"/>
                          <a:ea typeface="Meiryo UI" panose="020B0604030504040204" pitchFamily="50" charset="-128"/>
                        </a:rPr>
                        <a:t>自院患者陽性判明時に</a:t>
                      </a:r>
                      <a:r>
                        <a:rPr kumimoji="1" lang="ja-JP" altLang="en-US" sz="1400" b="0" u="none" dirty="0" smtClean="0">
                          <a:solidFill>
                            <a:schemeClr val="tx1"/>
                          </a:solidFill>
                          <a:latin typeface="Meiryo UI" panose="020B0604030504040204" pitchFamily="50" charset="-128"/>
                          <a:ea typeface="Meiryo UI" panose="020B0604030504040204" pitchFamily="50" charset="-128"/>
                        </a:rPr>
                        <a:t>自院にてコロナ治療実施（中等症</a:t>
                      </a:r>
                      <a:r>
                        <a:rPr kumimoji="1" lang="en-US" altLang="ja-JP" sz="1400" b="0" u="none" dirty="0" smtClean="0">
                          <a:solidFill>
                            <a:schemeClr val="tx1"/>
                          </a:solidFill>
                          <a:latin typeface="Meiryo UI" panose="020B0604030504040204" pitchFamily="50" charset="-128"/>
                          <a:ea typeface="Meiryo UI" panose="020B0604030504040204" pitchFamily="50" charset="-128"/>
                        </a:rPr>
                        <a:t>Ⅰ</a:t>
                      </a:r>
                      <a:r>
                        <a:rPr kumimoji="1" lang="ja-JP" altLang="en-US" sz="1400" b="0" u="none" dirty="0" smtClean="0">
                          <a:solidFill>
                            <a:schemeClr val="tx1"/>
                          </a:solidFill>
                          <a:latin typeface="Meiryo UI" panose="020B0604030504040204" pitchFamily="50" charset="-128"/>
                          <a:ea typeface="Meiryo UI" panose="020B0604030504040204" pitchFamily="50" charset="-128"/>
                        </a:rPr>
                        <a:t>まで）を要請</a:t>
                      </a:r>
                      <a:endParaRPr kumimoji="1" lang="en-US" altLang="ja-JP" sz="1400" b="0" u="none" dirty="0" smtClean="0">
                        <a:solidFill>
                          <a:schemeClr val="tx1"/>
                        </a:solidFill>
                        <a:latin typeface="Meiryo UI" panose="020B0604030504040204" pitchFamily="50" charset="-128"/>
                        <a:ea typeface="Meiryo UI" panose="020B0604030504040204" pitchFamily="50" charset="-128"/>
                      </a:endParaRPr>
                    </a:p>
                    <a:p>
                      <a:r>
                        <a:rPr kumimoji="1" lang="ja-JP" altLang="en-US" sz="1400" b="0" u="none" dirty="0" smtClean="0">
                          <a:solidFill>
                            <a:schemeClr val="tx1"/>
                          </a:solidFill>
                          <a:latin typeface="Meiryo UI" panose="020B0604030504040204" pitchFamily="50" charset="-128"/>
                          <a:ea typeface="Meiryo UI" panose="020B0604030504040204" pitchFamily="50" charset="-128"/>
                        </a:rPr>
                        <a:t>　・</a:t>
                      </a:r>
                      <a:r>
                        <a:rPr kumimoji="1" lang="ja-JP" altLang="en-US" sz="1400" b="1" u="none" dirty="0" smtClean="0">
                          <a:solidFill>
                            <a:schemeClr val="tx1"/>
                          </a:solidFill>
                          <a:latin typeface="Meiryo UI" panose="020B0604030504040204" pitchFamily="50" charset="-128"/>
                          <a:ea typeface="Meiryo UI" panose="020B0604030504040204" pitchFamily="50" charset="-128"/>
                        </a:rPr>
                        <a:t>地域の中核的な医療機関を中心とした支援ネットワーク体制の構築支援や治療薬の登録推進</a:t>
                      </a:r>
                      <a:endParaRPr kumimoji="1" lang="en-US" altLang="ja-JP" sz="1400" b="0"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u="none" dirty="0" smtClean="0">
                          <a:solidFill>
                            <a:schemeClr val="tx1"/>
                          </a:solidFill>
                          <a:latin typeface="Meiryo UI" panose="020B0604030504040204" pitchFamily="50" charset="-128"/>
                          <a:ea typeface="Meiryo UI" panose="020B0604030504040204" pitchFamily="50" charset="-128"/>
                        </a:rPr>
                        <a:t>○コロナ患者受入病床の増床状況</a:t>
                      </a:r>
                      <a:endParaRPr kumimoji="1" lang="en-US" altLang="ja-JP" sz="1400" b="1" u="none"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u="none" dirty="0" smtClean="0">
                          <a:solidFill>
                            <a:schemeClr val="tx1"/>
                          </a:solidFill>
                          <a:latin typeface="Meiryo UI" panose="020B0604030504040204" pitchFamily="50" charset="-128"/>
                          <a:ea typeface="Meiryo UI" panose="020B0604030504040204" pitchFamily="50" charset="-128"/>
                        </a:rPr>
                        <a:t>　</a:t>
                      </a:r>
                      <a:endParaRPr kumimoji="1" lang="en-US" altLang="ja-JP" sz="1400" b="1" u="none"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1" u="none"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1" u="none"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1" u="none"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1" u="none" dirty="0" smtClean="0">
                        <a:solidFill>
                          <a:schemeClr val="tx1"/>
                        </a:solidFill>
                        <a:latin typeface="Meiryo UI" panose="020B0604030504040204" pitchFamily="50" charset="-128"/>
                        <a:ea typeface="Meiryo UI" panose="020B0604030504040204" pitchFamily="50" charset="-128"/>
                      </a:endParaRPr>
                    </a:p>
                  </a:txBody>
                  <a:tcPr marL="36000" marR="36000" marT="0" marB="0">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Meiryo UI" panose="020B0604030504040204" pitchFamily="50" charset="-128"/>
                          <a:ea typeface="Meiryo UI" panose="020B0604030504040204" pitchFamily="50" charset="-128"/>
                        </a:rPr>
                        <a:t>○４月５日以降</a:t>
                      </a:r>
                      <a:endParaRPr kumimoji="1" lang="en-US" altLang="ja-JP" sz="1200" b="0"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Meiryo UI" panose="020B0604030504040204" pitchFamily="50" charset="-128"/>
                          <a:ea typeface="Meiryo UI" panose="020B0604030504040204" pitchFamily="50" charset="-128"/>
                        </a:rPr>
                        <a:t>　　順次働きかけ</a:t>
                      </a:r>
                      <a:endParaRPr kumimoji="1" lang="en-US" altLang="ja-JP" sz="1200" b="0"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Meiryo UI" panose="020B0604030504040204" pitchFamily="50" charset="-128"/>
                          <a:ea typeface="Meiryo UI" panose="020B0604030504040204" pitchFamily="50" charset="-128"/>
                        </a:rPr>
                        <a:t>○３月</a:t>
                      </a:r>
                      <a:r>
                        <a:rPr kumimoji="1" lang="en-US" altLang="ja-JP" sz="1200" b="0" dirty="0" smtClean="0">
                          <a:solidFill>
                            <a:schemeClr val="tx1"/>
                          </a:solidFill>
                          <a:latin typeface="Meiryo UI" panose="020B0604030504040204" pitchFamily="50" charset="-128"/>
                          <a:ea typeface="Meiryo UI" panose="020B0604030504040204" pitchFamily="50" charset="-128"/>
                        </a:rPr>
                        <a:t>18</a:t>
                      </a:r>
                      <a:r>
                        <a:rPr kumimoji="1" lang="ja-JP" altLang="en-US" sz="1200" b="0" dirty="0" smtClean="0">
                          <a:solidFill>
                            <a:schemeClr val="tx1"/>
                          </a:solidFill>
                          <a:latin typeface="Meiryo UI" panose="020B0604030504040204" pitchFamily="50" charset="-128"/>
                          <a:ea typeface="Meiryo UI" panose="020B0604030504040204" pitchFamily="50" charset="-128"/>
                        </a:rPr>
                        <a:t>日付け</a:t>
                      </a:r>
                      <a:endParaRPr kumimoji="1" lang="en-US" altLang="ja-JP" sz="1200" b="0"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Meiryo UI" panose="020B0604030504040204" pitchFamily="50" charset="-128"/>
                          <a:ea typeface="Meiryo UI" panose="020B0604030504040204" pitchFamily="50" charset="-128"/>
                        </a:rPr>
                        <a:t>　 要請</a:t>
                      </a:r>
                      <a:endParaRPr kumimoji="1" lang="en-US" altLang="ja-JP" sz="1200" b="0"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dirty="0" smtClean="0">
                        <a:solidFill>
                          <a:schemeClr val="tx1"/>
                        </a:solidFill>
                        <a:latin typeface="Meiryo UI" panose="020B0604030504040204" pitchFamily="50" charset="-128"/>
                        <a:ea typeface="Meiryo UI" panose="020B0604030504040204" pitchFamily="50" charset="-128"/>
                      </a:endParaRPr>
                    </a:p>
                  </a:txBody>
                  <a:tcPr marL="36000" marR="36000" marT="0" marB="0">
                    <a:noFill/>
                  </a:tcPr>
                </a:tc>
                <a:extLst>
                  <a:ext uri="{0D108BD9-81ED-4DB2-BD59-A6C34878D82A}">
                    <a16:rowId xmlns:a16="http://schemas.microsoft.com/office/drawing/2014/main" val="4085161125"/>
                  </a:ext>
                </a:extLst>
              </a:tr>
              <a:tr h="106518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dirty="0" smtClean="0">
                          <a:latin typeface="Meiryo UI" panose="020B0604030504040204" pitchFamily="50" charset="-128"/>
                          <a:ea typeface="Meiryo UI" panose="020B0604030504040204" pitchFamily="50" charset="-128"/>
                        </a:rPr>
                        <a:t>【</a:t>
                      </a:r>
                      <a:r>
                        <a:rPr kumimoji="1" lang="ja-JP" altLang="en-US" sz="1200" b="0" dirty="0">
                          <a:latin typeface="Meiryo UI" panose="020B0604030504040204" pitchFamily="50" charset="-128"/>
                          <a:ea typeface="Meiryo UI" panose="020B0604030504040204" pitchFamily="50" charset="-128"/>
                        </a:rPr>
                        <a:t>取組９</a:t>
                      </a:r>
                      <a:r>
                        <a:rPr kumimoji="1" lang="en-US" altLang="ja-JP" sz="1200" b="0" dirty="0">
                          <a:latin typeface="Meiryo UI" panose="020B0604030504040204" pitchFamily="50" charset="-128"/>
                          <a:ea typeface="Meiryo UI" panose="020B0604030504040204" pitchFamily="50" charset="-128"/>
                        </a:rPr>
                        <a:t>】</a:t>
                      </a:r>
                    </a:p>
                    <a:p>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透析患者・妊産婦・小児の療養フローの確立・徹底、外来への感染対策設備整備補助</a:t>
                      </a:r>
                      <a:endParaRPr kumimoji="1" lang="ja-JP" altLang="en-US" sz="1200" b="0" dirty="0">
                        <a:latin typeface="Meiryo UI" panose="020B0604030504040204" pitchFamily="50" charset="-128"/>
                        <a:ea typeface="Meiryo UI" panose="020B0604030504040204" pitchFamily="50" charset="-128"/>
                      </a:endParaRPr>
                    </a:p>
                  </a:txBody>
                  <a:tcPr marL="36000" marR="36000" marT="0" marB="0" anchor="ctr">
                    <a:solidFill>
                      <a:schemeClr val="accent1">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u="none" dirty="0" smtClean="0">
                          <a:solidFill>
                            <a:schemeClr val="tx1"/>
                          </a:solidFill>
                          <a:latin typeface="Meiryo UI" panose="020B0604030504040204" pitchFamily="50" charset="-128"/>
                          <a:ea typeface="Meiryo UI" panose="020B0604030504040204" pitchFamily="50" charset="-128"/>
                        </a:rPr>
                        <a:t>○透析患者・妊産婦・小児の入院調整：</a:t>
                      </a:r>
                      <a:r>
                        <a:rPr kumimoji="1" lang="ja-JP" altLang="en-US" sz="1400" b="1" u="none" dirty="0" smtClean="0">
                          <a:solidFill>
                            <a:schemeClr val="tx1"/>
                          </a:solidFill>
                          <a:latin typeface="Meiryo UI" panose="020B0604030504040204" pitchFamily="50" charset="-128"/>
                          <a:ea typeface="Meiryo UI" panose="020B0604030504040204" pitchFamily="50" charset="-128"/>
                        </a:rPr>
                        <a:t>大阪府入院フォローアップセンターによる府域全域で実施</a:t>
                      </a:r>
                      <a:endParaRPr kumimoji="1" lang="en-US" altLang="ja-JP" sz="1400" b="1" u="none"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u="none" dirty="0" smtClean="0">
                          <a:solidFill>
                            <a:schemeClr val="tx1"/>
                          </a:solidFill>
                          <a:latin typeface="Meiryo UI" panose="020B0604030504040204" pitchFamily="50" charset="-128"/>
                          <a:ea typeface="Meiryo UI" panose="020B0604030504040204" pitchFamily="50" charset="-128"/>
                        </a:rPr>
                        <a:t>○療養：</a:t>
                      </a:r>
                      <a:r>
                        <a:rPr kumimoji="1" lang="ja-JP" altLang="en-US" sz="1400" b="1" u="none" dirty="0" smtClean="0">
                          <a:solidFill>
                            <a:schemeClr val="tx1"/>
                          </a:solidFill>
                          <a:latin typeface="Meiryo UI" panose="020B0604030504040204" pitchFamily="50" charset="-128"/>
                          <a:ea typeface="Meiryo UI" panose="020B0604030504040204" pitchFamily="50" charset="-128"/>
                        </a:rPr>
                        <a:t>新型コロナ患者非受入病院を含めた外来診療における受入体制整備</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u="none" dirty="0" smtClean="0">
                          <a:solidFill>
                            <a:schemeClr val="tx1"/>
                          </a:solidFill>
                          <a:latin typeface="Meiryo UI" panose="020B0604030504040204" pitchFamily="50" charset="-128"/>
                          <a:ea typeface="Meiryo UI" panose="020B0604030504040204" pitchFamily="50" charset="-128"/>
                        </a:rPr>
                        <a:t>○新型コロナ患者</a:t>
                      </a:r>
                      <a:r>
                        <a:rPr kumimoji="1" lang="ja-JP" altLang="en-US" sz="1400" b="1" dirty="0" smtClean="0">
                          <a:solidFill>
                            <a:schemeClr val="tx1"/>
                          </a:solidFill>
                          <a:latin typeface="Meiryo UI" panose="020B0604030504040204" pitchFamily="50" charset="-128"/>
                          <a:ea typeface="Meiryo UI" panose="020B0604030504040204" pitchFamily="50" charset="-128"/>
                        </a:rPr>
                        <a:t>非受入病院連絡会議（４月５日）の開催（再掲）</a:t>
                      </a:r>
                    </a:p>
                  </a:txBody>
                  <a:tcPr marL="36000" marR="36000" marT="0" marB="0" anchor="ctr">
                    <a:noFill/>
                  </a:tcPr>
                </a:tc>
                <a:tc>
                  <a:txBody>
                    <a:bodyPr/>
                    <a:lstStyle/>
                    <a:p>
                      <a:endParaRPr kumimoji="1" lang="en-US" altLang="ja-JP" sz="1200" b="0" dirty="0" smtClean="0">
                        <a:solidFill>
                          <a:schemeClr val="tx1"/>
                        </a:solidFill>
                        <a:latin typeface="Meiryo UI" panose="020B0604030504040204" pitchFamily="50" charset="-128"/>
                        <a:ea typeface="Meiryo UI" panose="020B0604030504040204" pitchFamily="50" charset="-128"/>
                      </a:endParaRPr>
                    </a:p>
                    <a:p>
                      <a:r>
                        <a:rPr kumimoji="1" lang="ja-JP" altLang="en-US" sz="1200" b="0" dirty="0" smtClean="0">
                          <a:solidFill>
                            <a:schemeClr val="tx1"/>
                          </a:solidFill>
                          <a:latin typeface="Meiryo UI" panose="020B0604030504040204" pitchFamily="50" charset="-128"/>
                          <a:ea typeface="Meiryo UI" panose="020B0604030504040204" pitchFamily="50" charset="-128"/>
                        </a:rPr>
                        <a:t>○従来より実施</a:t>
                      </a:r>
                    </a:p>
                  </a:txBody>
                  <a:tcPr marL="36000" marR="36000" marT="0" marB="0">
                    <a:noFill/>
                  </a:tcPr>
                </a:tc>
                <a:extLst>
                  <a:ext uri="{0D108BD9-81ED-4DB2-BD59-A6C34878D82A}">
                    <a16:rowId xmlns:a16="http://schemas.microsoft.com/office/drawing/2014/main" val="1675667369"/>
                  </a:ext>
                </a:extLst>
              </a:tr>
            </a:tbl>
          </a:graphicData>
        </a:graphic>
      </p:graphicFrame>
      <p:sp>
        <p:nvSpPr>
          <p:cNvPr id="6" name="正方形/長方形 5">
            <a:extLst>
              <a:ext uri="{FF2B5EF4-FFF2-40B4-BE49-F238E27FC236}">
                <a16:creationId xmlns:a16="http://schemas.microsoft.com/office/drawing/2014/main" id="{7E786636-57A5-45C8-BEBA-D7E99B29F5D5}"/>
              </a:ext>
            </a:extLst>
          </p:cNvPr>
          <p:cNvSpPr/>
          <p:nvPr/>
        </p:nvSpPr>
        <p:spPr>
          <a:xfrm>
            <a:off x="0" y="459790"/>
            <a:ext cx="8816550" cy="307777"/>
          </a:xfrm>
          <a:prstGeom prst="rect">
            <a:avLst/>
          </a:prstGeom>
          <a:ln w="12700">
            <a:noFill/>
          </a:ln>
        </p:spPr>
        <p:txBody>
          <a:bodyPr wrap="square">
            <a:spAutoFit/>
          </a:bodyPr>
          <a:lstStyle/>
          <a:p>
            <a:r>
              <a:rPr lang="ja-JP" altLang="en-US" sz="1400" b="1" dirty="0">
                <a:solidFill>
                  <a:schemeClr val="accent1">
                    <a:lumMod val="7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方針３　非コロナ医療機関も含めた“オール医療”の体制構築</a:t>
            </a:r>
            <a:endParaRPr lang="en-US" altLang="ja-JP" sz="1400" b="1" dirty="0">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D6A85B36-16A3-4F71-87A3-600D14D776E8}"/>
              </a:ext>
            </a:extLst>
          </p:cNvPr>
          <p:cNvSpPr/>
          <p:nvPr/>
        </p:nvSpPr>
        <p:spPr>
          <a:xfrm>
            <a:off x="0" y="4239486"/>
            <a:ext cx="8816550" cy="307777"/>
          </a:xfrm>
          <a:prstGeom prst="rect">
            <a:avLst/>
          </a:prstGeom>
          <a:ln w="12700">
            <a:noFill/>
          </a:ln>
        </p:spPr>
        <p:txBody>
          <a:bodyPr wrap="square">
            <a:spAutoFit/>
          </a:bodyPr>
          <a:lstStyle/>
          <a:p>
            <a:r>
              <a:rPr lang="ja-JP" altLang="en-US" sz="1400" b="1" dirty="0">
                <a:solidFill>
                  <a:schemeClr val="accent1">
                    <a:lumMod val="7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方針４　圏域単位・</a:t>
            </a:r>
            <a:r>
              <a:rPr lang="ja-JP" altLang="en-US" sz="1400" b="1" dirty="0" err="1">
                <a:latin typeface="Meiryo UI" panose="020B0604030504040204" pitchFamily="50" charset="-128"/>
                <a:ea typeface="Meiryo UI" panose="020B0604030504040204" pitchFamily="50" charset="-128"/>
                <a:cs typeface="Meiryo UI" panose="020B0604030504040204" pitchFamily="50" charset="-128"/>
              </a:rPr>
              <a:t>病病</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連携・病診連携に軸足を置いた入院調整</a:t>
            </a:r>
            <a:endParaRPr lang="en-US" altLang="ja-JP" sz="1400" b="1" dirty="0">
              <a:latin typeface="Meiryo UI" panose="020B0604030504040204" pitchFamily="50" charset="-128"/>
              <a:ea typeface="Meiryo UI" panose="020B0604030504040204" pitchFamily="50" charset="-128"/>
            </a:endParaRPr>
          </a:p>
        </p:txBody>
      </p:sp>
      <p:graphicFrame>
        <p:nvGraphicFramePr>
          <p:cNvPr id="10" name="表 9">
            <a:extLst>
              <a:ext uri="{FF2B5EF4-FFF2-40B4-BE49-F238E27FC236}">
                <a16:creationId xmlns:a16="http://schemas.microsoft.com/office/drawing/2014/main" id="{E1BC09BA-E28C-4AA7-9111-0D6A335DA3DA}"/>
              </a:ext>
            </a:extLst>
          </p:cNvPr>
          <p:cNvGraphicFramePr>
            <a:graphicFrameLocks noGrp="1"/>
          </p:cNvGraphicFramePr>
          <p:nvPr>
            <p:extLst>
              <p:ext uri="{D42A27DB-BD31-4B8C-83A1-F6EECF244321}">
                <p14:modId xmlns:p14="http://schemas.microsoft.com/office/powerpoint/2010/main" val="207309655"/>
              </p:ext>
            </p:extLst>
          </p:nvPr>
        </p:nvGraphicFramePr>
        <p:xfrm>
          <a:off x="128811" y="4609256"/>
          <a:ext cx="11934374" cy="805703"/>
        </p:xfrm>
        <a:graphic>
          <a:graphicData uri="http://schemas.openxmlformats.org/drawingml/2006/table">
            <a:tbl>
              <a:tblPr>
                <a:tableStyleId>{D7AC3CCA-C797-4891-BE02-D94E43425B78}</a:tableStyleId>
              </a:tblPr>
              <a:tblGrid>
                <a:gridCol w="2704541">
                  <a:extLst>
                    <a:ext uri="{9D8B030D-6E8A-4147-A177-3AD203B41FA5}">
                      <a16:colId xmlns:a16="http://schemas.microsoft.com/office/drawing/2014/main" val="3323586397"/>
                    </a:ext>
                  </a:extLst>
                </a:gridCol>
                <a:gridCol w="7804597">
                  <a:extLst>
                    <a:ext uri="{9D8B030D-6E8A-4147-A177-3AD203B41FA5}">
                      <a16:colId xmlns:a16="http://schemas.microsoft.com/office/drawing/2014/main" val="3785490006"/>
                    </a:ext>
                  </a:extLst>
                </a:gridCol>
                <a:gridCol w="1425236">
                  <a:extLst>
                    <a:ext uri="{9D8B030D-6E8A-4147-A177-3AD203B41FA5}">
                      <a16:colId xmlns:a16="http://schemas.microsoft.com/office/drawing/2014/main" val="1065874242"/>
                    </a:ext>
                  </a:extLst>
                </a:gridCol>
              </a:tblGrid>
              <a:tr h="8057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dirty="0">
                          <a:latin typeface="Meiryo UI" panose="020B0604030504040204" pitchFamily="50" charset="-128"/>
                          <a:ea typeface="Meiryo UI" panose="020B0604030504040204" pitchFamily="50" charset="-128"/>
                        </a:rPr>
                        <a:t>【</a:t>
                      </a:r>
                      <a:r>
                        <a:rPr kumimoji="1" lang="ja-JP" altLang="en-US" sz="1200" b="0" dirty="0">
                          <a:latin typeface="Meiryo UI" panose="020B0604030504040204" pitchFamily="50" charset="-128"/>
                          <a:ea typeface="Meiryo UI" panose="020B0604030504040204" pitchFamily="50" charset="-128"/>
                        </a:rPr>
                        <a:t>取組</a:t>
                      </a:r>
                      <a:r>
                        <a:rPr kumimoji="1" lang="en-US" altLang="ja-JP" sz="1200" b="0" dirty="0">
                          <a:latin typeface="Meiryo UI" panose="020B0604030504040204" pitchFamily="50" charset="-128"/>
                          <a:ea typeface="Meiryo UI" panose="020B0604030504040204" pitchFamily="50" charset="-128"/>
                        </a:rPr>
                        <a:t>10】</a:t>
                      </a:r>
                    </a:p>
                    <a:p>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フェーズに応じた圏域内での入院調整、入院調整システムによる調整・見える化の推進</a:t>
                      </a:r>
                      <a:r>
                        <a:rPr kumimoji="0"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など</a:t>
                      </a:r>
                      <a:endParaRPr kumimoji="1" lang="ja-JP" altLang="en-US" sz="1200" b="0" dirty="0">
                        <a:latin typeface="Meiryo UI" panose="020B0604030504040204" pitchFamily="50" charset="-128"/>
                        <a:ea typeface="Meiryo UI" panose="020B0604030504040204" pitchFamily="50" charset="-128"/>
                      </a:endParaRPr>
                    </a:p>
                  </a:txBody>
                  <a:tcPr marL="36000" marR="36000" marT="0" marB="0" anchor="ctr">
                    <a:solidFill>
                      <a:schemeClr val="accent1">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圏域調整枠を新設し、フェーズに応じた圏域内での入院調整を実施</a:t>
                      </a:r>
                      <a:endParaRPr kumimoji="0" lang="en-US" altLang="ja-JP"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en-US" altLang="ja-JP"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O-CIS</a:t>
                      </a:r>
                      <a:r>
                        <a:rPr kumimoji="0" lang="en-US" altLang="ja-JP"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大阪府、保健所や受入医療機関等が患者情報と病床運用状況を共有するためのシステム）</a:t>
                      </a:r>
                      <a:r>
                        <a:rPr kumimoji="0" lang="ja-JP" altLang="en-US"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を改修し、</a:t>
                      </a:r>
                      <a:endParaRPr kumimoji="0" lang="en-US" altLang="ja-JP" sz="12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ja-JP" altLang="en-US"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入院調整を促進</a:t>
                      </a:r>
                      <a:endParaRPr kumimoji="1" lang="ja-JP" altLang="en-US" sz="1200" b="1" u="sng" dirty="0" smtClean="0">
                        <a:solidFill>
                          <a:srgbClr val="FF0000"/>
                        </a:solidFill>
                        <a:latin typeface="Meiryo UI" panose="020B0604030504040204" pitchFamily="50" charset="-128"/>
                        <a:ea typeface="Meiryo UI" panose="020B0604030504040204" pitchFamily="50" charset="-128"/>
                      </a:endParaRPr>
                    </a:p>
                  </a:txBody>
                  <a:tcPr marL="36000" marR="36000" marT="0" marB="0"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u="none" dirty="0" smtClean="0">
                          <a:solidFill>
                            <a:schemeClr val="tx1"/>
                          </a:solidFill>
                          <a:latin typeface="Meiryo UI" panose="020B0604030504040204" pitchFamily="50" charset="-128"/>
                          <a:ea typeface="Meiryo UI" panose="020B0604030504040204" pitchFamily="50" charset="-128"/>
                        </a:rPr>
                        <a:t>○４月</a:t>
                      </a:r>
                      <a:r>
                        <a:rPr kumimoji="1" lang="en-US" altLang="ja-JP" sz="1200" b="0" u="none" dirty="0" smtClean="0">
                          <a:solidFill>
                            <a:schemeClr val="tx1"/>
                          </a:solidFill>
                          <a:latin typeface="Meiryo UI" panose="020B0604030504040204" pitchFamily="50" charset="-128"/>
                          <a:ea typeface="Meiryo UI" panose="020B0604030504040204" pitchFamily="50" charset="-128"/>
                        </a:rPr>
                        <a:t>20</a:t>
                      </a:r>
                      <a:r>
                        <a:rPr kumimoji="1" lang="ja-JP" altLang="en-US" sz="1200" b="0" u="none" dirty="0" smtClean="0">
                          <a:solidFill>
                            <a:schemeClr val="tx1"/>
                          </a:solidFill>
                          <a:latin typeface="Meiryo UI" panose="020B0604030504040204" pitchFamily="50" charset="-128"/>
                          <a:ea typeface="Meiryo UI" panose="020B0604030504040204" pitchFamily="50" charset="-128"/>
                        </a:rPr>
                        <a:t>日</a:t>
                      </a:r>
                      <a:r>
                        <a:rPr kumimoji="1" lang="ja-JP" altLang="en-US" sz="1200" b="0" u="none" smtClean="0">
                          <a:solidFill>
                            <a:schemeClr val="tx1"/>
                          </a:solidFill>
                          <a:latin typeface="Meiryo UI" panose="020B0604030504040204" pitchFamily="50" charset="-128"/>
                          <a:ea typeface="Meiryo UI" panose="020B0604030504040204" pitchFamily="50" charset="-128"/>
                        </a:rPr>
                        <a:t>より開始</a:t>
                      </a:r>
                      <a:endParaRPr kumimoji="1" lang="en-US" altLang="ja-JP" sz="1200" b="0" u="none" dirty="0" smtClean="0">
                        <a:solidFill>
                          <a:schemeClr val="tx1"/>
                        </a:solidFill>
                        <a:latin typeface="Meiryo UI" panose="020B0604030504040204" pitchFamily="50" charset="-128"/>
                        <a:ea typeface="Meiryo UI" panose="020B0604030504040204" pitchFamily="50" charset="-128"/>
                      </a:endParaRPr>
                    </a:p>
                  </a:txBody>
                  <a:tcPr marL="36000" marR="36000" marT="0" marB="0" anchor="ctr">
                    <a:noFill/>
                  </a:tcPr>
                </a:tc>
                <a:extLst>
                  <a:ext uri="{0D108BD9-81ED-4DB2-BD59-A6C34878D82A}">
                    <a16:rowId xmlns:a16="http://schemas.microsoft.com/office/drawing/2014/main" val="4085161125"/>
                  </a:ext>
                </a:extLst>
              </a:tr>
            </a:tbl>
          </a:graphicData>
        </a:graphic>
      </p:graphicFrame>
      <p:sp>
        <p:nvSpPr>
          <p:cNvPr id="11" name="正方形/長方形 10">
            <a:extLst>
              <a:ext uri="{FF2B5EF4-FFF2-40B4-BE49-F238E27FC236}">
                <a16:creationId xmlns:a16="http://schemas.microsoft.com/office/drawing/2014/main" id="{E107D3D7-8FB0-42F6-A131-AF17286C37D2}"/>
              </a:ext>
            </a:extLst>
          </p:cNvPr>
          <p:cNvSpPr/>
          <p:nvPr/>
        </p:nvSpPr>
        <p:spPr>
          <a:xfrm>
            <a:off x="0" y="5495945"/>
            <a:ext cx="8816551" cy="307777"/>
          </a:xfrm>
          <a:prstGeom prst="rect">
            <a:avLst/>
          </a:prstGeom>
          <a:ln w="12700">
            <a:noFill/>
          </a:ln>
        </p:spPr>
        <p:txBody>
          <a:bodyPr wrap="square">
            <a:spAutoFit/>
          </a:bodyPr>
          <a:lstStyle/>
          <a:p>
            <a:r>
              <a:rPr lang="ja-JP" altLang="en-US" sz="1400" b="1" dirty="0">
                <a:solidFill>
                  <a:schemeClr val="accent1">
                    <a:lumMod val="7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方針５　転退院の促進</a:t>
            </a:r>
            <a:endParaRPr lang="en-US" altLang="ja-JP" sz="1400" b="1" dirty="0">
              <a:latin typeface="Meiryo UI" panose="020B0604030504040204" pitchFamily="50" charset="-128"/>
              <a:ea typeface="Meiryo UI" panose="020B0604030504040204" pitchFamily="50" charset="-128"/>
            </a:endParaRPr>
          </a:p>
        </p:txBody>
      </p:sp>
      <p:graphicFrame>
        <p:nvGraphicFramePr>
          <p:cNvPr id="14" name="表 13"/>
          <p:cNvGraphicFramePr>
            <a:graphicFrameLocks noGrp="1"/>
          </p:cNvGraphicFramePr>
          <p:nvPr>
            <p:extLst>
              <p:ext uri="{D42A27DB-BD31-4B8C-83A1-F6EECF244321}">
                <p14:modId xmlns:p14="http://schemas.microsoft.com/office/powerpoint/2010/main" val="1838527677"/>
              </p:ext>
            </p:extLst>
          </p:nvPr>
        </p:nvGraphicFramePr>
        <p:xfrm>
          <a:off x="4408275" y="1902089"/>
          <a:ext cx="5972098" cy="1097280"/>
        </p:xfrm>
        <a:graphic>
          <a:graphicData uri="http://schemas.openxmlformats.org/drawingml/2006/table">
            <a:tbl>
              <a:tblPr firstRow="1" bandRow="1">
                <a:tableStyleId>{5C22544A-7EE6-4342-B048-85BDC9FD1C3A}</a:tableStyleId>
              </a:tblPr>
              <a:tblGrid>
                <a:gridCol w="1850858">
                  <a:extLst>
                    <a:ext uri="{9D8B030D-6E8A-4147-A177-3AD203B41FA5}">
                      <a16:colId xmlns:a16="http://schemas.microsoft.com/office/drawing/2014/main" val="160836250"/>
                    </a:ext>
                  </a:extLst>
                </a:gridCol>
                <a:gridCol w="1030310">
                  <a:extLst>
                    <a:ext uri="{9D8B030D-6E8A-4147-A177-3AD203B41FA5}">
                      <a16:colId xmlns:a16="http://schemas.microsoft.com/office/drawing/2014/main" val="4287794275"/>
                    </a:ext>
                  </a:extLst>
                </a:gridCol>
                <a:gridCol w="1030310">
                  <a:extLst>
                    <a:ext uri="{9D8B030D-6E8A-4147-A177-3AD203B41FA5}">
                      <a16:colId xmlns:a16="http://schemas.microsoft.com/office/drawing/2014/main" val="233977198"/>
                    </a:ext>
                  </a:extLst>
                </a:gridCol>
                <a:gridCol w="1030310">
                  <a:extLst>
                    <a:ext uri="{9D8B030D-6E8A-4147-A177-3AD203B41FA5}">
                      <a16:colId xmlns:a16="http://schemas.microsoft.com/office/drawing/2014/main" val="2391198528"/>
                    </a:ext>
                  </a:extLst>
                </a:gridCol>
                <a:gridCol w="1030310">
                  <a:extLst>
                    <a:ext uri="{9D8B030D-6E8A-4147-A177-3AD203B41FA5}">
                      <a16:colId xmlns:a16="http://schemas.microsoft.com/office/drawing/2014/main" val="2698056689"/>
                    </a:ext>
                  </a:extLst>
                </a:gridCol>
              </a:tblGrid>
              <a:tr h="213832">
                <a:tc rowSpan="2">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gridSpan="2">
                  <a:txBody>
                    <a:bodyPr/>
                    <a:lstStyle/>
                    <a:p>
                      <a:pPr algn="ctr"/>
                      <a:r>
                        <a:rPr kumimoji="1" lang="ja-JP" altLang="en-US" sz="1200" b="0" dirty="0" smtClean="0">
                          <a:solidFill>
                            <a:schemeClr val="tx1"/>
                          </a:solidFill>
                          <a:latin typeface="Meiryo UI" panose="020B0604030504040204" pitchFamily="50" charset="-128"/>
                          <a:ea typeface="Meiryo UI" panose="020B0604030504040204" pitchFamily="50" charset="-128"/>
                        </a:rPr>
                        <a:t>重症</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hMerge="1">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gridSpan="2">
                  <a:txBody>
                    <a:bodyPr/>
                    <a:lstStyle/>
                    <a:p>
                      <a:pPr algn="ctr"/>
                      <a:r>
                        <a:rPr kumimoji="1" lang="ja-JP" altLang="en-US" sz="1200" b="0" dirty="0" smtClean="0">
                          <a:solidFill>
                            <a:schemeClr val="tx1"/>
                          </a:solidFill>
                          <a:latin typeface="Meiryo UI" panose="020B0604030504040204" pitchFamily="50" charset="-128"/>
                          <a:ea typeface="Meiryo UI" panose="020B0604030504040204" pitchFamily="50" charset="-128"/>
                        </a:rPr>
                        <a:t>軽症中等症</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hMerge="1">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705916744"/>
                  </a:ext>
                </a:extLst>
              </a:tr>
              <a:tr h="213832">
                <a:tc vMerge="1">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r>
                        <a:rPr kumimoji="1" lang="en-US" altLang="ja-JP" sz="1200" b="0" dirty="0" smtClean="0">
                          <a:solidFill>
                            <a:schemeClr val="tx1"/>
                          </a:solidFill>
                          <a:latin typeface="Meiryo UI" panose="020B0604030504040204" pitchFamily="50" charset="-128"/>
                          <a:ea typeface="Meiryo UI" panose="020B0604030504040204" pitchFamily="50" charset="-128"/>
                        </a:rPr>
                        <a:t>3/18</a:t>
                      </a:r>
                      <a:r>
                        <a:rPr kumimoji="1" lang="ja-JP" altLang="en-US" sz="1200" b="0" dirty="0" smtClean="0">
                          <a:solidFill>
                            <a:schemeClr val="tx1"/>
                          </a:solidFill>
                          <a:latin typeface="Meiryo UI" panose="020B0604030504040204" pitchFamily="50" charset="-128"/>
                          <a:ea typeface="Meiryo UI" panose="020B0604030504040204" pitchFamily="50" charset="-128"/>
                        </a:rPr>
                        <a:t>時点</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r>
                        <a:rPr kumimoji="1" lang="en-US" altLang="ja-JP" sz="1200" b="0" dirty="0" smtClean="0">
                          <a:solidFill>
                            <a:schemeClr val="tx1"/>
                          </a:solidFill>
                          <a:latin typeface="Meiryo UI" panose="020B0604030504040204" pitchFamily="50" charset="-128"/>
                          <a:ea typeface="Meiryo UI" panose="020B0604030504040204" pitchFamily="50" charset="-128"/>
                        </a:rPr>
                        <a:t>4/20</a:t>
                      </a:r>
                      <a:r>
                        <a:rPr kumimoji="1" lang="ja-JP" altLang="en-US" sz="1200" b="0" dirty="0" smtClean="0">
                          <a:solidFill>
                            <a:schemeClr val="tx1"/>
                          </a:solidFill>
                          <a:latin typeface="Meiryo UI" panose="020B0604030504040204" pitchFamily="50" charset="-128"/>
                          <a:ea typeface="Meiryo UI" panose="020B0604030504040204" pitchFamily="50" charset="-128"/>
                        </a:rPr>
                        <a:t>時点</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r>
                        <a:rPr kumimoji="1" lang="en-US" altLang="ja-JP" sz="1200" b="0" dirty="0" smtClean="0">
                          <a:solidFill>
                            <a:schemeClr val="tx1"/>
                          </a:solidFill>
                          <a:latin typeface="Meiryo UI" panose="020B0604030504040204" pitchFamily="50" charset="-128"/>
                          <a:ea typeface="Meiryo UI" panose="020B0604030504040204" pitchFamily="50" charset="-128"/>
                        </a:rPr>
                        <a:t>3/18</a:t>
                      </a:r>
                      <a:r>
                        <a:rPr kumimoji="1" lang="ja-JP" altLang="en-US" sz="1200" b="0" dirty="0" smtClean="0">
                          <a:solidFill>
                            <a:schemeClr val="tx1"/>
                          </a:solidFill>
                          <a:latin typeface="Meiryo UI" panose="020B0604030504040204" pitchFamily="50" charset="-128"/>
                          <a:ea typeface="Meiryo UI" panose="020B0604030504040204" pitchFamily="50" charset="-128"/>
                        </a:rPr>
                        <a:t>時点</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r>
                        <a:rPr kumimoji="1" lang="en-US" altLang="ja-JP" sz="1200" b="0" dirty="0" smtClean="0">
                          <a:solidFill>
                            <a:schemeClr val="tx1"/>
                          </a:solidFill>
                          <a:latin typeface="Meiryo UI" panose="020B0604030504040204" pitchFamily="50" charset="-128"/>
                          <a:ea typeface="Meiryo UI" panose="020B0604030504040204" pitchFamily="50" charset="-128"/>
                        </a:rPr>
                        <a:t>4/20</a:t>
                      </a:r>
                      <a:r>
                        <a:rPr kumimoji="1" lang="ja-JP" altLang="en-US" sz="1200" b="0" dirty="0" smtClean="0">
                          <a:solidFill>
                            <a:schemeClr val="tx1"/>
                          </a:solidFill>
                          <a:latin typeface="Meiryo UI" panose="020B0604030504040204" pitchFamily="50" charset="-128"/>
                          <a:ea typeface="Meiryo UI" panose="020B0604030504040204" pitchFamily="50" charset="-128"/>
                        </a:rPr>
                        <a:t>時点</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727569700"/>
                  </a:ext>
                </a:extLst>
              </a:tr>
              <a:tr h="213832">
                <a:tc>
                  <a:txBody>
                    <a:bodyPr/>
                    <a:lstStyle/>
                    <a:p>
                      <a:pPr algn="ctr"/>
                      <a:r>
                        <a:rPr kumimoji="1" lang="ja-JP" altLang="en-US" sz="1200" b="0" dirty="0" smtClean="0">
                          <a:solidFill>
                            <a:schemeClr val="tx1"/>
                          </a:solidFill>
                          <a:latin typeface="Meiryo UI" panose="020B0604030504040204" pitchFamily="50" charset="-128"/>
                          <a:ea typeface="Meiryo UI" panose="020B0604030504040204" pitchFamily="50" charset="-128"/>
                        </a:rPr>
                        <a:t>人工透析</a:t>
                      </a:r>
                      <a:endParaRPr kumimoji="1" lang="zh-CN" altLang="en-US" sz="1200" b="0" dirty="0" smtClean="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1200" b="0" dirty="0" smtClean="0">
                          <a:solidFill>
                            <a:schemeClr val="tx1"/>
                          </a:solidFill>
                          <a:latin typeface="Meiryo UI" panose="020B0604030504040204" pitchFamily="50" charset="-128"/>
                          <a:ea typeface="Meiryo UI" panose="020B0604030504040204" pitchFamily="50" charset="-128"/>
                        </a:rPr>
                        <a:t>45</a:t>
                      </a:r>
                      <a:endParaRPr kumimoji="1" lang="zh-CN" altLang="en-US" sz="1200" b="0" dirty="0" smtClean="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1200" b="0" dirty="0" smtClean="0">
                          <a:solidFill>
                            <a:schemeClr val="tx1"/>
                          </a:solidFill>
                          <a:latin typeface="Meiryo UI" panose="020B0604030504040204" pitchFamily="50" charset="-128"/>
                          <a:ea typeface="Meiryo UI" panose="020B0604030504040204" pitchFamily="50" charset="-128"/>
                        </a:rPr>
                        <a:t>52</a:t>
                      </a:r>
                      <a:r>
                        <a:rPr kumimoji="1" lang="ja-JP" altLang="en-US" sz="1200" b="0" dirty="0" smtClean="0">
                          <a:solidFill>
                            <a:schemeClr val="tx1"/>
                          </a:solidFill>
                          <a:latin typeface="Meiryo UI" panose="020B0604030504040204" pitchFamily="50" charset="-128"/>
                          <a:ea typeface="Meiryo UI" panose="020B0604030504040204" pitchFamily="50" charset="-128"/>
                        </a:rPr>
                        <a:t>（＋</a:t>
                      </a:r>
                      <a:r>
                        <a:rPr kumimoji="1" lang="en-US" altLang="ja-JP" sz="1200" b="0" dirty="0" smtClean="0">
                          <a:solidFill>
                            <a:schemeClr val="tx1"/>
                          </a:solidFill>
                          <a:latin typeface="Meiryo UI" panose="020B0604030504040204" pitchFamily="50" charset="-128"/>
                          <a:ea typeface="Meiryo UI" panose="020B0604030504040204" pitchFamily="50" charset="-128"/>
                        </a:rPr>
                        <a:t>7</a:t>
                      </a:r>
                      <a:r>
                        <a:rPr kumimoji="1" lang="ja-JP" altLang="en-US" sz="1200" b="0" dirty="0" smtClean="0">
                          <a:solidFill>
                            <a:schemeClr val="tx1"/>
                          </a:solidFill>
                          <a:latin typeface="Meiryo UI" panose="020B0604030504040204" pitchFamily="50" charset="-128"/>
                          <a:ea typeface="Meiryo UI" panose="020B0604030504040204" pitchFamily="50" charset="-128"/>
                        </a:rPr>
                        <a:t>）</a:t>
                      </a:r>
                      <a:endParaRPr kumimoji="1" lang="zh-CN" altLang="en-US" sz="1200" b="0" dirty="0" smtClean="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1200" b="0" dirty="0" smtClean="0">
                          <a:solidFill>
                            <a:schemeClr val="tx1"/>
                          </a:solidFill>
                          <a:latin typeface="Meiryo UI" panose="020B0604030504040204" pitchFamily="50" charset="-128"/>
                          <a:ea typeface="Meiryo UI" panose="020B0604030504040204" pitchFamily="50" charset="-128"/>
                        </a:rPr>
                        <a:t>84</a:t>
                      </a:r>
                      <a:endParaRPr kumimoji="1" lang="zh-CN" altLang="en-US" sz="1200" b="0" dirty="0" smtClean="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zh-CN" sz="1200" b="0" dirty="0" smtClean="0">
                          <a:solidFill>
                            <a:schemeClr val="tx1"/>
                          </a:solidFill>
                          <a:latin typeface="Meiryo UI" panose="020B0604030504040204" pitchFamily="50" charset="-128"/>
                          <a:ea typeface="Meiryo UI" panose="020B0604030504040204" pitchFamily="50" charset="-128"/>
                        </a:rPr>
                        <a:t>11</a:t>
                      </a:r>
                      <a:r>
                        <a:rPr kumimoji="1" lang="en-US" altLang="ja-JP" sz="1200" b="0" dirty="0" smtClean="0">
                          <a:solidFill>
                            <a:schemeClr val="tx1"/>
                          </a:solidFill>
                          <a:latin typeface="Meiryo UI" panose="020B0604030504040204" pitchFamily="50" charset="-128"/>
                          <a:ea typeface="Meiryo UI" panose="020B0604030504040204" pitchFamily="50" charset="-128"/>
                        </a:rPr>
                        <a:t>7</a:t>
                      </a:r>
                      <a:r>
                        <a:rPr kumimoji="1" lang="en-US" altLang="zh-CN" sz="1200" b="0" dirty="0" smtClean="0">
                          <a:solidFill>
                            <a:schemeClr val="tx1"/>
                          </a:solidFill>
                          <a:latin typeface="Meiryo UI" panose="020B0604030504040204" pitchFamily="50" charset="-128"/>
                          <a:ea typeface="Meiryo UI" panose="020B0604030504040204" pitchFamily="50" charset="-128"/>
                        </a:rPr>
                        <a:t>(+3</a:t>
                      </a:r>
                      <a:r>
                        <a:rPr kumimoji="1" lang="en-US" altLang="ja-JP" sz="1200" b="0" dirty="0" smtClean="0">
                          <a:solidFill>
                            <a:schemeClr val="tx1"/>
                          </a:solidFill>
                          <a:latin typeface="Meiryo UI" panose="020B0604030504040204" pitchFamily="50" charset="-128"/>
                          <a:ea typeface="Meiryo UI" panose="020B0604030504040204" pitchFamily="50" charset="-128"/>
                        </a:rPr>
                        <a:t>3</a:t>
                      </a:r>
                      <a:r>
                        <a:rPr kumimoji="1" lang="en-US" altLang="zh-CN" sz="1200" b="0" dirty="0" smtClean="0">
                          <a:solidFill>
                            <a:schemeClr val="tx1"/>
                          </a:solidFill>
                          <a:latin typeface="Meiryo UI" panose="020B0604030504040204" pitchFamily="50" charset="-128"/>
                          <a:ea typeface="Meiryo UI" panose="020B0604030504040204" pitchFamily="50" charset="-128"/>
                        </a:rPr>
                        <a:t>)</a:t>
                      </a:r>
                      <a:endParaRPr kumimoji="1" lang="zh-CN" altLang="en-US" sz="1200" b="0" dirty="0" smtClean="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3685352"/>
                  </a:ext>
                </a:extLst>
              </a:tr>
              <a:tr h="213832">
                <a:tc>
                  <a:txBody>
                    <a:bodyPr/>
                    <a:lstStyle/>
                    <a:p>
                      <a:pPr algn="ctr"/>
                      <a:r>
                        <a:rPr kumimoji="1" lang="ja-JP" altLang="en-US" sz="1200" b="0" dirty="0" smtClean="0">
                          <a:solidFill>
                            <a:schemeClr val="tx1"/>
                          </a:solidFill>
                          <a:latin typeface="Meiryo UI" panose="020B0604030504040204" pitchFamily="50" charset="-128"/>
                          <a:ea typeface="Meiryo UI" panose="020B0604030504040204" pitchFamily="50" charset="-128"/>
                        </a:rPr>
                        <a:t>妊産婦（分娩対応可）</a:t>
                      </a:r>
                      <a:endParaRPr kumimoji="1" lang="zh-CN" altLang="en-US" sz="1200" b="0" dirty="0" smtClean="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1200" b="0" dirty="0" smtClean="0">
                          <a:solidFill>
                            <a:schemeClr val="tx1"/>
                          </a:solidFill>
                          <a:latin typeface="Meiryo UI" panose="020B0604030504040204" pitchFamily="50" charset="-128"/>
                          <a:ea typeface="Meiryo UI" panose="020B0604030504040204" pitchFamily="50" charset="-128"/>
                        </a:rPr>
                        <a:t>11</a:t>
                      </a:r>
                      <a:endParaRPr kumimoji="1" lang="zh-CN" altLang="en-US" sz="1200" b="0" dirty="0" smtClean="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1200" b="0" dirty="0" smtClean="0">
                          <a:solidFill>
                            <a:schemeClr val="tx1"/>
                          </a:solidFill>
                          <a:latin typeface="Meiryo UI" panose="020B0604030504040204" pitchFamily="50" charset="-128"/>
                          <a:ea typeface="Meiryo UI" panose="020B0604030504040204" pitchFamily="50" charset="-128"/>
                        </a:rPr>
                        <a:t>14</a:t>
                      </a:r>
                      <a:r>
                        <a:rPr kumimoji="1" lang="ja-JP" altLang="en-US" sz="1200" b="0" dirty="0" smtClean="0">
                          <a:solidFill>
                            <a:schemeClr val="tx1"/>
                          </a:solidFill>
                          <a:latin typeface="Meiryo UI" panose="020B0604030504040204" pitchFamily="50" charset="-128"/>
                          <a:ea typeface="Meiryo UI" panose="020B0604030504040204" pitchFamily="50" charset="-128"/>
                        </a:rPr>
                        <a:t>（＋３）</a:t>
                      </a:r>
                      <a:endParaRPr kumimoji="1" lang="zh-CN" altLang="en-US" sz="1200" b="0" dirty="0" smtClean="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zh-CN" sz="1200" b="0" dirty="0" smtClean="0">
                          <a:solidFill>
                            <a:schemeClr val="tx1"/>
                          </a:solidFill>
                          <a:latin typeface="Meiryo UI" panose="020B0604030504040204" pitchFamily="50" charset="-128"/>
                          <a:ea typeface="Meiryo UI" panose="020B0604030504040204" pitchFamily="50" charset="-128"/>
                        </a:rPr>
                        <a:t>26</a:t>
                      </a:r>
                      <a:endParaRPr kumimoji="1" lang="zh-CN" altLang="en-US" sz="1200" b="0" dirty="0" smtClean="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zh-CN" sz="1200" b="0" dirty="0" smtClean="0">
                          <a:solidFill>
                            <a:schemeClr val="tx1"/>
                          </a:solidFill>
                          <a:latin typeface="Meiryo UI" panose="020B0604030504040204" pitchFamily="50" charset="-128"/>
                          <a:ea typeface="Meiryo UI" panose="020B0604030504040204" pitchFamily="50" charset="-128"/>
                        </a:rPr>
                        <a:t>36(+10)</a:t>
                      </a:r>
                      <a:endParaRPr kumimoji="1" lang="zh-CN" altLang="en-US" sz="1200" b="0" dirty="0" smtClean="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62544018"/>
                  </a:ext>
                </a:extLst>
              </a:tr>
            </a:tbl>
          </a:graphicData>
        </a:graphic>
      </p:graphicFrame>
    </p:spTree>
    <p:extLst>
      <p:ext uri="{BB962C8B-B14F-4D97-AF65-F5344CB8AC3E}">
        <p14:creationId xmlns:p14="http://schemas.microsoft.com/office/powerpoint/2010/main" val="2754768091"/>
      </p:ext>
    </p:extLst>
  </p:cSld>
  <p:clrMapOvr>
    <a:masterClrMapping/>
  </p:clrMapOvr>
</p:sld>
</file>

<file path=ppt/theme/theme1.xml><?xml version="1.0" encoding="utf-8"?>
<a:theme xmlns:a="http://schemas.openxmlformats.org/drawingml/2006/main" name="2_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x5bfe__x8c61__x30e6__x30fc__x30b6__x30fc_ xmlns="593365d6-ff8f-42ea-b041-1cf5a6bd90ad"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E8746D7FFC1F654FAD61CA2012E0EF5D" ma:contentTypeVersion="2" ma:contentTypeDescription="新しいドキュメントを作成します。" ma:contentTypeScope="" ma:versionID="d768b147d438f47c1093bbb282a1436b">
  <xsd:schema xmlns:xsd="http://www.w3.org/2001/XMLSchema" xmlns:xs="http://www.w3.org/2001/XMLSchema" xmlns:p="http://schemas.microsoft.com/office/2006/metadata/properties" xmlns:ns2="593365d6-ff8f-42ea-b041-1cf5a6bd90ad" xmlns:ns3="37ef2d1b-1235-44d9-8c81-ea4e54386f8b" targetNamespace="http://schemas.microsoft.com/office/2006/metadata/properties" ma:root="true" ma:fieldsID="d1bb835cc652d21d17a3641e173e7e6b" ns2:_="" ns3:_="">
    <xsd:import namespace="593365d6-ff8f-42ea-b041-1cf5a6bd90ad"/>
    <xsd:import namespace="37ef2d1b-1235-44d9-8c81-ea4e54386f8b"/>
    <xsd:element name="properties">
      <xsd:complexType>
        <xsd:sequence>
          <xsd:element name="documentManagement">
            <xsd:complexType>
              <xsd:all>
                <xsd:element ref="ns2:_x5bfe__x8c61__x30e6__x30fc__x30b6__x30fc_"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3365d6-ff8f-42ea-b041-1cf5a6bd90ad" elementFormDefault="qualified">
    <xsd:import namespace="http://schemas.microsoft.com/office/2006/documentManagement/types"/>
    <xsd:import namespace="http://schemas.microsoft.com/office/infopath/2007/PartnerControls"/>
    <xsd:element name="_x5bfe__x8c61__x30e6__x30fc__x30b6__x30fc_" ma:index="8" nillable="true" ma:displayName="対象ユーザー" ma:internalName="_x5bfe__x8c61__x30e6__x30fc__x30b6__x30fc_">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7ef2d1b-1235-44d9-8c81-ea4e54386f8b" elementFormDefault="qualified">
    <xsd:import namespace="http://schemas.microsoft.com/office/2006/documentManagement/types"/>
    <xsd:import namespace="http://schemas.microsoft.com/office/infopath/2007/PartnerControls"/>
    <xsd:element name="SharedWithUsers" ma:index="9"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CD7DAD6-A169-42C0-B81D-2AB8FFA5D2E8}">
  <ds:schemaRefs>
    <ds:schemaRef ds:uri="http://schemas.microsoft.com/office/infopath/2007/PartnerControls"/>
    <ds:schemaRef ds:uri="http://purl.org/dc/dcmitype/"/>
    <ds:schemaRef ds:uri="http://schemas.openxmlformats.org/package/2006/metadata/core-properties"/>
    <ds:schemaRef ds:uri="37ef2d1b-1235-44d9-8c81-ea4e54386f8b"/>
    <ds:schemaRef ds:uri="http://schemas.microsoft.com/office/2006/documentManagement/types"/>
    <ds:schemaRef ds:uri="593365d6-ff8f-42ea-b041-1cf5a6bd90ad"/>
    <ds:schemaRef ds:uri="http://purl.org/dc/elements/1.1/"/>
    <ds:schemaRef ds:uri="http://schemas.microsoft.com/office/2006/metadata/properties"/>
    <ds:schemaRef ds:uri="http://www.w3.org/XML/1998/namespace"/>
    <ds:schemaRef ds:uri="http://purl.org/dc/terms/"/>
  </ds:schemaRefs>
</ds:datastoreItem>
</file>

<file path=customXml/itemProps2.xml><?xml version="1.0" encoding="utf-8"?>
<ds:datastoreItem xmlns:ds="http://schemas.openxmlformats.org/officeDocument/2006/customXml" ds:itemID="{325EDF11-163C-4786-B1E0-E34637B74A19}">
  <ds:schemaRefs>
    <ds:schemaRef ds:uri="http://schemas.microsoft.com/sharepoint/v3/contenttype/forms"/>
  </ds:schemaRefs>
</ds:datastoreItem>
</file>

<file path=customXml/itemProps3.xml><?xml version="1.0" encoding="utf-8"?>
<ds:datastoreItem xmlns:ds="http://schemas.openxmlformats.org/officeDocument/2006/customXml" ds:itemID="{334A47BA-5569-4C78-9887-70C7189C9C6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93365d6-ff8f-42ea-b041-1cf5a6bd90ad"/>
    <ds:schemaRef ds:uri="37ef2d1b-1235-44d9-8c81-ea4e54386f8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21372</TotalTime>
  <Words>2618</Words>
  <PresentationFormat>ワイド画面</PresentationFormat>
  <Paragraphs>287</Paragraphs>
  <Slides>5</Slides>
  <Notes>3</Notes>
  <HiddenSlides>0</HiddenSlides>
  <MMClips>0</MMClips>
  <ScaleCrop>false</ScaleCrop>
  <HeadingPairs>
    <vt:vector size="6" baseType="variant">
      <vt:variant>
        <vt:lpstr>使用されているフォント</vt:lpstr>
      </vt:variant>
      <vt:variant>
        <vt:i4>14</vt:i4>
      </vt:variant>
      <vt:variant>
        <vt:lpstr>テーマ</vt:lpstr>
      </vt:variant>
      <vt:variant>
        <vt:i4>1</vt:i4>
      </vt:variant>
      <vt:variant>
        <vt:lpstr>スライド タイトル</vt:lpstr>
      </vt:variant>
      <vt:variant>
        <vt:i4>5</vt:i4>
      </vt:variant>
    </vt:vector>
  </HeadingPairs>
  <TitlesOfParts>
    <vt:vector size="20" baseType="lpstr">
      <vt:lpstr>HGPｺﾞｼｯｸE</vt:lpstr>
      <vt:lpstr>Meiryo UI</vt:lpstr>
      <vt:lpstr>ＭＳ ゴシック</vt:lpstr>
      <vt:lpstr>UD デジタル 教科書体 N-B</vt:lpstr>
      <vt:lpstr>UD デジタル 教科書体 NK-B</vt:lpstr>
      <vt:lpstr>UD デジタル 教科書体 NP-B</vt:lpstr>
      <vt:lpstr>游ゴシック</vt:lpstr>
      <vt:lpstr>游ゴシック Light</vt:lpstr>
      <vt:lpstr>游明朝</vt:lpstr>
      <vt:lpstr>Arial</vt:lpstr>
      <vt:lpstr>Calibri</vt:lpstr>
      <vt:lpstr>Calibri Light</vt:lpstr>
      <vt:lpstr>Times New Roman</vt:lpstr>
      <vt:lpstr>Wingdings</vt:lpstr>
      <vt:lpstr>2_Office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2022-04-20T11:08:52Z</cp:lastPrinted>
  <dcterms:created xsi:type="dcterms:W3CDTF">2019-04-25T08:31:09Z</dcterms:created>
  <dcterms:modified xsi:type="dcterms:W3CDTF">2022-04-21T05:15:58Z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0x010100E8746D7FFC1F654FAD61CA2012E0EF5D</vt:lpwstr>
  </property>
</Properties>
</file>