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9999"/>
    <a:srgbClr val="FF9933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53" autoAdjust="0"/>
    <p:restoredTop sz="92639" autoAdjust="0"/>
  </p:normalViewPr>
  <p:slideViewPr>
    <p:cSldViewPr snapToGrid="0">
      <p:cViewPr varScale="1">
        <p:scale>
          <a:sx n="74" d="100"/>
          <a:sy n="74" d="100"/>
        </p:scale>
        <p:origin x="58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43450-F30A-4A24-BD57-6CC6D8BCA4D0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0369C0-2CCA-4E17-8E96-80067CCD59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29338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EB1B45-5C22-4CEE-8323-970FED29B128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6C24B-3581-4302-A2F9-B8782FBC78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748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EEB81-DB16-4A68-B055-8A38956DB515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84268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F0BC2-6C0F-4DFC-90CE-CC6C5AA34635}" type="datetime1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4231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F2A0E-D0EF-4A58-BD75-56434BA56490}" type="datetime1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99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3F144-5A6F-4C69-B57B-237BCEF89E4F}" type="datetime1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431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92968-3AAD-4639-AB6C-C1D89E312425}" type="datetime1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052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1A592-3928-49E4-A791-0BBF40EA1C5F}" type="datetime1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26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3302B-D854-45A5-B45C-06B33223A715}" type="datetime1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7140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1CA8-DB69-4CF6-A0D8-171507DF8EDC}" type="datetime1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513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D104-362C-4B9D-AA8F-04CECB899D86}" type="datetime1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09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ABACE-A5C8-41B9-811F-83831181E20E}" type="datetime1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930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C5529-7BAE-4920-B9A5-1B2B5C8DB297}" type="datetime1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818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994D-8268-44FE-97FA-730E4BED3EBF}" type="datetime1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97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79E30-17B9-4BDA-B8CC-3964B5C6232A}" type="datetime1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5292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-14294"/>
            <a:ext cx="12192000" cy="47145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大阪</a:t>
            </a:r>
            <a:r>
              <a:rPr lang="ja-JP" altLang="en-US" sz="2400" b="1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モデル</a:t>
            </a:r>
            <a:r>
              <a:rPr lang="ja-JP" altLang="en-US" sz="2400" b="1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「警戒」への移行（</a:t>
            </a:r>
            <a:r>
              <a:rPr lang="ja-JP" altLang="en-US" sz="2400" b="1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黄色</a:t>
            </a:r>
            <a:r>
              <a:rPr lang="ja-JP" altLang="en-US" sz="2400" b="1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信号点灯）に</a:t>
            </a:r>
            <a:r>
              <a:rPr lang="ja-JP" altLang="en-US" sz="2400" b="1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ついて</a:t>
            </a:r>
            <a:endParaRPr lang="ja-JP" altLang="en-US" sz="24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DE9AEDD-6BA7-4392-B3D6-A21FA21B18FB}"/>
              </a:ext>
            </a:extLst>
          </p:cNvPr>
          <p:cNvSpPr txBox="1"/>
          <p:nvPr/>
        </p:nvSpPr>
        <p:spPr>
          <a:xfrm>
            <a:off x="-9278" y="467631"/>
            <a:ext cx="11953014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日第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61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回対策本部会議決定事項（修正「大阪モデル」について）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◆ ステージ移行については、指標の目安の到達状況を踏まえつつ、感染状況や医療提供体制の状況、感染拡大の契機も十分に考慮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専門家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の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意見を聴取した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うえで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、対策本部会議で決定する。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DE9AEDD-6BA7-4392-B3D6-A21FA21B18FB}"/>
              </a:ext>
            </a:extLst>
          </p:cNvPr>
          <p:cNvSpPr txBox="1"/>
          <p:nvPr/>
        </p:nvSpPr>
        <p:spPr>
          <a:xfrm>
            <a:off x="238560" y="4549329"/>
            <a:ext cx="11806483" cy="20313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FFB28B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○現在、大阪モデルの指標が「非常事態（赤信号）」解除の目安を満たしていることから、「年度替わりの集中警戒期間」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の終了に伴い、</a:t>
            </a:r>
            <a:r>
              <a:rPr lang="ja-JP" altLang="en-US" b="1" u="sng" dirty="0" smtClean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「非常事態（赤色信号）」を解除し、「警戒」に移行</a:t>
            </a:r>
            <a:r>
              <a:rPr lang="ja-JP" altLang="en-US" b="1" dirty="0" smtClean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ja-JP" altLang="en-US" b="1" u="sng" dirty="0" smtClean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（黄色信号点灯）する。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（適用日：４月</a:t>
            </a:r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25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日）</a:t>
            </a:r>
            <a:endParaRPr lang="en-US" altLang="ja-JP" sz="9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○ただし、</a:t>
            </a:r>
            <a:r>
              <a:rPr lang="en-US" altLang="ja-JP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BA.2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系統への更なる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置き換わりや、大型連休等で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の人流拡大に伴い、感染機会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が増加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し、感染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が再拡大する</a:t>
            </a:r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リスクが高い。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ja-JP" altLang="en-US" b="1" u="sng" dirty="0" smtClean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新規陽性者数が再び増加傾向となり、「非常事態（赤色信号）」の目安に到達する場合は、直ちに本部会議を開催し、</a:t>
            </a:r>
            <a:endParaRPr lang="en-US" altLang="ja-JP" b="1" u="sng" dirty="0" smtClean="0">
              <a:solidFill>
                <a:schemeClr val="accent2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b="1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b="1" u="sng" dirty="0" smtClean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「非常事態（赤色信号）」への移行を決定する。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（「非常事態」の目安：病床使用率</a:t>
            </a:r>
            <a:r>
              <a:rPr lang="en-US" altLang="ja-JP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50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％以上又は重症病床使用率</a:t>
            </a:r>
            <a:r>
              <a:rPr lang="en-US" altLang="ja-JP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40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％以上）</a:t>
            </a:r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8" name="下矢印 17"/>
          <p:cNvSpPr/>
          <p:nvPr/>
        </p:nvSpPr>
        <p:spPr>
          <a:xfrm>
            <a:off x="5528606" y="4221685"/>
            <a:ext cx="1226392" cy="2086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33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3740" y="1302463"/>
            <a:ext cx="4549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大阪モデルの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状況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5"/>
          <p:cNvSpPr txBox="1"/>
          <p:nvPr/>
        </p:nvSpPr>
        <p:spPr>
          <a:xfrm>
            <a:off x="10398114" y="35453"/>
            <a:ext cx="164735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dirty="0" smtClean="0"/>
              <a:t>資料</a:t>
            </a:r>
            <a:r>
              <a:rPr lang="ja-JP" altLang="en-US" dirty="0" smtClean="0"/>
              <a:t>３－１</a:t>
            </a:r>
            <a:endParaRPr kumimoji="1" lang="ja-JP" altLang="en-US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DE9AEDD-6BA7-4392-B3D6-A21FA21B18FB}"/>
              </a:ext>
            </a:extLst>
          </p:cNvPr>
          <p:cNvSpPr txBox="1"/>
          <p:nvPr/>
        </p:nvSpPr>
        <p:spPr>
          <a:xfrm>
            <a:off x="13740" y="1621607"/>
            <a:ext cx="1204504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◆３月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日に「非常事態（赤信号）」解除の目安に到達。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ただし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、「年度替わりの集中警戒期間」（３月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22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日～４月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日）であることから、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「非常事態（赤信号）」を継続。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729851"/>
              </p:ext>
            </p:extLst>
          </p:nvPr>
        </p:nvGraphicFramePr>
        <p:xfrm>
          <a:off x="128789" y="2363029"/>
          <a:ext cx="11814947" cy="181145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45464">
                  <a:extLst>
                    <a:ext uri="{9D8B030D-6E8A-4147-A177-3AD203B41FA5}">
                      <a16:colId xmlns:a16="http://schemas.microsoft.com/office/drawing/2014/main" val="245184962"/>
                    </a:ext>
                  </a:extLst>
                </a:gridCol>
                <a:gridCol w="1906073">
                  <a:extLst>
                    <a:ext uri="{9D8B030D-6E8A-4147-A177-3AD203B41FA5}">
                      <a16:colId xmlns:a16="http://schemas.microsoft.com/office/drawing/2014/main" val="3117003211"/>
                    </a:ext>
                  </a:extLst>
                </a:gridCol>
                <a:gridCol w="2163650">
                  <a:extLst>
                    <a:ext uri="{9D8B030D-6E8A-4147-A177-3AD203B41FA5}">
                      <a16:colId xmlns:a16="http://schemas.microsoft.com/office/drawing/2014/main" val="787299303"/>
                    </a:ext>
                  </a:extLst>
                </a:gridCol>
                <a:gridCol w="885680">
                  <a:extLst>
                    <a:ext uri="{9D8B030D-6E8A-4147-A177-3AD203B41FA5}">
                      <a16:colId xmlns:a16="http://schemas.microsoft.com/office/drawing/2014/main" val="2976481032"/>
                    </a:ext>
                  </a:extLst>
                </a:gridCol>
                <a:gridCol w="885680">
                  <a:extLst>
                    <a:ext uri="{9D8B030D-6E8A-4147-A177-3AD203B41FA5}">
                      <a16:colId xmlns:a16="http://schemas.microsoft.com/office/drawing/2014/main" val="155369237"/>
                    </a:ext>
                  </a:extLst>
                </a:gridCol>
                <a:gridCol w="885680">
                  <a:extLst>
                    <a:ext uri="{9D8B030D-6E8A-4147-A177-3AD203B41FA5}">
                      <a16:colId xmlns:a16="http://schemas.microsoft.com/office/drawing/2014/main" val="96671422"/>
                    </a:ext>
                  </a:extLst>
                </a:gridCol>
                <a:gridCol w="885680">
                  <a:extLst>
                    <a:ext uri="{9D8B030D-6E8A-4147-A177-3AD203B41FA5}">
                      <a16:colId xmlns:a16="http://schemas.microsoft.com/office/drawing/2014/main" val="2100573511"/>
                    </a:ext>
                  </a:extLst>
                </a:gridCol>
                <a:gridCol w="885680">
                  <a:extLst>
                    <a:ext uri="{9D8B030D-6E8A-4147-A177-3AD203B41FA5}">
                      <a16:colId xmlns:a16="http://schemas.microsoft.com/office/drawing/2014/main" val="3539534171"/>
                    </a:ext>
                  </a:extLst>
                </a:gridCol>
                <a:gridCol w="885680">
                  <a:extLst>
                    <a:ext uri="{9D8B030D-6E8A-4147-A177-3AD203B41FA5}">
                      <a16:colId xmlns:a16="http://schemas.microsoft.com/office/drawing/2014/main" val="3816641238"/>
                    </a:ext>
                  </a:extLst>
                </a:gridCol>
                <a:gridCol w="885680">
                  <a:extLst>
                    <a:ext uri="{9D8B030D-6E8A-4147-A177-3AD203B41FA5}">
                      <a16:colId xmlns:a16="http://schemas.microsoft.com/office/drawing/2014/main" val="131256829"/>
                    </a:ext>
                  </a:extLst>
                </a:gridCol>
              </a:tblGrid>
              <a:tr h="373875">
                <a:tc>
                  <a:txBody>
                    <a:bodyPr/>
                    <a:lstStyle/>
                    <a:p>
                      <a:pPr algn="ctr"/>
                      <a:endParaRPr kumimoji="1" lang="ja-JP" altLang="en-US" sz="13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3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非常事態の目安</a:t>
                      </a:r>
                      <a:endParaRPr lang="en-US" altLang="ja-JP" sz="105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3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非常事態解除の目安</a:t>
                      </a:r>
                      <a:endParaRPr lang="en-US" altLang="ja-JP" sz="130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3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4/14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3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 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3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endParaRPr lang="ja-JP" altLang="en-US" sz="13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3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endParaRPr lang="ja-JP" altLang="en-US" sz="13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3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endParaRPr lang="ja-JP" altLang="en-US" sz="13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3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  <a:endParaRPr lang="ja-JP" altLang="en-US" sz="13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3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2965560344"/>
                  </a:ext>
                </a:extLst>
              </a:tr>
              <a:tr h="47919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病床使用率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lang="ja-JP" altLang="en-US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％以上</a:t>
                      </a:r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７日間連続 </a:t>
                      </a:r>
                      <a:r>
                        <a:rPr lang="en-US" altLang="ja-JP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lang="ja-JP" altLang="en-US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％未満</a:t>
                      </a:r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28.7%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28.5%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28.5%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29.7%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30.2%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3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27.6</a:t>
                      </a:r>
                      <a:r>
                        <a:rPr lang="ja-JP" altLang="en-US" sz="13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lang="ja-JP" altLang="en-US" sz="13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25.8</a:t>
                      </a:r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ja-JP" altLang="en-US" sz="13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2429911775"/>
                  </a:ext>
                </a:extLst>
              </a:tr>
              <a:tr h="47919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重症</a:t>
                      </a:r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病床使用率</a:t>
                      </a:r>
                      <a:endParaRPr kumimoji="1" lang="ja-JP" altLang="en-US" sz="13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</a:t>
                      </a:r>
                      <a:r>
                        <a:rPr lang="ja-JP" altLang="en-US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％以上</a:t>
                      </a:r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７日間連続</a:t>
                      </a:r>
                      <a:r>
                        <a:rPr lang="en-US" altLang="ja-JP" sz="13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en-US" altLang="ja-JP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</a:t>
                      </a:r>
                      <a:r>
                        <a:rPr lang="ja-JP" altLang="en-US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％未満</a:t>
                      </a:r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7.1%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6.1%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6.0%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6.1%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6.1%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3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5.8</a:t>
                      </a:r>
                      <a:r>
                        <a:rPr lang="ja-JP" altLang="en-US" sz="13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lang="ja-JP" altLang="en-US" sz="13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6.0%</a:t>
                      </a:r>
                      <a:endParaRPr kumimoji="1" lang="ja-JP" altLang="en-US" sz="13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757030717"/>
                  </a:ext>
                </a:extLst>
              </a:tr>
              <a:tr h="47919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信号（一定期間点灯させた後、消灯）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上記いずれかが</a:t>
                      </a:r>
                      <a:endParaRPr lang="en-US" altLang="ja-JP" sz="130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目安に達した場合　赤</a:t>
                      </a:r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上記全てが目安に</a:t>
                      </a:r>
                      <a:endParaRPr lang="en-US" altLang="ja-JP" sz="130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達した場合　黄</a:t>
                      </a:r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 gridSpan="7">
                  <a:txBody>
                    <a:bodyPr/>
                    <a:lstStyle/>
                    <a:p>
                      <a:pPr algn="ctr" fontAlgn="ctr"/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13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3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2384390910"/>
                  </a:ext>
                </a:extLst>
              </a:tr>
            </a:tbl>
          </a:graphicData>
        </a:graphic>
      </p:graphicFrame>
      <p:sp>
        <p:nvSpPr>
          <p:cNvPr id="19" name="テキスト ボックス 18"/>
          <p:cNvSpPr txBox="1"/>
          <p:nvPr/>
        </p:nvSpPr>
        <p:spPr>
          <a:xfrm>
            <a:off x="4281792" y="2089294"/>
            <a:ext cx="72447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警戒解除：病床使用率７日間連続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％未満かつ重症病床使用率７日間連続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％未満に達した場合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4785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7360</TotalTime>
  <Words>455</Words>
  <PresentationFormat>ワイド画面</PresentationFormat>
  <Paragraphs>51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2022-04-21T04:30:54Z</cp:lastPrinted>
  <dcterms:created xsi:type="dcterms:W3CDTF">2020-07-15T08:05:42Z</dcterms:created>
  <dcterms:modified xsi:type="dcterms:W3CDTF">2022-04-21T05:14:35Z</dcterms:modified>
</cp:coreProperties>
</file>