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9" r:id="rId2"/>
    <p:sldId id="270"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2639" autoAdjust="0"/>
  </p:normalViewPr>
  <p:slideViewPr>
    <p:cSldViewPr snapToGrid="0">
      <p:cViewPr varScale="1">
        <p:scale>
          <a:sx n="74" d="100"/>
          <a:sy n="74" d="100"/>
        </p:scale>
        <p:origin x="582" y="4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2022/4/21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3011722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1322174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2022/4/21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2022/4/21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2022/4/21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2022/4/21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2022/4/21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2022/4/21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2022/4/21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61336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725674"/>
            <a:ext cx="12192000" cy="6155531"/>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大阪府の</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感染状況</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（１）感染状況</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７日間新規陽性者数は、</a:t>
            </a:r>
            <a:r>
              <a:rPr lang="ja-JP" altLang="en-US" sz="1600" dirty="0">
                <a:latin typeface="Meiryo UI" panose="020B0604030504040204" pitchFamily="50" charset="-128"/>
                <a:ea typeface="Meiryo UI" panose="020B0604030504040204" pitchFamily="50" charset="-128"/>
              </a:rPr>
              <a:t>３月下旬より継続的な増加傾向を示していたが、</a:t>
            </a:r>
            <a:r>
              <a:rPr lang="ja-JP" altLang="en-US" sz="1600" b="1" dirty="0">
                <a:latin typeface="Meiryo UI" panose="020B0604030504040204" pitchFamily="50" charset="-128"/>
                <a:ea typeface="Meiryo UI" panose="020B0604030504040204" pitchFamily="50" charset="-128"/>
              </a:rPr>
              <a:t>直近１週間はやや減少。</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感染拡大の兆候を示す</a:t>
            </a:r>
            <a:r>
              <a:rPr lang="en-US" altLang="ja-JP" sz="1600" b="1" dirty="0">
                <a:latin typeface="Meiryo UI" panose="020B0604030504040204" pitchFamily="50" charset="-128"/>
                <a:ea typeface="Meiryo UI" panose="020B0604030504040204" pitchFamily="50" charset="-128"/>
              </a:rPr>
              <a:t>20</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30</a:t>
            </a:r>
            <a:r>
              <a:rPr lang="ja-JP" altLang="en-US" sz="1600" b="1" dirty="0">
                <a:latin typeface="Meiryo UI" panose="020B0604030504040204" pitchFamily="50" charset="-128"/>
                <a:ea typeface="Meiryo UI" panose="020B0604030504040204" pitchFamily="50" charset="-128"/>
              </a:rPr>
              <a:t>代新規陽性者数（７日間移動平均）前日増加比は１を下回った状態が続いている。</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ただし、</a:t>
            </a:r>
            <a:r>
              <a:rPr lang="ja-JP" altLang="en-US" sz="1600" b="1" dirty="0">
                <a:latin typeface="Meiryo UI" panose="020B0604030504040204" pitchFamily="50" charset="-128"/>
                <a:ea typeface="Meiryo UI" panose="020B0604030504040204" pitchFamily="50" charset="-128"/>
              </a:rPr>
              <a:t>陽性者数は依然、１日</a:t>
            </a:r>
            <a:r>
              <a:rPr lang="en-US" altLang="ja-JP" sz="1600" b="1" dirty="0">
                <a:latin typeface="Meiryo UI" panose="020B0604030504040204" pitchFamily="50" charset="-128"/>
                <a:ea typeface="Meiryo UI" panose="020B0604030504040204" pitchFamily="50" charset="-128"/>
              </a:rPr>
              <a:t>3,000</a:t>
            </a:r>
            <a:r>
              <a:rPr lang="ja-JP" altLang="en-US" sz="1600" b="1" dirty="0">
                <a:latin typeface="Meiryo UI" panose="020B0604030504040204" pitchFamily="50" charset="-128"/>
                <a:ea typeface="Meiryo UI" panose="020B0604030504040204" pitchFamily="50" charset="-128"/>
              </a:rPr>
              <a:t>人を大きく上回る高水準で発生</a:t>
            </a:r>
            <a:r>
              <a:rPr lang="ja-JP" altLang="en-US" sz="1600" dirty="0">
                <a:latin typeface="Meiryo UI" panose="020B0604030504040204" pitchFamily="50" charset="-128"/>
                <a:ea typeface="Meiryo UI" panose="020B0604030504040204" pitchFamily="50" charset="-128"/>
              </a:rPr>
              <a:t>しており、感染動向には慎重な見極めが必要。</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陽性率は、４月</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日以降減少傾向にあるが、</a:t>
            </a:r>
            <a:r>
              <a:rPr lang="ja-JP" altLang="en-US" sz="1600" b="1" dirty="0">
                <a:latin typeface="Meiryo UI" panose="020B0604030504040204" pitchFamily="50" charset="-128"/>
                <a:ea typeface="Meiryo UI" panose="020B0604030504040204" pitchFamily="50" charset="-128"/>
              </a:rPr>
              <a:t>依然、</a:t>
            </a:r>
            <a:r>
              <a:rPr lang="en-US" altLang="ja-JP" sz="1600" b="1" dirty="0">
                <a:latin typeface="Meiryo UI" panose="020B0604030504040204" pitchFamily="50" charset="-128"/>
                <a:ea typeface="Meiryo UI" panose="020B0604030504040204" pitchFamily="50" charset="-128"/>
              </a:rPr>
              <a:t>20</a:t>
            </a:r>
            <a:r>
              <a:rPr lang="ja-JP" altLang="en-US" sz="1600" b="1" dirty="0">
                <a:latin typeface="Meiryo UI" panose="020B0604030504040204" pitchFamily="50" charset="-128"/>
                <a:ea typeface="Meiryo UI" panose="020B0604030504040204" pitchFamily="50" charset="-128"/>
              </a:rPr>
              <a:t>％弱と高水準で推移しており、市中に感染がまん延している状態</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dirty="0">
                <a:latin typeface="Meiryo UI" panose="020B0604030504040204" pitchFamily="50" charset="-128"/>
                <a:ea typeface="Meiryo UI" panose="020B0604030504040204" pitchFamily="50" charset="-128"/>
              </a:rPr>
              <a:t>夜間滞留人口（人流）は直近で年末の人流とほぼ同水準にまで急増</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（アドバイザリーボードにおいては、直近１週間の新規陽性者数移動平均が昨年末からのピークを上回っている県のうち、そのほとんどで夜間滞留人口の増加傾向が見られると分析）</a:t>
            </a:r>
            <a:endParaRPr lang="en-US" altLang="ja-JP" sz="12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府の直近１週間の変異株スクリーニング検査では、</a:t>
            </a:r>
            <a:r>
              <a:rPr lang="en-US" altLang="ja-JP" sz="1600" b="1" dirty="0">
                <a:latin typeface="Meiryo UI" panose="020B0604030504040204" pitchFamily="50" charset="-128"/>
                <a:ea typeface="Meiryo UI" panose="020B0604030504040204" pitchFamily="50" charset="-128"/>
              </a:rPr>
              <a:t>BA.2</a:t>
            </a:r>
            <a:r>
              <a:rPr lang="ja-JP" altLang="en-US" sz="1600" b="1" dirty="0">
                <a:latin typeface="Meiryo UI" panose="020B0604030504040204" pitchFamily="50" charset="-128"/>
                <a:ea typeface="Meiryo UI" panose="020B0604030504040204" pitchFamily="50" charset="-128"/>
              </a:rPr>
              <a:t>系統疑いの検出が約８割</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２月、３月と比較し、４月はクラスター発生がやや抑えられているものの、依然、</a:t>
            </a:r>
            <a:r>
              <a:rPr lang="ja-JP" altLang="en-US" sz="1600" b="1" dirty="0">
                <a:latin typeface="Meiryo UI" panose="020B0604030504040204" pitchFamily="50" charset="-128"/>
                <a:ea typeface="Meiryo UI" panose="020B0604030504040204" pitchFamily="50" charset="-128"/>
              </a:rPr>
              <a:t>医療機関関連が全体の２割、高齢者施設関連が</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４割以上を占めている。</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医療機関関連クラスターの発生件数は、新型コロナ患者受入医療機関、非受入病院それぞれ半数</a:t>
            </a:r>
            <a:r>
              <a:rPr lang="ja-JP" altLang="en-US" sz="1600" dirty="0">
                <a:latin typeface="Meiryo UI" panose="020B0604030504040204" pitchFamily="50" charset="-128"/>
                <a:ea typeface="Meiryo UI" panose="020B0604030504040204" pitchFamily="50" charset="-128"/>
              </a:rPr>
              <a:t>であるが、</a:t>
            </a:r>
            <a:r>
              <a:rPr lang="ja-JP" altLang="en-US" sz="1600" b="1" dirty="0">
                <a:latin typeface="Meiryo UI" panose="020B0604030504040204" pitchFamily="50" charset="-128"/>
                <a:ea typeface="Meiryo UI" panose="020B0604030504040204" pitchFamily="50" charset="-128"/>
              </a:rPr>
              <a:t>陽性者数は新型コロナ患者</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非受入病院が６割以上</a:t>
            </a:r>
            <a:r>
              <a:rPr lang="ja-JP" altLang="en-US" sz="1600" dirty="0">
                <a:latin typeface="Meiryo UI" panose="020B0604030504040204" pitchFamily="50" charset="-128"/>
                <a:ea typeface="Meiryo UI" panose="020B0604030504040204" pitchFamily="50" charset="-128"/>
              </a:rPr>
              <a:t>を占める。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en-US" altLang="ja-JP" sz="1600" b="1" dirty="0">
                <a:latin typeface="Meiryo UI" panose="020B0604030504040204" pitchFamily="50" charset="-128"/>
                <a:ea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rPr>
              <a:t>回目接種の割合は、</a:t>
            </a:r>
            <a:r>
              <a:rPr lang="en-US" altLang="ja-JP" sz="1600" b="1" dirty="0">
                <a:latin typeface="Meiryo UI" panose="020B0604030504040204" pitchFamily="50" charset="-128"/>
                <a:ea typeface="Meiryo UI" panose="020B0604030504040204" pitchFamily="50" charset="-128"/>
              </a:rPr>
              <a:t>65</a:t>
            </a:r>
            <a:r>
              <a:rPr lang="ja-JP" altLang="en-US" sz="1600" b="1" dirty="0">
                <a:latin typeface="Meiryo UI" panose="020B0604030504040204" pitchFamily="50" charset="-128"/>
                <a:ea typeface="Meiryo UI" panose="020B0604030504040204" pitchFamily="50" charset="-128"/>
              </a:rPr>
              <a:t>歳以上で</a:t>
            </a:r>
            <a:r>
              <a:rPr lang="en-US" altLang="ja-JP" sz="1600" b="1" dirty="0">
                <a:latin typeface="Meiryo UI" panose="020B0604030504040204" pitchFamily="50" charset="-128"/>
                <a:ea typeface="Meiryo UI" panose="020B0604030504040204" pitchFamily="50" charset="-128"/>
              </a:rPr>
              <a:t>8</a:t>
            </a:r>
            <a:r>
              <a:rPr lang="ja-JP" altLang="en-US" sz="1600" b="1" dirty="0">
                <a:latin typeface="Meiryo UI" panose="020B0604030504040204" pitchFamily="50" charset="-128"/>
                <a:ea typeface="Meiryo UI" panose="020B0604030504040204" pitchFamily="50" charset="-128"/>
              </a:rPr>
              <a:t>割を超える一方、若年層では</a:t>
            </a:r>
            <a:r>
              <a:rPr lang="en-US" altLang="ja-JP" sz="1600" b="1" dirty="0">
                <a:latin typeface="Meiryo UI" panose="020B0604030504040204" pitchFamily="50" charset="-128"/>
                <a:ea typeface="Meiryo UI" panose="020B0604030504040204" pitchFamily="50" charset="-128"/>
              </a:rPr>
              <a:t>2</a:t>
            </a:r>
            <a:r>
              <a:rPr lang="ja-JP" altLang="en-US" sz="1600" b="1" dirty="0">
                <a:latin typeface="Meiryo UI" panose="020B0604030504040204" pitchFamily="50" charset="-128"/>
                <a:ea typeface="Meiryo UI" panose="020B0604030504040204" pitchFamily="50" charset="-128"/>
              </a:rPr>
              <a:t>割程度</a:t>
            </a:r>
            <a:r>
              <a:rPr lang="ja-JP" altLang="en-US" sz="1600" dirty="0">
                <a:latin typeface="Meiryo UI" panose="020B0604030504040204" pitchFamily="50" charset="-128"/>
                <a:ea typeface="Meiryo UI" panose="020B0604030504040204" pitchFamily="50" charset="-128"/>
              </a:rPr>
              <a:t>であり、</a:t>
            </a:r>
            <a:r>
              <a:rPr lang="ja-JP" altLang="en-US" sz="1600" b="1" dirty="0">
                <a:latin typeface="Meiryo UI" panose="020B0604030504040204" pitchFamily="50" charset="-128"/>
                <a:ea typeface="Meiryo UI" panose="020B0604030504040204" pitchFamily="50" charset="-128"/>
              </a:rPr>
              <a:t>全人口では４割</a:t>
            </a:r>
            <a:r>
              <a:rPr lang="ja-JP" altLang="en-US" sz="1600" dirty="0">
                <a:latin typeface="Meiryo UI" panose="020B0604030504040204" pitchFamily="50" charset="-128"/>
                <a:ea typeface="Meiryo UI" panose="020B0604030504040204" pitchFamily="50" charset="-128"/>
              </a:rPr>
              <a:t>。　　　 </a:t>
            </a:r>
          </a:p>
          <a:p>
            <a:r>
              <a:rPr lang="ja-JP" altLang="en-US" sz="1600" dirty="0">
                <a:latin typeface="Meiryo UI" panose="020B0604030504040204" pitchFamily="50" charset="-128"/>
                <a:ea typeface="Meiryo UI" panose="020B0604030504040204" pitchFamily="50" charset="-128"/>
              </a:rPr>
              <a:t>　　　 ワクチン３回目未接種の新規陽性者数と比べ、ワクチン３回目接種済の新規陽性者数が少ないことや、３回目未接種者に比べ、３回目接</a:t>
            </a:r>
          </a:p>
          <a:p>
            <a:r>
              <a:rPr lang="ja-JP" altLang="en-US" sz="1600" dirty="0">
                <a:latin typeface="Meiryo UI" panose="020B0604030504040204" pitchFamily="50" charset="-128"/>
                <a:ea typeface="Meiryo UI" panose="020B0604030504040204" pitchFamily="50" charset="-128"/>
              </a:rPr>
              <a:t>　　　 種済の重症者・死亡者の割合が低いことから、</a:t>
            </a:r>
            <a:r>
              <a:rPr lang="ja-JP" altLang="en-US" sz="1600" b="1" dirty="0">
                <a:latin typeface="Meiryo UI" panose="020B0604030504040204" pitchFamily="50" charset="-128"/>
                <a:ea typeface="Meiryo UI" panose="020B0604030504040204" pitchFamily="50" charset="-128"/>
              </a:rPr>
              <a:t>３回目の追加接種の効果が伺える。</a:t>
            </a:r>
          </a:p>
          <a:p>
            <a:r>
              <a:rPr lang="ja-JP" altLang="en-US" sz="1600" dirty="0">
                <a:latin typeface="Meiryo UI" panose="020B0604030504040204" pitchFamily="50" charset="-128"/>
                <a:ea typeface="Meiryo UI" panose="020B0604030504040204" pitchFamily="50" charset="-128"/>
              </a:rPr>
              <a:t>　　　 （ただし、</a:t>
            </a:r>
            <a:r>
              <a:rPr lang="ja-JP" altLang="en-US" sz="1600" b="1" dirty="0">
                <a:latin typeface="Meiryo UI" panose="020B0604030504040204" pitchFamily="50" charset="-128"/>
                <a:ea typeface="Meiryo UI" panose="020B0604030504040204" pitchFamily="50" charset="-128"/>
              </a:rPr>
              <a:t>ワクチン３回目接種後も</a:t>
            </a:r>
            <a:r>
              <a:rPr lang="ja-JP" altLang="en-US" sz="1600" dirty="0">
                <a:latin typeface="Meiryo UI" panose="020B0604030504040204" pitchFamily="50" charset="-128"/>
                <a:ea typeface="Meiryo UI" panose="020B0604030504040204" pitchFamily="50" charset="-128"/>
              </a:rPr>
              <a:t>感染している例があることから、引き続き</a:t>
            </a:r>
            <a:r>
              <a:rPr lang="ja-JP" altLang="en-US" sz="1600" b="1" dirty="0">
                <a:latin typeface="Meiryo UI" panose="020B0604030504040204" pitchFamily="50" charset="-128"/>
                <a:ea typeface="Meiryo UI" panose="020B0604030504040204" pitchFamily="50" charset="-128"/>
              </a:rPr>
              <a:t>感染予防対策の徹底が必要</a:t>
            </a:r>
            <a:r>
              <a:rPr lang="ja-JP" altLang="en-US" sz="1600" dirty="0">
                <a:latin typeface="Meiryo UI" panose="020B0604030504040204" pitchFamily="50" charset="-128"/>
                <a:ea typeface="Meiryo UI" panose="020B0604030504040204" pitchFamily="50" charset="-128"/>
              </a:rPr>
              <a:t>）</a:t>
            </a:r>
          </a:p>
          <a:p>
            <a:endParaRPr lang="en-US" altLang="ja-JP" sz="1000" b="1"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（２）入院・療養状況等</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病床（重症病床・軽症中等症病床）使用率は増加傾向にあったが、直近ではやや減少し、</a:t>
            </a:r>
            <a:r>
              <a:rPr lang="en-US" altLang="ja-JP" sz="1600" b="1" dirty="0">
                <a:latin typeface="Meiryo UI" panose="020B0604030504040204" pitchFamily="50" charset="-128"/>
                <a:ea typeface="Meiryo UI" panose="020B0604030504040204" pitchFamily="50" charset="-128"/>
              </a:rPr>
              <a:t>25.8</a:t>
            </a:r>
            <a:r>
              <a:rPr lang="ja-JP" altLang="en-US" sz="1600" b="1"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4/20</a:t>
            </a:r>
            <a:r>
              <a:rPr lang="ja-JP" altLang="en-US" sz="1200" dirty="0">
                <a:latin typeface="Meiryo UI" panose="020B0604030504040204" pitchFamily="50" charset="-128"/>
                <a:ea typeface="Meiryo UI" panose="020B0604030504040204" pitchFamily="50" charset="-128"/>
              </a:rPr>
              <a:t>時点）</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重症病床使用率</a:t>
            </a:r>
            <a:r>
              <a:rPr lang="ja-JP" altLang="en-US" sz="1200" dirty="0">
                <a:latin typeface="Meiryo UI" panose="020B0604030504040204" pitchFamily="50" charset="-128"/>
                <a:ea typeface="Meiryo UI" panose="020B0604030504040204" pitchFamily="50" charset="-128"/>
              </a:rPr>
              <a:t>（コロナは軽症中等症だがその他疾病で重症病床における入院加療が必要な患者数を含む）</a:t>
            </a:r>
            <a:r>
              <a:rPr lang="ja-JP" altLang="en-US" sz="1600" b="1" dirty="0">
                <a:latin typeface="Meiryo UI" panose="020B0604030504040204" pitchFamily="50" charset="-128"/>
                <a:ea typeface="Meiryo UI" panose="020B0604030504040204" pitchFamily="50" charset="-128"/>
              </a:rPr>
              <a:t>は１割強で推移</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　直近１週間の入院調整時の入院患者の年代割合は、</a:t>
            </a:r>
            <a:r>
              <a:rPr lang="en-US" altLang="ja-JP" sz="1600" b="1" dirty="0">
                <a:latin typeface="Meiryo UI" panose="020B0604030504040204" pitchFamily="50" charset="-128"/>
                <a:ea typeface="Meiryo UI" panose="020B0604030504040204" pitchFamily="50" charset="-128"/>
              </a:rPr>
              <a:t>70</a:t>
            </a:r>
            <a:r>
              <a:rPr lang="ja-JP" altLang="en-US" sz="1600" b="1" dirty="0">
                <a:latin typeface="Meiryo UI" panose="020B0604030504040204" pitchFamily="50" charset="-128"/>
                <a:ea typeface="Meiryo UI" panose="020B0604030504040204" pitchFamily="50" charset="-128"/>
              </a:rPr>
              <a:t>代以上が全体の約６割を占めている。</a:t>
            </a:r>
            <a:r>
              <a:rPr lang="ja-JP" altLang="en-US" sz="1600" dirty="0">
                <a:latin typeface="Meiryo UI" panose="020B0604030504040204" pitchFamily="50" charset="-128"/>
                <a:ea typeface="Meiryo UI" panose="020B0604030504040204" pitchFamily="50" charset="-128"/>
              </a:rPr>
              <a:t>軽症中等症病床における長期入院患者</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の割合は、３月下旬をピークに減少しているが、</a:t>
            </a:r>
            <a:r>
              <a:rPr lang="ja-JP" altLang="en-US" sz="1600" b="1" dirty="0">
                <a:latin typeface="Meiryo UI" panose="020B0604030504040204" pitchFamily="50" charset="-128"/>
                <a:ea typeface="Meiryo UI" panose="020B0604030504040204" pitchFamily="50" charset="-128"/>
              </a:rPr>
              <a:t>第六波における</a:t>
            </a:r>
            <a:r>
              <a:rPr lang="en-US" altLang="ja-JP" sz="1600" b="1" dirty="0">
                <a:latin typeface="Meiryo UI" panose="020B0604030504040204" pitchFamily="50" charset="-128"/>
                <a:ea typeface="Meiryo UI" panose="020B0604030504040204" pitchFamily="50" charset="-128"/>
              </a:rPr>
              <a:t>70</a:t>
            </a:r>
            <a:r>
              <a:rPr lang="ja-JP" altLang="en-US" sz="1600" b="1" dirty="0">
                <a:latin typeface="Meiryo UI" panose="020B0604030504040204" pitchFamily="50" charset="-128"/>
                <a:ea typeface="Meiryo UI" panose="020B0604030504040204" pitchFamily="50" charset="-128"/>
              </a:rPr>
              <a:t>代以上の入院患者の平均入院日数は、第五波より長い。</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dirty="0">
                <a:latin typeface="Meiryo UI" panose="020B0604030504040204" pitchFamily="50" charset="-128"/>
                <a:ea typeface="Meiryo UI" panose="020B0604030504040204" pitchFamily="50" charset="-128"/>
              </a:rPr>
              <a:t>府内の救急患者の搬送困難事案の件数は、</a:t>
            </a:r>
            <a:r>
              <a:rPr lang="ja-JP" altLang="en-US" sz="1600" dirty="0">
                <a:latin typeface="Meiryo UI" panose="020B0604030504040204" pitchFamily="50" charset="-128"/>
                <a:ea typeface="Meiryo UI" panose="020B0604030504040204" pitchFamily="50" charset="-128"/>
              </a:rPr>
              <a:t>第六波ピーク時から減少傾向にあったが、</a:t>
            </a:r>
            <a:r>
              <a:rPr lang="ja-JP" altLang="en-US" sz="1600" b="1" dirty="0">
                <a:latin typeface="Meiryo UI" panose="020B0604030504040204" pitchFamily="50" charset="-128"/>
                <a:ea typeface="Meiryo UI" panose="020B0604030504040204" pitchFamily="50" charset="-128"/>
              </a:rPr>
              <a:t>４月は昨年春と比較し、高い水準で下げ止まり。</a:t>
            </a:r>
            <a:endParaRPr lang="en-US" altLang="ja-JP" sz="1600" b="1"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9438" y="150948"/>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a:latin typeface="ＭＳ ゴシック" panose="020B0609070205080204" pitchFamily="49" charset="-128"/>
                <a:ea typeface="ＭＳ ゴシック" panose="020B0609070205080204" pitchFamily="49" charset="-128"/>
              </a:rPr>
              <a:t>資料１－</a:t>
            </a:r>
            <a:r>
              <a:rPr lang="ja-JP" altLang="en-US" sz="1600" dirty="0">
                <a:latin typeface="ＭＳ ゴシック" panose="020B0609070205080204" pitchFamily="49" charset="-128"/>
                <a:ea typeface="ＭＳ ゴシック" panose="020B0609070205080204" pitchFamily="49" charset="-128"/>
              </a:rPr>
              <a:t>３</a:t>
            </a:r>
            <a:endParaRPr kumimoji="1" lang="en-US" altLang="ja-JP" sz="1600" dirty="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0" y="611519"/>
            <a:ext cx="471597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新規陽性者の発生動向・医療提供体制の状況</a:t>
            </a:r>
            <a:endParaRPr lang="en-US" altLang="ja-JP" sz="1600" b="1" dirty="0">
              <a:latin typeface="Meiryo UI" panose="020B0604030504040204" pitchFamily="50" charset="-128"/>
              <a:ea typeface="Meiryo UI" panose="020B0604030504040204" pitchFamily="50" charset="-128"/>
            </a:endParaRPr>
          </a:p>
        </p:txBody>
      </p:sp>
      <p:sp>
        <p:nvSpPr>
          <p:cNvPr id="9" name="スライド番号プレースホルダー 4"/>
          <p:cNvSpPr>
            <a:spLocks noGrp="1"/>
          </p:cNvSpPr>
          <p:nvPr>
            <p:ph type="sldNum" sz="quarter" idx="12"/>
          </p:nvPr>
        </p:nvSpPr>
        <p:spPr>
          <a:xfrm>
            <a:off x="9367838" y="6468625"/>
            <a:ext cx="2743200" cy="365125"/>
          </a:xfrm>
        </p:spPr>
        <p:txBody>
          <a:bodyPr/>
          <a:lstStyle/>
          <a:p>
            <a:fld id="{F216AE56-EAD3-4706-B860-3EC2C2952B40}" type="slidenum">
              <a:rPr kumimoji="1" lang="ja-JP" altLang="en-US" sz="2000" smtClean="0">
                <a:solidFill>
                  <a:schemeClr val="tx1"/>
                </a:solidFill>
              </a:rPr>
              <a:t>1</a:t>
            </a:fld>
            <a:endParaRPr kumimoji="1" lang="ja-JP" altLang="en-US" sz="2000" dirty="0">
              <a:solidFill>
                <a:schemeClr val="tx1"/>
              </a:solidFill>
            </a:endParaRPr>
          </a:p>
        </p:txBody>
      </p:sp>
    </p:spTree>
    <p:extLst>
      <p:ext uri="{BB962C8B-B14F-4D97-AF65-F5344CB8AC3E}">
        <p14:creationId xmlns:p14="http://schemas.microsoft.com/office/powerpoint/2010/main" val="163619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11" name="角丸四角形 11">
            <a:extLst>
              <a:ext uri="{FF2B5EF4-FFF2-40B4-BE49-F238E27FC236}">
                <a16:creationId xmlns:a16="http://schemas.microsoft.com/office/drawing/2014/main" id="{A3DE373F-57AB-4CB7-A4C8-76D52C1D3C78}"/>
              </a:ext>
            </a:extLst>
          </p:cNvPr>
          <p:cNvSpPr/>
          <p:nvPr/>
        </p:nvSpPr>
        <p:spPr>
          <a:xfrm>
            <a:off x="80962" y="693045"/>
            <a:ext cx="12030076" cy="5922907"/>
          </a:xfrm>
          <a:prstGeom prst="roundRect">
            <a:avLst>
              <a:gd name="adj" fmla="val 596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感染状況は、３月下旬より拡大傾向にあったが、直近はやや減少傾向。感染拡大の兆候を示す</a:t>
            </a:r>
            <a:r>
              <a:rPr lang="en-US" altLang="ja-JP" sz="1600" dirty="0">
                <a:solidFill>
                  <a:schemeClr val="tx1"/>
                </a:solidFill>
                <a:latin typeface="Meiryo UI" panose="020B0604030504040204" pitchFamily="50" charset="-128"/>
                <a:ea typeface="Meiryo UI" panose="020B0604030504040204" pitchFamily="50" charset="-128"/>
              </a:rPr>
              <a:t>20</a:t>
            </a:r>
            <a:r>
              <a:rPr lang="ja-JP" altLang="en-US" sz="1600" dirty="0">
                <a:solidFill>
                  <a:schemeClr val="tx1"/>
                </a:solidFill>
                <a:latin typeface="Meiryo UI" panose="020B0604030504040204" pitchFamily="50" charset="-128"/>
                <a:ea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rPr>
              <a:t>30</a:t>
            </a:r>
            <a:r>
              <a:rPr lang="ja-JP" altLang="en-US" sz="1600" dirty="0">
                <a:solidFill>
                  <a:schemeClr val="tx1"/>
                </a:solidFill>
                <a:latin typeface="Meiryo UI" panose="020B0604030504040204" pitchFamily="50" charset="-128"/>
                <a:ea typeface="Meiryo UI" panose="020B0604030504040204" pitchFamily="50" charset="-128"/>
              </a:rPr>
              <a:t>代新規陽性者数も減少傾向にある。</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今後、</a:t>
            </a:r>
            <a:r>
              <a:rPr lang="en-US" altLang="ja-JP" sz="1600" b="1" dirty="0">
                <a:solidFill>
                  <a:schemeClr val="tx1"/>
                </a:solidFill>
                <a:latin typeface="Meiryo UI" panose="020B0604030504040204" pitchFamily="50" charset="-128"/>
                <a:ea typeface="Meiryo UI" panose="020B0604030504040204" pitchFamily="50" charset="-128"/>
              </a:rPr>
              <a:t>BA.2</a:t>
            </a:r>
            <a:r>
              <a:rPr lang="ja-JP" altLang="en-US" sz="1600" b="1" dirty="0">
                <a:solidFill>
                  <a:schemeClr val="tx1"/>
                </a:solidFill>
                <a:latin typeface="Meiryo UI" panose="020B0604030504040204" pitchFamily="50" charset="-128"/>
                <a:ea typeface="Meiryo UI" panose="020B0604030504040204" pitchFamily="50" charset="-128"/>
              </a:rPr>
              <a:t>系統への置き換わりが約８割（推定）と進んでおり、夜間滞留人口が昨年末と同水準にまで急増していること、</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今後、大型連休により普段会わない人との接触の増加など感染機会が多くなることも踏まえると、大型連休後の感染の</a:t>
            </a:r>
            <a:r>
              <a:rPr lang="ja-JP" altLang="en-US" sz="1600" b="1" dirty="0" smtClean="0">
                <a:solidFill>
                  <a:schemeClr val="tx1"/>
                </a:solidFill>
                <a:latin typeface="Meiryo UI" panose="020B0604030504040204" pitchFamily="50" charset="-128"/>
                <a:ea typeface="Meiryo UI" panose="020B0604030504040204" pitchFamily="50" charset="-128"/>
              </a:rPr>
              <a:t>再拡大を警戒する</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必要がある。</a:t>
            </a:r>
            <a:endParaRPr lang="en-US" altLang="ja-JP" sz="1600" b="1" dirty="0" smtClean="0">
              <a:solidFill>
                <a:schemeClr val="tx1"/>
              </a:solidFill>
              <a:latin typeface="Meiryo UI" panose="020B0604030504040204" pitchFamily="50" charset="-128"/>
              <a:ea typeface="Meiryo UI" panose="020B0604030504040204" pitchFamily="50" charset="-128"/>
            </a:endParaRPr>
          </a:p>
          <a:p>
            <a:endParaRPr lang="ja-JP" altLang="en-US"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医療提供体制については、第五波の最多を上回る、</a:t>
            </a:r>
            <a:r>
              <a:rPr lang="ja-JP" altLang="en-US" sz="1600" b="1" dirty="0">
                <a:solidFill>
                  <a:schemeClr val="tx1"/>
                </a:solidFill>
                <a:latin typeface="Meiryo UI" panose="020B0604030504040204" pitchFamily="50" charset="-128"/>
                <a:ea typeface="Meiryo UI" panose="020B0604030504040204" pitchFamily="50" charset="-128"/>
              </a:rPr>
              <a:t>１日あたり新規陽性者数</a:t>
            </a:r>
            <a:r>
              <a:rPr lang="en-US" altLang="ja-JP" sz="1600" b="1" dirty="0">
                <a:solidFill>
                  <a:schemeClr val="tx1"/>
                </a:solidFill>
                <a:latin typeface="Meiryo UI" panose="020B0604030504040204" pitchFamily="50" charset="-128"/>
                <a:ea typeface="Meiryo UI" panose="020B0604030504040204" pitchFamily="50" charset="-128"/>
              </a:rPr>
              <a:t>3,000</a:t>
            </a:r>
            <a:r>
              <a:rPr lang="ja-JP" altLang="en-US" sz="1600" b="1" dirty="0">
                <a:solidFill>
                  <a:schemeClr val="tx1"/>
                </a:solidFill>
                <a:latin typeface="Meiryo UI" panose="020B0604030504040204" pitchFamily="50" charset="-128"/>
                <a:ea typeface="Meiryo UI" panose="020B0604030504040204" pitchFamily="50" charset="-128"/>
              </a:rPr>
              <a:t>人超過した状態が続いており</a:t>
            </a:r>
            <a:r>
              <a:rPr lang="ja-JP" altLang="en-US" sz="1600" dirty="0">
                <a:solidFill>
                  <a:schemeClr val="tx1"/>
                </a:solidFill>
                <a:latin typeface="Meiryo UI" panose="020B0604030504040204" pitchFamily="50" charset="-128"/>
                <a:ea typeface="Meiryo UI" panose="020B0604030504040204" pitchFamily="50" charset="-128"/>
              </a:rPr>
              <a:t>、第六波当初と異なり、</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感染は十分に抑制されていない</a:t>
            </a:r>
            <a:r>
              <a:rPr lang="ja-JP" altLang="en-US" sz="1600" dirty="0">
                <a:solidFill>
                  <a:schemeClr val="tx1"/>
                </a:solidFill>
                <a:latin typeface="Meiryo UI" panose="020B0604030504040204" pitchFamily="50" charset="-128"/>
                <a:ea typeface="Meiryo UI" panose="020B0604030504040204" pitchFamily="50" charset="-128"/>
              </a:rPr>
              <a:t>。直近の病床使用率はやや減少しているが、３割弱であり、</a:t>
            </a:r>
            <a:r>
              <a:rPr lang="ja-JP" altLang="en-US" sz="1600" b="1" dirty="0">
                <a:solidFill>
                  <a:schemeClr val="tx1"/>
                </a:solidFill>
                <a:latin typeface="Meiryo UI" panose="020B0604030504040204" pitchFamily="50" charset="-128"/>
                <a:ea typeface="Meiryo UI" panose="020B0604030504040204" pitchFamily="50" charset="-128"/>
              </a:rPr>
              <a:t>今後、感染が再拡大した場合、再び医療提供</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体制がひっ迫する恐れがあり、「年度替わりの集中警戒期間」（</a:t>
            </a:r>
            <a:r>
              <a:rPr lang="en-US" altLang="ja-JP" sz="1600" b="1" dirty="0">
                <a:solidFill>
                  <a:schemeClr val="tx1"/>
                </a:solidFill>
                <a:latin typeface="Meiryo UI" panose="020B0604030504040204" pitchFamily="50" charset="-128"/>
                <a:ea typeface="Meiryo UI" panose="020B0604030504040204" pitchFamily="50" charset="-128"/>
              </a:rPr>
              <a:t>3/22</a:t>
            </a:r>
            <a:r>
              <a:rPr lang="ja-JP" altLang="en-US" sz="1600" b="1" dirty="0">
                <a:solidFill>
                  <a:schemeClr val="tx1"/>
                </a:solidFill>
                <a:latin typeface="Meiryo UI" panose="020B0604030504040204" pitchFamily="50" charset="-128"/>
                <a:ea typeface="Meiryo UI" panose="020B0604030504040204" pitchFamily="50" charset="-128"/>
              </a:rPr>
              <a:t>～</a:t>
            </a:r>
            <a:r>
              <a:rPr lang="en-US" altLang="ja-JP" sz="1600" b="1" dirty="0">
                <a:solidFill>
                  <a:schemeClr val="tx1"/>
                </a:solidFill>
                <a:latin typeface="Meiryo UI" panose="020B0604030504040204" pitchFamily="50" charset="-128"/>
                <a:ea typeface="Meiryo UI" panose="020B0604030504040204" pitchFamily="50" charset="-128"/>
              </a:rPr>
              <a:t>4/24</a:t>
            </a:r>
            <a:r>
              <a:rPr lang="ja-JP" altLang="en-US" sz="1600" b="1" dirty="0">
                <a:solidFill>
                  <a:schemeClr val="tx1"/>
                </a:solidFill>
                <a:latin typeface="Meiryo UI" panose="020B0604030504040204" pitchFamily="50" charset="-128"/>
                <a:ea typeface="Meiryo UI" panose="020B0604030504040204" pitchFamily="50" charset="-128"/>
              </a:rPr>
              <a:t>）終了後も当面の間、現行の感染拡大抑制策を継続す</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ることが求められる。</a:t>
            </a:r>
            <a:endParaRPr lang="en-US" altLang="ja-JP" sz="1600" b="1" dirty="0">
              <a:solidFill>
                <a:schemeClr val="tx1"/>
              </a:solidFill>
              <a:latin typeface="Meiryo UI" panose="020B0604030504040204" pitchFamily="50" charset="-128"/>
              <a:ea typeface="Meiryo UI" panose="020B0604030504040204" pitchFamily="50" charset="-128"/>
            </a:endParaRPr>
          </a:p>
          <a:p>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府民においては、</a:t>
            </a:r>
            <a:r>
              <a:rPr lang="ja-JP" altLang="en-US" sz="1600" b="1" dirty="0">
                <a:solidFill>
                  <a:schemeClr val="tx1"/>
                </a:solidFill>
                <a:latin typeface="Meiryo UI" panose="020B0604030504040204" pitchFamily="50" charset="-128"/>
                <a:ea typeface="Meiryo UI" panose="020B0604030504040204" pitchFamily="50" charset="-128"/>
              </a:rPr>
              <a:t>基本的感染予防対策の実施や会食の４ルールの徹底、感染リスクの高い場所・場面の回避などの取組みの継続</a:t>
            </a:r>
            <a:r>
              <a:rPr lang="ja-JP" altLang="en-US" sz="1600" dirty="0">
                <a:solidFill>
                  <a:schemeClr val="tx1"/>
                </a:solidFill>
                <a:latin typeface="Meiryo UI" panose="020B0604030504040204" pitchFamily="50" charset="-128"/>
                <a:ea typeface="Meiryo UI" panose="020B0604030504040204" pitchFamily="50" charset="-128"/>
              </a:rPr>
              <a:t>が求め</a:t>
            </a:r>
            <a:endParaRPr lang="en-US" altLang="ja-JP" sz="1600" dirty="0">
              <a:solidFill>
                <a:schemeClr val="tx1"/>
              </a:solidFill>
              <a:latin typeface="Meiryo UI" panose="020B0604030504040204" pitchFamily="50" charset="-128"/>
              <a:ea typeface="Meiryo UI" panose="020B0604030504040204" pitchFamily="50" charset="-128"/>
            </a:endParaRPr>
          </a:p>
          <a:p>
            <a:r>
              <a:rPr lang="en-US" altLang="ja-JP" sz="1600"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られる。特に、</a:t>
            </a:r>
            <a:r>
              <a:rPr lang="ja-JP" altLang="en-US" sz="1600" b="1" dirty="0">
                <a:solidFill>
                  <a:schemeClr val="tx1"/>
                </a:solidFill>
                <a:latin typeface="Meiryo UI" panose="020B0604030504040204" pitchFamily="50" charset="-128"/>
                <a:ea typeface="Meiryo UI" panose="020B0604030504040204" pitchFamily="50" charset="-128"/>
              </a:rPr>
              <a:t>重症化リスクの高い高齢者・基礎疾患のある方や、子どもへの感染伝播を防ぐ</a:t>
            </a:r>
            <a:r>
              <a:rPr lang="ja-JP" altLang="en-US" sz="1600" dirty="0">
                <a:solidFill>
                  <a:schemeClr val="tx1"/>
                </a:solidFill>
                <a:latin typeface="Meiryo UI" panose="020B0604030504040204" pitchFamily="50" charset="-128"/>
                <a:ea typeface="Meiryo UI" panose="020B0604030504040204" pitchFamily="50" charset="-128"/>
              </a:rPr>
              <a:t>ため、</a:t>
            </a:r>
            <a:r>
              <a:rPr lang="ja-JP" altLang="en-US" sz="1600" b="1" dirty="0">
                <a:solidFill>
                  <a:schemeClr val="tx1"/>
                </a:solidFill>
                <a:latin typeface="Meiryo UI" panose="020B0604030504040204" pitchFamily="50" charset="-128"/>
                <a:ea typeface="Meiryo UI" panose="020B0604030504040204" pitchFamily="50" charset="-128"/>
              </a:rPr>
              <a:t>学校・幼稚園・保育所や高齢者施設等</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での感染防止対策の徹底が求められる</a:t>
            </a: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（新規陽性者が急増している沖縄県では、高齢者と、特に</a:t>
            </a:r>
            <a:r>
              <a:rPr lang="en-US" altLang="ja-JP" sz="1400" dirty="0">
                <a:solidFill>
                  <a:schemeClr val="tx1"/>
                </a:solidFill>
                <a:latin typeface="Meiryo UI" panose="020B0604030504040204" pitchFamily="50" charset="-128"/>
                <a:ea typeface="Meiryo UI" panose="020B0604030504040204" pitchFamily="50" charset="-128"/>
              </a:rPr>
              <a:t>10</a:t>
            </a:r>
            <a:r>
              <a:rPr lang="ja-JP" altLang="en-US" sz="1400" dirty="0">
                <a:solidFill>
                  <a:schemeClr val="tx1"/>
                </a:solidFill>
                <a:latin typeface="Meiryo UI" panose="020B0604030504040204" pitchFamily="50" charset="-128"/>
                <a:ea typeface="Meiryo UI" panose="020B0604030504040204" pitchFamily="50" charset="-128"/>
              </a:rPr>
              <a:t>代以下の増加が顕著）</a:t>
            </a:r>
            <a:r>
              <a:rPr lang="ja-JP" altLang="en-US" sz="1600" dirty="0">
                <a:solidFill>
                  <a:schemeClr val="tx1"/>
                </a:solidFill>
                <a:latin typeface="Meiryo UI" panose="020B0604030504040204" pitchFamily="50" charset="-128"/>
                <a:ea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府としては、</a:t>
            </a:r>
            <a:r>
              <a:rPr lang="ja-JP" altLang="en-US" sz="1600" b="1" dirty="0">
                <a:solidFill>
                  <a:schemeClr val="tx1"/>
                </a:solidFill>
                <a:latin typeface="Meiryo UI" panose="020B0604030504040204" pitchFamily="50" charset="-128"/>
                <a:ea typeface="Meiryo UI" panose="020B0604030504040204" pitchFamily="50" charset="-128"/>
              </a:rPr>
              <a:t>第七波に向けた保健所業務の重点化、医療・療養体制の強化に向けた取組みを着実に進めていく。</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特に、第七波に向け、重症化リスクの高い高齢者への対策に重点化</a:t>
            </a:r>
            <a:r>
              <a:rPr lang="ja-JP" altLang="en-US" sz="1600" dirty="0">
                <a:solidFill>
                  <a:schemeClr val="tx1"/>
                </a:solidFill>
                <a:latin typeface="Meiryo UI" panose="020B0604030504040204" pitchFamily="50" charset="-128"/>
                <a:ea typeface="Meiryo UI" panose="020B0604030504040204" pitchFamily="50" charset="-128"/>
              </a:rPr>
              <a:t>し、</a:t>
            </a:r>
            <a:r>
              <a:rPr lang="ja-JP" altLang="en-US" sz="1600" b="1" dirty="0">
                <a:solidFill>
                  <a:schemeClr val="tx1"/>
                </a:solidFill>
                <a:latin typeface="Meiryo UI" panose="020B0604030504040204" pitchFamily="50" charset="-128"/>
                <a:ea typeface="Meiryo UI" panose="020B0604030504040204" pitchFamily="50" charset="-128"/>
              </a:rPr>
              <a:t>コロナ治療に対応できる協力医療機関の拡充</a:t>
            </a:r>
            <a:r>
              <a:rPr lang="ja-JP" altLang="en-US" sz="1600" dirty="0">
                <a:solidFill>
                  <a:schemeClr val="tx1"/>
                </a:solidFill>
                <a:latin typeface="Meiryo UI" panose="020B0604030504040204" pitchFamily="50" charset="-128"/>
                <a:ea typeface="Meiryo UI" panose="020B0604030504040204" pitchFamily="50" charset="-128"/>
              </a:rPr>
              <a:t>や</a:t>
            </a:r>
            <a:r>
              <a:rPr lang="ja-JP" altLang="en-US" sz="1600" b="1" dirty="0">
                <a:solidFill>
                  <a:schemeClr val="tx1"/>
                </a:solidFill>
                <a:latin typeface="Meiryo UI" panose="020B0604030504040204" pitchFamily="50" charset="-128"/>
                <a:ea typeface="Meiryo UI" panose="020B0604030504040204" pitchFamily="50" charset="-128"/>
              </a:rPr>
              <a:t>施設での治療体</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制</a:t>
            </a:r>
            <a:r>
              <a:rPr lang="ja-JP" altLang="en-US" sz="1600" dirty="0">
                <a:solidFill>
                  <a:schemeClr val="tx1"/>
                </a:solidFill>
                <a:latin typeface="Meiryo UI" panose="020B0604030504040204" pitchFamily="50" charset="-128"/>
                <a:ea typeface="Meiryo UI" panose="020B0604030504040204" pitchFamily="50" charset="-128"/>
              </a:rPr>
              <a:t>及び</a:t>
            </a:r>
            <a:r>
              <a:rPr lang="ja-JP" altLang="en-US" sz="1600" b="1" dirty="0">
                <a:solidFill>
                  <a:schemeClr val="tx1"/>
                </a:solidFill>
                <a:latin typeface="Meiryo UI" panose="020B0604030504040204" pitchFamily="50" charset="-128"/>
                <a:ea typeface="Meiryo UI" panose="020B0604030504040204" pitchFamily="50" charset="-128"/>
              </a:rPr>
              <a:t>往診医療機関との連携による往診体制の強化</a:t>
            </a:r>
            <a:r>
              <a:rPr lang="ja-JP" altLang="en-US" sz="1600" dirty="0">
                <a:solidFill>
                  <a:schemeClr val="tx1"/>
                </a:solidFill>
                <a:latin typeface="Meiryo UI" panose="020B0604030504040204" pitchFamily="50" charset="-128"/>
                <a:ea typeface="Meiryo UI" panose="020B0604030504040204" pitchFamily="50" charset="-128"/>
              </a:rPr>
              <a:t>など、</a:t>
            </a:r>
            <a:r>
              <a:rPr lang="ja-JP" altLang="en-US" sz="1600" b="1" dirty="0">
                <a:solidFill>
                  <a:schemeClr val="tx1"/>
                </a:solidFill>
                <a:latin typeface="Meiryo UI" panose="020B0604030504040204" pitchFamily="50" charset="-128"/>
                <a:ea typeface="Meiryo UI" panose="020B0604030504040204" pitchFamily="50" charset="-128"/>
              </a:rPr>
              <a:t>高齢者施設等における迅速な医療支援体制の強化・徹底に取り組んでいく。</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また、地域の中核的な医療機関を中心とした支援ネットワーク体制の構築などの取組みを進めることで、</a:t>
            </a:r>
            <a:r>
              <a:rPr lang="ja-JP" altLang="en-US" sz="1600" b="1" dirty="0">
                <a:solidFill>
                  <a:schemeClr val="tx1"/>
                </a:solidFill>
                <a:latin typeface="Meiryo UI" panose="020B0604030504040204" pitchFamily="50" charset="-128"/>
                <a:ea typeface="Meiryo UI" panose="020B0604030504040204" pitchFamily="50" charset="-128"/>
              </a:rPr>
              <a:t>新型コロナ患者非受入病院での院内</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感染対策やコロナ治療体制確立につなげ、新型コロナ患者非受入病院も含めてオール大阪での医療提供体制の構築を進めていく。</a:t>
            </a:r>
            <a:endParaRPr lang="en-US" altLang="ja-JP" sz="1600" b="1"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加えて</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若年層</a:t>
            </a:r>
            <a:r>
              <a:rPr lang="ja-JP" altLang="en-US" sz="1600" b="1" dirty="0">
                <a:solidFill>
                  <a:schemeClr val="tx1"/>
                </a:solidFill>
                <a:latin typeface="Meiryo UI" panose="020B0604030504040204" pitchFamily="50" charset="-128"/>
                <a:ea typeface="Meiryo UI" panose="020B0604030504040204" pitchFamily="50" charset="-128"/>
              </a:rPr>
              <a:t>を中心にワクチン接種のさらなる促進に向けた取組みを</a:t>
            </a:r>
            <a:r>
              <a:rPr lang="ja-JP" altLang="en-US" sz="1600" b="1" dirty="0" smtClean="0">
                <a:solidFill>
                  <a:schemeClr val="tx1"/>
                </a:solidFill>
                <a:latin typeface="Meiryo UI" panose="020B0604030504040204" pitchFamily="50" charset="-128"/>
                <a:ea typeface="Meiryo UI" panose="020B0604030504040204" pitchFamily="50" charset="-128"/>
              </a:rPr>
              <a:t>実施</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4/21</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5/22</a:t>
            </a:r>
            <a:r>
              <a:rPr lang="ja-JP" altLang="en-US" sz="1200" dirty="0" err="1">
                <a:solidFill>
                  <a:schemeClr val="tx1"/>
                </a:solidFill>
                <a:latin typeface="Meiryo UI" panose="020B0604030504040204" pitchFamily="50" charset="-128"/>
                <a:ea typeface="Meiryo UI" panose="020B0604030504040204" pitchFamily="50" charset="-128"/>
              </a:rPr>
              <a:t>までを</a:t>
            </a:r>
            <a:r>
              <a:rPr lang="ja-JP" altLang="en-US" sz="1200" dirty="0">
                <a:solidFill>
                  <a:schemeClr val="tx1"/>
                </a:solidFill>
                <a:latin typeface="Meiryo UI" panose="020B0604030504040204" pitchFamily="50" charset="-128"/>
                <a:ea typeface="Meiryo UI" panose="020B0604030504040204" pitchFamily="50" charset="-128"/>
              </a:rPr>
              <a:t>集中取組期間</a:t>
            </a:r>
            <a:r>
              <a:rPr lang="ja-JP" altLang="en-US" sz="1200" dirty="0" smtClean="0">
                <a:solidFill>
                  <a:schemeClr val="tx1"/>
                </a:solidFill>
                <a:latin typeface="Meiryo UI" panose="020B0604030504040204" pitchFamily="50" charset="-128"/>
                <a:ea typeface="Meiryo UI" panose="020B0604030504040204" pitchFamily="50" charset="-128"/>
              </a:rPr>
              <a:t>と</a:t>
            </a:r>
            <a:r>
              <a:rPr lang="ja-JP" altLang="en-US" sz="1200" dirty="0">
                <a:solidFill>
                  <a:schemeClr val="tx1"/>
                </a:solidFill>
                <a:latin typeface="Meiryo UI" panose="020B0604030504040204" pitchFamily="50" charset="-128"/>
                <a:ea typeface="Meiryo UI" panose="020B0604030504040204" pitchFamily="50" charset="-128"/>
              </a:rPr>
              <a:t>する</a:t>
            </a:r>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して</a:t>
            </a:r>
            <a:r>
              <a:rPr lang="ja-JP" altLang="en-US" sz="1600" b="1" dirty="0">
                <a:solidFill>
                  <a:schemeClr val="tx1"/>
                </a:solidFill>
                <a:latin typeface="Meiryo UI" panose="020B0604030504040204" pitchFamily="50" charset="-128"/>
                <a:ea typeface="Meiryo UI" panose="020B0604030504040204" pitchFamily="50" charset="-128"/>
              </a:rPr>
              <a:t>いく。</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2" name="角丸四角形 12">
            <a:extLst>
              <a:ext uri="{FF2B5EF4-FFF2-40B4-BE49-F238E27FC236}">
                <a16:creationId xmlns:a16="http://schemas.microsoft.com/office/drawing/2014/main" id="{DC27C6F2-D223-465F-A20C-74DEC115F30F}"/>
              </a:ext>
            </a:extLst>
          </p:cNvPr>
          <p:cNvSpPr/>
          <p:nvPr/>
        </p:nvSpPr>
        <p:spPr>
          <a:xfrm>
            <a:off x="80962" y="505074"/>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今後の対応方針について</a:t>
            </a:r>
          </a:p>
        </p:txBody>
      </p:sp>
      <p:sp>
        <p:nvSpPr>
          <p:cNvPr id="7" name="スライド番号プレースホルダー 4"/>
          <p:cNvSpPr>
            <a:spLocks noGrp="1"/>
          </p:cNvSpPr>
          <p:nvPr>
            <p:ph type="sldNum" sz="quarter" idx="12"/>
          </p:nvPr>
        </p:nvSpPr>
        <p:spPr>
          <a:xfrm>
            <a:off x="9367838" y="6468625"/>
            <a:ext cx="2743200" cy="365125"/>
          </a:xfrm>
        </p:spPr>
        <p:txBody>
          <a:bodyPr/>
          <a:lstStyle/>
          <a:p>
            <a:fld id="{F216AE56-EAD3-4706-B860-3EC2C2952B40}" type="slidenum">
              <a:rPr kumimoji="1" lang="ja-JP" altLang="en-US" sz="2000" smtClean="0">
                <a:solidFill>
                  <a:schemeClr val="tx1"/>
                </a:solidFill>
              </a:rPr>
              <a:t>2</a:t>
            </a:fld>
            <a:endParaRPr kumimoji="1" lang="ja-JP" altLang="en-US" sz="2000">
              <a:solidFill>
                <a:schemeClr val="tx1"/>
              </a:solidFill>
            </a:endParaRPr>
          </a:p>
        </p:txBody>
      </p:sp>
    </p:spTree>
    <p:extLst>
      <p:ext uri="{BB962C8B-B14F-4D97-AF65-F5344CB8AC3E}">
        <p14:creationId xmlns:p14="http://schemas.microsoft.com/office/powerpoint/2010/main" val="30454692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6778</TotalTime>
  <Words>1232</Words>
  <Application>Microsoft Office PowerPoint</Application>
  <PresentationFormat>ワイド画面</PresentationFormat>
  <Paragraphs>55</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國本　由衣</cp:lastModifiedBy>
  <cp:revision>22</cp:revision>
  <cp:lastPrinted>2022-03-16T04:26:36Z</cp:lastPrinted>
  <dcterms:created xsi:type="dcterms:W3CDTF">2020-07-15T08:05:42Z</dcterms:created>
  <dcterms:modified xsi:type="dcterms:W3CDTF">2022-04-21T01:35:07Z</dcterms:modified>
</cp:coreProperties>
</file>