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15" r:id="rId2"/>
    <p:sldId id="319" r:id="rId3"/>
    <p:sldId id="310" r:id="rId4"/>
    <p:sldId id="292" r:id="rId5"/>
    <p:sldId id="304" r:id="rId6"/>
    <p:sldId id="307" r:id="rId7"/>
    <p:sldId id="294" r:id="rId8"/>
    <p:sldId id="320" r:id="rId9"/>
    <p:sldId id="321" r:id="rId10"/>
    <p:sldId id="322"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03" autoAdjust="0"/>
    <p:restoredTop sz="88510" autoAdjust="0"/>
  </p:normalViewPr>
  <p:slideViewPr>
    <p:cSldViewPr snapToGrid="0">
      <p:cViewPr varScale="1">
        <p:scale>
          <a:sx n="74" d="100"/>
          <a:sy n="74" d="100"/>
        </p:scale>
        <p:origin x="6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2022/3/18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89716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66164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88190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96871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3675933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3362636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2022/3/18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楕円 19"/>
          <p:cNvSpPr/>
          <p:nvPr/>
        </p:nvSpPr>
        <p:spPr>
          <a:xfrm>
            <a:off x="608389" y="2396616"/>
            <a:ext cx="7238305" cy="25533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56577" y="132128"/>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219404" y="652845"/>
            <a:ext cx="12541718" cy="1682512"/>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ts val="21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t>令和４年３月</a:t>
            </a:r>
            <a:r>
              <a:rPr lang="en-US" altLang="ja-JP" sz="2000" b="1" u="sng" dirty="0"/>
              <a:t>22</a:t>
            </a:r>
            <a:r>
              <a:rPr lang="ja-JP" altLang="en-US" sz="2000" b="1" u="sng" dirty="0"/>
              <a:t>日</a:t>
            </a:r>
            <a:r>
              <a:rPr lang="ja-JP" altLang="en-US" sz="2000" b="1" u="sng" dirty="0" smtClean="0"/>
              <a:t>～４月</a:t>
            </a:r>
            <a:r>
              <a:rPr lang="en-US" altLang="ja-JP" sz="2000" b="1" u="sng" dirty="0" smtClean="0"/>
              <a:t>24</a:t>
            </a:r>
            <a:r>
              <a:rPr lang="ja-JP" altLang="en-US" sz="2000" b="1" u="sng" dirty="0" smtClean="0"/>
              <a:t>日</a:t>
            </a:r>
            <a:r>
              <a:rPr lang="en-US" altLang="ja-JP" sz="2000" b="1" u="sng" dirty="0" smtClean="0"/>
              <a:t>【</a:t>
            </a:r>
            <a:r>
              <a:rPr lang="ja-JP" altLang="en-US" sz="2000" b="1" u="sng" dirty="0" smtClean="0"/>
              <a:t>年度替わりの集中警戒期間</a:t>
            </a:r>
            <a:r>
              <a:rPr lang="en-US" altLang="ja-JP" sz="2000" b="1" u="sng" dirty="0" smtClean="0"/>
              <a:t>】</a:t>
            </a:r>
          </a:p>
          <a:p>
            <a:pPr lvl="0">
              <a:lnSpc>
                <a:spcPts val="21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endParaRPr lang="en-US" altLang="ja-JP" b="1" u="sng"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３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720026" y="2878159"/>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696321" y="3021052"/>
            <a:ext cx="11155829" cy="3875420"/>
          </a:xfrm>
          <a:prstGeom prst="rect">
            <a:avLst/>
          </a:prstGeom>
        </p:spPr>
        <p:txBody>
          <a:bodyPr wrap="square">
            <a:spAutoFit/>
          </a:bodyPr>
          <a:lstStyle/>
          <a:p>
            <a:pPr lvl="0">
              <a:lnSpc>
                <a:spcPts val="2100"/>
              </a:lnSpc>
              <a:defRPr/>
            </a:pPr>
            <a:endParaRPr lang="en-US" altLang="ja-JP" b="1" dirty="0" smtClean="0">
              <a:solidFill>
                <a:srgbClr val="FF0000"/>
              </a:solidFill>
            </a:endParaRPr>
          </a:p>
          <a:p>
            <a:pPr marL="342900" lvl="0" indent="-342900">
              <a:lnSpc>
                <a:spcPts val="2300"/>
              </a:lnSpc>
              <a:buFont typeface="游ゴシック" panose="020B0400000000000000" pitchFamily="50" charset="-128"/>
              <a:buChar char="○"/>
              <a:defRPr/>
            </a:pPr>
            <a:r>
              <a:rPr lang="ja-JP" altLang="en-US" b="1" dirty="0" smtClean="0"/>
              <a:t>高齢者の命と健康を守るため、高齢者</a:t>
            </a:r>
            <a:r>
              <a:rPr lang="en-US" altLang="ja-JP" sz="1400" b="1" dirty="0" smtClean="0"/>
              <a:t>※</a:t>
            </a:r>
            <a:r>
              <a:rPr lang="ja-JP" altLang="en-US" b="1" dirty="0" smtClean="0"/>
              <a:t>及び</a:t>
            </a:r>
            <a:r>
              <a:rPr lang="ja-JP" altLang="en-US" b="1" dirty="0"/>
              <a:t>同居</a:t>
            </a:r>
            <a:r>
              <a:rPr lang="ja-JP" altLang="en-US" b="1" dirty="0" smtClean="0"/>
              <a:t>家族等日常的に接する方は、感染リスクが高い場所への外出・移動を自粛すること</a:t>
            </a:r>
            <a:endParaRPr lang="en-US" altLang="ja-JP" b="1" dirty="0" smtClean="0"/>
          </a:p>
          <a:p>
            <a:pPr lvl="0">
              <a:lnSpc>
                <a:spcPts val="2300"/>
              </a:lnSpc>
              <a:defRPr/>
            </a:pPr>
            <a:endParaRPr lang="en-US" altLang="ja-JP" sz="700" b="1" dirty="0"/>
          </a:p>
          <a:p>
            <a:pPr marL="342900" lvl="0" indent="-342900">
              <a:lnSpc>
                <a:spcPts val="2300"/>
              </a:lnSpc>
              <a:buFont typeface="游ゴシック" panose="020B0400000000000000" pitchFamily="50" charset="-128"/>
              <a:buChar char="○"/>
              <a:defRPr/>
            </a:pPr>
            <a:r>
              <a:rPr lang="ja-JP" altLang="en-US" b="1" dirty="0"/>
              <a:t>高齢者施設での面会は原則自粛すること</a:t>
            </a:r>
            <a:r>
              <a:rPr lang="en-US" altLang="ja-JP" b="1" dirty="0"/>
              <a:t>(</a:t>
            </a:r>
            <a:r>
              <a:rPr lang="ja-JP" altLang="en-US" b="1" dirty="0"/>
              <a:t>面会する場合はオンラインでの面会など高齢者との接触を行わない方法を検討すること</a:t>
            </a:r>
            <a:r>
              <a:rPr lang="ja-JP" altLang="en-US" b="1" dirty="0" smtClean="0"/>
              <a:t>）</a:t>
            </a:r>
            <a:endParaRPr lang="en-US" altLang="ja-JP" b="1" dirty="0" smtClean="0"/>
          </a:p>
          <a:p>
            <a:pPr marL="342900" lvl="0" indent="-342900">
              <a:lnSpc>
                <a:spcPts val="2300"/>
              </a:lnSpc>
              <a:buFont typeface="游ゴシック" panose="020B0400000000000000" pitchFamily="50" charset="-128"/>
              <a:buChar char="○"/>
              <a:defRPr/>
            </a:pPr>
            <a:endParaRPr lang="ja-JP" altLang="en-US" sz="800" b="1" dirty="0"/>
          </a:p>
          <a:p>
            <a:pPr marL="342900" indent="-342900">
              <a:lnSpc>
                <a:spcPts val="2300"/>
              </a:lnSpc>
              <a:buFont typeface="游ゴシック" panose="020B0400000000000000" pitchFamily="50" charset="-128"/>
              <a:buChar char="○"/>
              <a:defRPr/>
            </a:pPr>
            <a:r>
              <a:rPr lang="ja-JP" altLang="en-US" b="1" dirty="0" smtClean="0"/>
              <a:t>高齢者の同居家族が感染した場合、高齢者</a:t>
            </a:r>
            <a:r>
              <a:rPr lang="en-US" altLang="ja-JP" sz="1400" b="1" dirty="0" smtClean="0"/>
              <a:t>※</a:t>
            </a:r>
            <a:r>
              <a:rPr lang="ja-JP" altLang="en-US" b="1" dirty="0" smtClean="0"/>
              <a:t>の命を守るため、積極的に大規模医療・療養センターもしくは宿泊療養施設において療養すること</a:t>
            </a:r>
            <a:endParaRPr lang="en-US" altLang="ja-JP" b="1" dirty="0" smtClean="0"/>
          </a:p>
          <a:p>
            <a:pPr>
              <a:lnSpc>
                <a:spcPts val="2300"/>
              </a:lnSpc>
              <a:defRPr/>
            </a:pPr>
            <a:r>
              <a:rPr lang="en-US" altLang="ja-JP" b="1" dirty="0" smtClean="0"/>
              <a:t>   </a:t>
            </a:r>
          </a:p>
          <a:p>
            <a:pPr marL="342900" indent="-342900">
              <a:lnSpc>
                <a:spcPts val="2300"/>
              </a:lnSpc>
              <a:buFont typeface="游ゴシック" panose="020B0400000000000000" pitchFamily="50" charset="-128"/>
              <a:buChar char="○"/>
              <a:defRPr/>
            </a:pPr>
            <a:r>
              <a:rPr lang="ja-JP" altLang="en-US" b="1" dirty="0" smtClean="0"/>
              <a:t>高齢者に少しでも症状がある場合、早めに検査の受診を</a:t>
            </a:r>
            <a:r>
              <a:rPr lang="ja-JP" altLang="en-US" b="1" dirty="0"/>
              <a:t>する</a:t>
            </a:r>
            <a:r>
              <a:rPr lang="ja-JP" altLang="en-US" b="1" dirty="0" smtClean="0"/>
              <a:t>こと</a:t>
            </a:r>
            <a:endParaRPr lang="en-US" altLang="ja-JP" b="1" dirty="0" smtClean="0"/>
          </a:p>
          <a:p>
            <a:pPr>
              <a:lnSpc>
                <a:spcPts val="2300"/>
              </a:lnSpc>
              <a:defRPr/>
            </a:pPr>
            <a:r>
              <a:rPr lang="en-US" altLang="ja-JP" b="1" dirty="0" smtClean="0"/>
              <a:t>    </a:t>
            </a:r>
            <a:endParaRPr lang="en-US" altLang="ja-JP" sz="1200" b="1" dirty="0"/>
          </a:p>
          <a:p>
            <a:pPr>
              <a:lnSpc>
                <a:spcPts val="2100"/>
              </a:lnSpc>
              <a:defRPr/>
            </a:pPr>
            <a:r>
              <a:rPr lang="en-US" altLang="ja-JP" sz="1200" b="1" dirty="0" smtClean="0"/>
              <a:t>               </a:t>
            </a:r>
            <a:r>
              <a:rPr lang="en-US" altLang="ja-JP" sz="1200" dirty="0" smtClean="0"/>
              <a:t>※</a:t>
            </a:r>
            <a:r>
              <a:rPr lang="ja-JP" altLang="en-US" sz="1200" dirty="0" smtClean="0"/>
              <a:t>基礎疾患のある方などの重症化リスクの高い方を含む。</a:t>
            </a:r>
            <a:endParaRPr lang="en-US" altLang="ja-JP" dirty="0" smtClean="0"/>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a:t>
            </a:r>
            <a:r>
              <a:rPr lang="ja-JP" altLang="en-US" sz="2400" b="1" dirty="0"/>
              <a:t>１</a:t>
            </a:r>
            <a:r>
              <a:rPr lang="ja-JP" altLang="en-US" sz="2400" b="1" dirty="0" smtClean="0"/>
              <a:t>－</a:t>
            </a:r>
            <a:r>
              <a:rPr lang="en-US" altLang="ja-JP" sz="2400" b="1" dirty="0" smtClean="0"/>
              <a:t>1</a:t>
            </a:r>
            <a:r>
              <a:rPr lang="ja-JP" altLang="en-US" sz="2400" b="1" dirty="0" smtClean="0"/>
              <a:t>  </a:t>
            </a:r>
            <a:endParaRPr kumimoji="1" lang="ja-JP" altLang="en-US" sz="2400" b="1" dirty="0"/>
          </a:p>
        </p:txBody>
      </p:sp>
      <p:sp>
        <p:nvSpPr>
          <p:cNvPr id="12" name="テキスト ボックス 11"/>
          <p:cNvSpPr txBox="1"/>
          <p:nvPr/>
        </p:nvSpPr>
        <p:spPr>
          <a:xfrm>
            <a:off x="467087" y="2332477"/>
            <a:ext cx="11069867" cy="399276"/>
          </a:xfrm>
          <a:prstGeom prst="rect">
            <a:avLst/>
          </a:prstGeom>
          <a:noFill/>
          <a:ln w="19050">
            <a:noFill/>
          </a:ln>
        </p:spPr>
        <p:txBody>
          <a:bodyPr wrap="square" rtlCol="0">
            <a:spAutoFit/>
          </a:bodyPr>
          <a:lstStyle/>
          <a:p>
            <a:pPr lvl="0">
              <a:lnSpc>
                <a:spcPts val="2300"/>
              </a:lnSpc>
              <a:defRPr/>
            </a:pPr>
            <a:r>
              <a:rPr lang="ja-JP" altLang="en-US" sz="2400" b="1" noProof="0" dirty="0">
                <a:latin typeface="游ゴシック" panose="020F0502020204030204"/>
                <a:ea typeface="游ゴシック" panose="020B0400000000000000" pitchFamily="50" charset="-128"/>
              </a:rPr>
              <a:t>（１</a:t>
            </a:r>
            <a:r>
              <a:rPr lang="ja-JP" altLang="en-US" sz="2400" b="1" noProof="0" dirty="0" smtClean="0">
                <a:latin typeface="游ゴシック" panose="020F0502020204030204"/>
                <a:ea typeface="游ゴシック" panose="020B0400000000000000" pitchFamily="50" charset="-128"/>
              </a:rPr>
              <a:t>）オミクロン株の特性を踏まえた感染防止対策</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cxnSp>
        <p:nvCxnSpPr>
          <p:cNvPr id="5" name="直線コネクタ 4"/>
          <p:cNvCxnSpPr/>
          <p:nvPr/>
        </p:nvCxnSpPr>
        <p:spPr>
          <a:xfrm>
            <a:off x="608389" y="2747546"/>
            <a:ext cx="0" cy="4104000"/>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1914408" y="2747546"/>
            <a:ext cx="0" cy="4140000"/>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608389" y="2772684"/>
            <a:ext cx="11318898" cy="12879"/>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8928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電話番号：０６ー</a:t>
            </a:r>
            <a:r>
              <a:rPr lang="en-US" altLang="ja-JP" dirty="0" smtClean="0">
                <a:latin typeface="UD デジタル 教科書体 NP-B" panose="02020700000000000000" pitchFamily="18" charset="-128"/>
                <a:ea typeface="UD デジタル 教科書体 NP-B" panose="02020700000000000000" pitchFamily="18" charset="-128"/>
              </a:rPr>
              <a:t>7178</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1371</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259976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385542"/>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a:t>
            </a:r>
            <a:r>
              <a:rPr kumimoji="1" lang="ja-JP" altLang="en-US" sz="2200" b="1" i="0" u="none" kern="1200" cap="none" spc="0" normalizeH="0" baseline="0" noProof="0" dirty="0">
                <a:ln>
                  <a:noFill/>
                </a:ln>
                <a:effectLst/>
                <a:uLnTx/>
                <a:uFillTx/>
                <a:latin typeface="游ゴシック" panose="020F0502020204030204"/>
                <a:ea typeface="游ゴシック" panose="020B0400000000000000" pitchFamily="50" charset="-128"/>
              </a:rPr>
              <a:t>ただし</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a:t>
            </a:r>
            <a:r>
              <a:rPr lang="en-US" altLang="ja-JP" sz="2200" b="1" noProof="0" dirty="0" smtClean="0">
                <a:latin typeface="游ゴシック" panose="020F0502020204030204"/>
                <a:ea typeface="游ゴシック" panose="020B0400000000000000" pitchFamily="50" charset="-128"/>
              </a:rPr>
              <a:t>3</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/19</a:t>
            </a:r>
            <a:r>
              <a:rPr lang="en-US" altLang="ja-JP" sz="2200" b="1" dirty="0" smtClean="0">
                <a:latin typeface="游ゴシック" panose="020F0502020204030204"/>
                <a:ea typeface="游ゴシック" panose="020B0400000000000000" pitchFamily="50" charset="-128"/>
              </a:rPr>
              <a:t>(</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土</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a:t>
            </a:r>
            <a:r>
              <a:rPr kumimoji="1" lang="ja-JP" altLang="en-US" sz="2200" b="1" i="0" u="none" kern="1200" cap="none" spc="0" normalizeH="0" baseline="0" noProof="0" dirty="0" err="1" smtClean="0">
                <a:ln>
                  <a:noFill/>
                </a:ln>
                <a:effectLst/>
                <a:uLnTx/>
                <a:uFillTx/>
                <a:latin typeface="游ゴシック" panose="020F0502020204030204"/>
                <a:ea typeface="游ゴシック" panose="020B0400000000000000" pitchFamily="50" charset="-128"/>
              </a:rPr>
              <a:t>、</a:t>
            </a:r>
            <a:r>
              <a:rPr lang="en-US" altLang="ja-JP" sz="2200" b="1" dirty="0" smtClean="0">
                <a:latin typeface="游ゴシック" panose="020F0502020204030204"/>
                <a:ea typeface="游ゴシック" panose="020B0400000000000000" pitchFamily="50" charset="-128"/>
              </a:rPr>
              <a:t>3</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/20</a:t>
            </a:r>
            <a:r>
              <a:rPr lang="en-US" altLang="ja-JP" sz="2200" b="1" dirty="0" smtClean="0">
                <a:latin typeface="游ゴシック" panose="020F0502020204030204"/>
                <a:ea typeface="游ゴシック" panose="020B0400000000000000" pitchFamily="50" charset="-128"/>
              </a:rPr>
              <a:t>(</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日</a:t>
            </a:r>
            <a:r>
              <a:rPr lang="en-US" altLang="ja-JP" sz="2200" b="1" dirty="0" smtClean="0">
                <a:latin typeface="游ゴシック" panose="020F0502020204030204"/>
                <a:ea typeface="游ゴシック" panose="020B0400000000000000" pitchFamily="50" charset="-128"/>
              </a:rPr>
              <a:t>)</a:t>
            </a:r>
            <a:r>
              <a:rPr lang="ja-JP" altLang="en-US" sz="2200" b="1" dirty="0" err="1" smtClean="0">
                <a:latin typeface="游ゴシック" panose="020F0502020204030204"/>
                <a:ea typeface="游ゴシック" panose="020B0400000000000000" pitchFamily="50" charset="-128"/>
              </a:rPr>
              <a:t>、</a:t>
            </a:r>
            <a:r>
              <a:rPr lang="en-US" altLang="ja-JP" sz="2200" b="1" dirty="0" smtClean="0">
                <a:latin typeface="游ゴシック" panose="020F0502020204030204"/>
                <a:ea typeface="游ゴシック" panose="020B0400000000000000" pitchFamily="50" charset="-128"/>
              </a:rPr>
              <a:t>3/21</a:t>
            </a:r>
            <a:r>
              <a:rPr lang="ja-JP" altLang="en-US" sz="2200" b="1" dirty="0" smtClean="0">
                <a:latin typeface="游ゴシック" panose="020F0502020204030204"/>
                <a:ea typeface="游ゴシック" panose="020B0400000000000000" pitchFamily="50" charset="-128"/>
              </a:rPr>
              <a:t>（月･祝）</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は ９時</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30</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分～</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17</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時</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30</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分 開設</a:t>
            </a:r>
            <a:endParaRPr kumimoji="1" lang="en-US" altLang="ja-JP" sz="2200" b="1" i="0" u="none" kern="1200" cap="none" spc="0" normalizeH="0" baseline="0" noProof="0" dirty="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受付電話番号：０６ー７１７８－１３９８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58200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656896" y="456289"/>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②</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798602" y="719613"/>
            <a:ext cx="10914131" cy="2554545"/>
          </a:xfrm>
          <a:prstGeom prst="rect">
            <a:avLst/>
          </a:prstGeom>
        </p:spPr>
        <p:txBody>
          <a:bodyPr wrap="square">
            <a:spAutoFit/>
          </a:bodyPr>
          <a:lstStyle/>
          <a:p>
            <a:pPr lvl="0">
              <a:lnSpc>
                <a:spcPts val="2100"/>
              </a:lnSpc>
              <a:defRPr/>
            </a:pPr>
            <a:endParaRPr lang="en-US" altLang="ja-JP" b="1" dirty="0" smtClean="0">
              <a:solidFill>
                <a:srgbClr val="FF0000"/>
              </a:solidFill>
            </a:endParaRPr>
          </a:p>
          <a:p>
            <a:pPr marL="285750" indent="-285750">
              <a:lnSpc>
                <a:spcPts val="2500"/>
              </a:lnSpc>
              <a:buFont typeface="游ゴシック" panose="020B0400000000000000" pitchFamily="50" charset="-128"/>
              <a:buChar char="○"/>
              <a:defRPr/>
            </a:pPr>
            <a:r>
              <a:rPr lang="ja-JP" altLang="en-US" b="1" dirty="0"/>
              <a:t>施設で</a:t>
            </a:r>
            <a:r>
              <a:rPr lang="ja-JP" altLang="en-US" b="1" dirty="0" smtClean="0"/>
              <a:t>の</a:t>
            </a:r>
            <a:r>
              <a:rPr lang="ja-JP" altLang="en-US" b="1" dirty="0"/>
              <a:t>感染防止対策</a:t>
            </a:r>
            <a:r>
              <a:rPr lang="ja-JP" altLang="en-US" b="1" dirty="0" smtClean="0"/>
              <a:t>を徹底し、面会</a:t>
            </a:r>
            <a:r>
              <a:rPr lang="ja-JP" altLang="en-US" b="1" dirty="0"/>
              <a:t>は原則自粛すること</a:t>
            </a:r>
            <a:r>
              <a:rPr lang="en-US" altLang="ja-JP" b="1" dirty="0"/>
              <a:t>(</a:t>
            </a:r>
            <a:r>
              <a:rPr lang="ja-JP" altLang="en-US" b="1" dirty="0"/>
              <a:t>面会する場合はオンラインでの面会など高齢者との接触を行わない方法を検討すること</a:t>
            </a:r>
            <a:r>
              <a:rPr lang="ja-JP" altLang="en-US" b="1" dirty="0" smtClean="0"/>
              <a:t>）</a:t>
            </a:r>
            <a:endParaRPr lang="en-US" altLang="ja-JP" b="1" u="sng" dirty="0" smtClean="0"/>
          </a:p>
          <a:p>
            <a:pPr marL="342900" lvl="0" indent="-342900">
              <a:lnSpc>
                <a:spcPts val="2500"/>
              </a:lnSpc>
              <a:buFont typeface="游ゴシック" panose="020B0400000000000000" pitchFamily="50" charset="-128"/>
              <a:buChar char="○"/>
              <a:defRPr/>
            </a:pPr>
            <a:endParaRPr lang="en-US" altLang="ja-JP" sz="800" b="1" dirty="0"/>
          </a:p>
          <a:p>
            <a:pPr marL="342900" lvl="0" indent="-342900">
              <a:lnSpc>
                <a:spcPts val="2500"/>
              </a:lnSpc>
              <a:buFont typeface="游ゴシック" panose="020B0400000000000000" pitchFamily="50" charset="-128"/>
              <a:buChar char="○"/>
              <a:defRPr/>
            </a:pPr>
            <a:r>
              <a:rPr lang="ja-JP" altLang="en-US" b="1" dirty="0"/>
              <a:t>施設で陽性者や疑似症患者が発生した場合には、施設管理者は配置医師や連携医療機関、往診医療機関等と連携し速やかな</a:t>
            </a:r>
            <a:r>
              <a:rPr lang="ja-JP" altLang="en-US" b="1" dirty="0" smtClean="0"/>
              <a:t>治療に協力すること</a:t>
            </a:r>
            <a:endParaRPr lang="en-US" altLang="ja-JP" b="1" dirty="0" smtClean="0"/>
          </a:p>
          <a:p>
            <a:pPr marL="342900" lvl="0" indent="-342900">
              <a:lnSpc>
                <a:spcPts val="2300"/>
              </a:lnSpc>
              <a:buFont typeface="游ゴシック" panose="020B0400000000000000" pitchFamily="50" charset="-128"/>
              <a:buChar char="○"/>
              <a:defRPr/>
            </a:pPr>
            <a:endParaRPr lang="en-US" altLang="ja-JP" sz="800" b="1" dirty="0"/>
          </a:p>
          <a:p>
            <a:pPr marL="342900" lvl="0" indent="-342900">
              <a:lnSpc>
                <a:spcPts val="2300"/>
              </a:lnSpc>
              <a:buFont typeface="游ゴシック" panose="020B0400000000000000" pitchFamily="50" charset="-128"/>
              <a:buChar char="○"/>
              <a:defRPr/>
            </a:pPr>
            <a:endParaRPr lang="ja-JP" altLang="en-US" sz="800" b="1" dirty="0"/>
          </a:p>
        </p:txBody>
      </p:sp>
      <p:sp>
        <p:nvSpPr>
          <p:cNvPr id="13" name="テキスト ボックス 12"/>
          <p:cNvSpPr txBox="1"/>
          <p:nvPr/>
        </p:nvSpPr>
        <p:spPr>
          <a:xfrm>
            <a:off x="720733" y="3703695"/>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医療機関への要請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5" name="正方形/長方形 14"/>
          <p:cNvSpPr/>
          <p:nvPr/>
        </p:nvSpPr>
        <p:spPr>
          <a:xfrm>
            <a:off x="782817" y="3984038"/>
            <a:ext cx="10914131" cy="1964640"/>
          </a:xfrm>
          <a:prstGeom prst="rect">
            <a:avLst/>
          </a:prstGeom>
        </p:spPr>
        <p:txBody>
          <a:bodyPr wrap="square">
            <a:spAutoFit/>
          </a:bodyPr>
          <a:lstStyle/>
          <a:p>
            <a:pPr lvl="0">
              <a:lnSpc>
                <a:spcPts val="2300"/>
              </a:lnSpc>
              <a:defRPr/>
            </a:pPr>
            <a:endParaRPr lang="ja-JP" altLang="en-US" sz="800" b="1" dirty="0"/>
          </a:p>
          <a:p>
            <a:pPr marL="342900" lvl="0" indent="-342900">
              <a:lnSpc>
                <a:spcPts val="2500"/>
              </a:lnSpc>
              <a:buFont typeface="游ゴシック" panose="020B0400000000000000" pitchFamily="50" charset="-128"/>
              <a:buChar char="○"/>
              <a:defRPr/>
            </a:pPr>
            <a:r>
              <a:rPr lang="ja-JP" altLang="en-US" b="1" dirty="0"/>
              <a:t>地域</a:t>
            </a:r>
            <a:r>
              <a:rPr lang="ja-JP" altLang="en-US" b="1" dirty="0" smtClean="0"/>
              <a:t>の中核的</a:t>
            </a:r>
            <a:r>
              <a:rPr lang="ja-JP" altLang="en-US" b="1" dirty="0"/>
              <a:t>な医療機関や往診医療機関は、保健所</a:t>
            </a:r>
            <a:r>
              <a:rPr lang="ja-JP" altLang="en-US" b="1" dirty="0" smtClean="0"/>
              <a:t>から高齢者施設への往診</a:t>
            </a:r>
            <a:r>
              <a:rPr lang="ja-JP" altLang="en-US" b="1" dirty="0"/>
              <a:t>依頼があった場合には、地域単位での往診体制の確保など協力を行う</a:t>
            </a:r>
            <a:r>
              <a:rPr lang="ja-JP" altLang="en-US" b="1" dirty="0" smtClean="0"/>
              <a:t>こと</a:t>
            </a:r>
            <a:endParaRPr lang="en-US" altLang="ja-JP" b="1" dirty="0" smtClean="0"/>
          </a:p>
          <a:p>
            <a:pPr marL="342900" lvl="0" indent="-342900">
              <a:lnSpc>
                <a:spcPts val="2500"/>
              </a:lnSpc>
              <a:buFont typeface="游ゴシック" panose="020B0400000000000000" pitchFamily="50" charset="-128"/>
              <a:buChar char="○"/>
              <a:defRPr/>
            </a:pPr>
            <a:endParaRPr lang="ja-JP" altLang="en-US" sz="800" b="1" dirty="0"/>
          </a:p>
          <a:p>
            <a:pPr marL="342900" lvl="0" indent="-342900">
              <a:lnSpc>
                <a:spcPts val="2500"/>
              </a:lnSpc>
              <a:buFont typeface="游ゴシック" panose="020B0400000000000000" pitchFamily="50" charset="-128"/>
              <a:buChar char="○"/>
              <a:defRPr/>
            </a:pPr>
            <a:r>
              <a:rPr lang="ja-JP" altLang="en-US" b="1" dirty="0"/>
              <a:t>地域</a:t>
            </a:r>
            <a:r>
              <a:rPr lang="ja-JP" altLang="en-US" b="1" dirty="0" smtClean="0"/>
              <a:t>の感染症の中核的</a:t>
            </a:r>
            <a:r>
              <a:rPr lang="ja-JP" altLang="en-US" b="1" dirty="0"/>
              <a:t>な医療機関等は</a:t>
            </a:r>
            <a:r>
              <a:rPr lang="ja-JP" altLang="en-US" b="1" dirty="0" smtClean="0"/>
              <a:t>、高齢者施設の感染</a:t>
            </a:r>
            <a:r>
              <a:rPr lang="ja-JP" altLang="en-US" b="1" dirty="0"/>
              <a:t>制御の</a:t>
            </a:r>
            <a:r>
              <a:rPr lang="ja-JP" altLang="en-US" b="1" dirty="0" smtClean="0"/>
              <a:t>支援を</a:t>
            </a:r>
            <a:r>
              <a:rPr lang="ja-JP" altLang="en-US" b="1" dirty="0"/>
              <a:t>推進する</a:t>
            </a:r>
            <a:r>
              <a:rPr lang="ja-JP" altLang="en-US" b="1" dirty="0" smtClean="0"/>
              <a:t>こと</a:t>
            </a:r>
            <a:endParaRPr lang="en-US" altLang="ja-JP" b="1" dirty="0" smtClean="0"/>
          </a:p>
          <a:p>
            <a:pPr lvl="0">
              <a:lnSpc>
                <a:spcPts val="2300"/>
              </a:lnSpc>
              <a:defRPr/>
            </a:pPr>
            <a:endParaRPr lang="en-US" altLang="ja-JP" sz="800" b="1" dirty="0" smtClean="0"/>
          </a:p>
        </p:txBody>
      </p:sp>
      <p:cxnSp>
        <p:nvCxnSpPr>
          <p:cNvPr id="20" name="直線コネクタ 19"/>
          <p:cNvCxnSpPr/>
          <p:nvPr/>
        </p:nvCxnSpPr>
        <p:spPr>
          <a:xfrm>
            <a:off x="390564" y="329167"/>
            <a:ext cx="0" cy="6452796"/>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1884254" y="329167"/>
            <a:ext cx="0" cy="6452796"/>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390564" y="6754667"/>
            <a:ext cx="11493690" cy="4588"/>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4517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楕円 17"/>
          <p:cNvSpPr/>
          <p:nvPr/>
        </p:nvSpPr>
        <p:spPr>
          <a:xfrm>
            <a:off x="227021" y="266017"/>
            <a:ext cx="4072023" cy="255536"/>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6" name="正方形/長方形 25"/>
          <p:cNvSpPr/>
          <p:nvPr/>
        </p:nvSpPr>
        <p:spPr>
          <a:xfrm>
            <a:off x="713796" y="892405"/>
            <a:ext cx="11199162" cy="5799023"/>
          </a:xfrm>
          <a:prstGeom prst="rect">
            <a:avLst/>
          </a:prstGeom>
        </p:spPr>
        <p:txBody>
          <a:bodyPr wrap="square">
            <a:spAutoFit/>
          </a:bodyPr>
          <a:lstStyle/>
          <a:p>
            <a:pPr lvl="0">
              <a:lnSpc>
                <a:spcPts val="2100"/>
              </a:lnSpc>
              <a:defRPr/>
            </a:pPr>
            <a:endParaRPr lang="en-US" altLang="ja-JP" sz="800" dirty="0"/>
          </a:p>
          <a:p>
            <a:pPr lvl="0">
              <a:lnSpc>
                <a:spcPts val="2500"/>
              </a:lnSpc>
              <a:defRPr/>
            </a:pPr>
            <a:r>
              <a:rPr lang="ja-JP" altLang="en-US" sz="2000" dirty="0"/>
              <a:t>○　</a:t>
            </a:r>
            <a:r>
              <a:rPr lang="ja-JP" altLang="en-US" sz="2000" b="1" dirty="0"/>
              <a:t>会食を行う際は、４</a:t>
            </a:r>
            <a:r>
              <a:rPr lang="ja-JP" altLang="en-US" sz="2000" b="1" dirty="0" smtClean="0"/>
              <a:t>ルールを遵守すること</a:t>
            </a:r>
            <a:endParaRPr lang="en-US" altLang="ja-JP" sz="1400" b="1" dirty="0"/>
          </a:p>
          <a:p>
            <a:pPr lvl="0">
              <a:lnSpc>
                <a:spcPts val="2500"/>
              </a:lnSpc>
              <a:defRPr/>
            </a:pPr>
            <a:r>
              <a:rPr lang="ja-JP" altLang="en-US" sz="2000" b="1" dirty="0" smtClean="0"/>
              <a:t>　　特に、歓送迎会、謝恩会、宴会をともなう花見は、感染リスクが高いため、感染防止対策を</a:t>
            </a:r>
            <a:endParaRPr lang="en-US" altLang="ja-JP" sz="2000" b="1" dirty="0" smtClean="0"/>
          </a:p>
          <a:p>
            <a:pPr lvl="0">
              <a:lnSpc>
                <a:spcPts val="2500"/>
              </a:lnSpc>
              <a:defRPr/>
            </a:pPr>
            <a:r>
              <a:rPr lang="ja-JP" altLang="en-US" sz="2000" b="1" dirty="0" smtClean="0"/>
              <a:t>　　徹底すること</a:t>
            </a:r>
            <a:endParaRPr lang="en-US" altLang="ja-JP" sz="2000" b="1" dirty="0"/>
          </a:p>
          <a:p>
            <a:pPr lvl="0">
              <a:lnSpc>
                <a:spcPts val="2500"/>
              </a:lnSpc>
              <a:defRPr/>
            </a:pPr>
            <a:r>
              <a:rPr lang="ja-JP" altLang="en-US" sz="2000" b="1" dirty="0"/>
              <a:t>　　　・同一テーブル４人</a:t>
            </a:r>
            <a:r>
              <a:rPr lang="ja-JP" altLang="en-US" sz="2000" b="1" dirty="0" smtClean="0"/>
              <a:t>以内</a:t>
            </a:r>
            <a:r>
              <a:rPr lang="ja-JP" altLang="en-US" sz="2000" b="1" dirty="0"/>
              <a:t>　　　　　　　</a:t>
            </a:r>
            <a:r>
              <a:rPr lang="ja-JP" altLang="en-US" sz="2000" b="1" dirty="0" smtClean="0"/>
              <a:t>　   </a:t>
            </a:r>
            <a:r>
              <a:rPr lang="ja-JP" altLang="en-US" sz="2000" b="1" dirty="0"/>
              <a:t>・２時間程度以内での飲食</a:t>
            </a:r>
            <a:endParaRPr lang="en-US" altLang="ja-JP" sz="2000" b="1" dirty="0"/>
          </a:p>
          <a:p>
            <a:pPr lvl="0">
              <a:lnSpc>
                <a:spcPts val="2500"/>
              </a:lnSpc>
              <a:defRPr/>
            </a:pPr>
            <a:r>
              <a:rPr lang="ja-JP" altLang="en-US" sz="2000" b="1" dirty="0"/>
              <a:t>　　　・ゴールドステッカー認証店舗を推奨　　　・マスク会食</a:t>
            </a:r>
            <a:r>
              <a:rPr lang="en-US" altLang="ja-JP" sz="1200" b="1" dirty="0" smtClean="0"/>
              <a:t>※</a:t>
            </a:r>
            <a:r>
              <a:rPr lang="ja-JP" altLang="en-US" sz="2000" b="1" dirty="0" smtClean="0"/>
              <a:t>の</a:t>
            </a:r>
            <a:r>
              <a:rPr lang="ja-JP" altLang="en-US" sz="2000" b="1" dirty="0"/>
              <a:t>徹底</a:t>
            </a:r>
            <a:endParaRPr lang="en-US" altLang="ja-JP" sz="2000" b="1" dirty="0"/>
          </a:p>
          <a:p>
            <a:pPr lvl="0">
              <a:lnSpc>
                <a:spcPts val="2500"/>
              </a:lnSpc>
              <a:defRPr/>
            </a:pPr>
            <a:r>
              <a:rPr lang="ja-JP" altLang="en-US" sz="1600" dirty="0"/>
              <a:t>　　</a:t>
            </a:r>
            <a:r>
              <a:rPr lang="ja-JP" altLang="en-US" sz="1400" spc="-150" dirty="0"/>
              <a:t>　　　　　</a:t>
            </a:r>
            <a:r>
              <a:rPr lang="en-US" altLang="ja-JP" sz="1400" spc="-150" dirty="0" smtClean="0"/>
              <a:t>※</a:t>
            </a:r>
            <a:r>
              <a:rPr lang="ja-JP" altLang="en-US" sz="1400" spc="-150" dirty="0"/>
              <a:t>　疾患等によりマスクの着用が困難な場合などはこの限りで</a:t>
            </a:r>
            <a:r>
              <a:rPr lang="ja-JP" altLang="en-US" sz="1400" spc="-150" dirty="0" smtClean="0"/>
              <a:t>ない</a:t>
            </a:r>
            <a:endParaRPr lang="en-US" altLang="ja-JP" sz="2000" u="sng" dirty="0" smtClean="0"/>
          </a:p>
          <a:p>
            <a:pPr>
              <a:lnSpc>
                <a:spcPts val="2100"/>
              </a:lnSpc>
              <a:defRPr/>
            </a:pPr>
            <a:endParaRPr lang="en-US" altLang="ja-JP" sz="2000" dirty="0"/>
          </a:p>
          <a:p>
            <a:pPr>
              <a:lnSpc>
                <a:spcPts val="2100"/>
              </a:lnSpc>
              <a:defRPr/>
            </a:pPr>
            <a:r>
              <a:rPr lang="ja-JP" altLang="en-US" sz="2000" dirty="0" smtClean="0"/>
              <a:t>○　感染防止対策（３密の回避、マスク着用、手洗い、こまめな換気等）の徹底</a:t>
            </a:r>
            <a:endParaRPr lang="en-US" altLang="ja-JP" sz="2000" dirty="0" smtClean="0"/>
          </a:p>
          <a:p>
            <a:pPr>
              <a:lnSpc>
                <a:spcPts val="2100"/>
              </a:lnSpc>
              <a:defRPr/>
            </a:pPr>
            <a:r>
              <a:rPr lang="ja-JP" altLang="en-US" sz="2000" dirty="0"/>
              <a:t>　</a:t>
            </a:r>
            <a:r>
              <a:rPr lang="ja-JP" altLang="en-US" sz="2000" dirty="0" smtClean="0"/>
              <a:t>　特に、子どもの感染防止対策を徹底すること</a:t>
            </a:r>
            <a:endParaRPr lang="en-US" altLang="ja-JP" sz="1400" dirty="0" smtClean="0"/>
          </a:p>
          <a:p>
            <a:pPr>
              <a:lnSpc>
                <a:spcPts val="2100"/>
              </a:lnSpc>
              <a:defRPr/>
            </a:pPr>
            <a:endParaRPr lang="en-US" altLang="ja-JP" sz="2000" dirty="0" smtClean="0"/>
          </a:p>
          <a:p>
            <a:pPr lvl="0">
              <a:lnSpc>
                <a:spcPts val="2500"/>
              </a:lnSpc>
              <a:defRPr/>
            </a:pPr>
            <a:r>
              <a:rPr lang="ja-JP" altLang="en-US" sz="2000" dirty="0" smtClean="0"/>
              <a:t>○　</a:t>
            </a:r>
            <a:r>
              <a:rPr lang="ja-JP" altLang="en-US" sz="2000" dirty="0"/>
              <a:t>都道府県間の移動は、基本的な感染防止対策を徹底するとともに、移動先での感染リスク</a:t>
            </a:r>
            <a:r>
              <a:rPr lang="ja-JP" altLang="en-US" sz="2000" dirty="0" smtClean="0"/>
              <a:t>の</a:t>
            </a:r>
            <a:endParaRPr lang="en-US" altLang="ja-JP" sz="2000" dirty="0" smtClean="0"/>
          </a:p>
          <a:p>
            <a:pPr lvl="0">
              <a:lnSpc>
                <a:spcPts val="2500"/>
              </a:lnSpc>
              <a:defRPr/>
            </a:pPr>
            <a:r>
              <a:rPr lang="ja-JP" altLang="en-US" sz="2000" dirty="0"/>
              <a:t>　</a:t>
            </a:r>
            <a:r>
              <a:rPr lang="ja-JP" altLang="en-US" sz="2000" dirty="0" smtClean="0"/>
              <a:t>　高い行動を</a:t>
            </a:r>
            <a:r>
              <a:rPr lang="ja-JP" altLang="en-US" sz="2000" dirty="0"/>
              <a:t>控える</a:t>
            </a:r>
            <a:r>
              <a:rPr lang="ja-JP" altLang="en-US" sz="2000" dirty="0" smtClean="0"/>
              <a:t>こと</a:t>
            </a:r>
            <a:r>
              <a:rPr lang="ja-JP" altLang="en-US" sz="1400" dirty="0"/>
              <a:t>　　</a:t>
            </a:r>
          </a:p>
          <a:p>
            <a:pPr lvl="0">
              <a:lnSpc>
                <a:spcPts val="2100"/>
              </a:lnSpc>
              <a:defRPr/>
            </a:pPr>
            <a:endParaRPr lang="en-US" altLang="ja-JP" sz="2000" dirty="0"/>
          </a:p>
          <a:p>
            <a:pPr>
              <a:lnSpc>
                <a:spcPts val="2500"/>
              </a:lnSpc>
              <a:defRPr/>
            </a:pPr>
            <a:r>
              <a:rPr lang="ja-JP" altLang="en-US" sz="2000" b="1" dirty="0" smtClean="0"/>
              <a:t>○　</a:t>
            </a:r>
            <a:r>
              <a:rPr lang="ja-JP" altLang="en-US" sz="2000" dirty="0" smtClean="0"/>
              <a:t>少し</a:t>
            </a:r>
            <a:r>
              <a:rPr lang="ja-JP" altLang="en-US" sz="2000" dirty="0"/>
              <a:t>でも症状がある場合、早めに検査を受診すること</a:t>
            </a:r>
            <a:endParaRPr lang="en-US" altLang="ja-JP" sz="2000" dirty="0"/>
          </a:p>
          <a:p>
            <a:pPr>
              <a:lnSpc>
                <a:spcPts val="2500"/>
              </a:lnSpc>
              <a:defRPr/>
            </a:pPr>
            <a:r>
              <a:rPr lang="ja-JP" altLang="en-US" sz="2000" dirty="0"/>
              <a:t>　　感染不安を感じる無症状者についても、検査を受診すること</a:t>
            </a:r>
            <a:r>
              <a:rPr lang="ja-JP" altLang="en-US" sz="1600" dirty="0"/>
              <a:t>（無料検査事業を</a:t>
            </a:r>
            <a:r>
              <a:rPr lang="ja-JP" altLang="en-US" sz="1600" dirty="0" smtClean="0"/>
              <a:t>実施</a:t>
            </a:r>
            <a:r>
              <a:rPr lang="en-US" altLang="ja-JP" sz="1600" dirty="0" smtClean="0"/>
              <a:t>)</a:t>
            </a:r>
            <a:endParaRPr lang="en-US" altLang="ja-JP" sz="1400" dirty="0" smtClean="0"/>
          </a:p>
          <a:p>
            <a:pPr>
              <a:lnSpc>
                <a:spcPts val="2500"/>
              </a:lnSpc>
              <a:defRPr/>
            </a:pPr>
            <a:endParaRPr lang="en-US" altLang="ja-JP" sz="2000" dirty="0"/>
          </a:p>
          <a:p>
            <a:pPr lvl="0">
              <a:lnSpc>
                <a:spcPts val="2500"/>
              </a:lnSpc>
              <a:defRPr/>
            </a:pPr>
            <a:r>
              <a:rPr lang="ja-JP" altLang="en-US" sz="2000" dirty="0" smtClean="0"/>
              <a:t>○　感染対策が徹底されていない飲食店等の利用を自粛すること</a:t>
            </a:r>
            <a:endParaRPr lang="en-US" altLang="ja-JP" sz="2000" dirty="0" smtClean="0"/>
          </a:p>
          <a:p>
            <a:pPr>
              <a:lnSpc>
                <a:spcPts val="1900"/>
              </a:lnSpc>
              <a:defRPr/>
            </a:pPr>
            <a:r>
              <a:rPr lang="ja-JP" altLang="en-US" sz="2000" dirty="0" smtClean="0">
                <a:solidFill>
                  <a:srgbClr val="FF0000"/>
                </a:solidFill>
              </a:rPr>
              <a:t>　</a:t>
            </a:r>
            <a:endParaRPr lang="en-US" altLang="ja-JP" sz="2000" spc="-150" dirty="0" smtClean="0">
              <a:solidFill>
                <a:srgbClr val="FF0000"/>
              </a:solidFill>
            </a:endParaRPr>
          </a:p>
        </p:txBody>
      </p:sp>
      <p:sp>
        <p:nvSpPr>
          <p:cNvPr id="13" name="テキスト ボックス 12"/>
          <p:cNvSpPr txBox="1"/>
          <p:nvPr/>
        </p:nvSpPr>
        <p:spPr>
          <a:xfrm>
            <a:off x="0" y="266017"/>
            <a:ext cx="11069867" cy="399276"/>
          </a:xfrm>
          <a:prstGeom prst="rect">
            <a:avLst/>
          </a:prstGeom>
          <a:noFill/>
          <a:ln w="19050">
            <a:noFill/>
          </a:ln>
        </p:spPr>
        <p:txBody>
          <a:bodyPr wrap="square" rtlCol="0">
            <a:spAutoFit/>
          </a:bodyPr>
          <a:lstStyle/>
          <a:p>
            <a:pPr lvl="0">
              <a:lnSpc>
                <a:spcPts val="2300"/>
              </a:lnSpc>
              <a:defRPr/>
            </a:pPr>
            <a:r>
              <a:rPr lang="ja-JP" altLang="en-US" sz="2400" b="1" noProof="0" dirty="0" smtClean="0">
                <a:latin typeface="游ゴシック" panose="020F0502020204030204"/>
                <a:ea typeface="游ゴシック" panose="020B0400000000000000" pitchFamily="50" charset="-128"/>
              </a:rPr>
              <a:t>（２）継続した感染防止対策</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5" name="テキスト ボックス 14"/>
          <p:cNvSpPr txBox="1"/>
          <p:nvPr/>
        </p:nvSpPr>
        <p:spPr>
          <a:xfrm>
            <a:off x="595510" y="661343"/>
            <a:ext cx="9939408"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4" name="正方形/長方形 3"/>
          <p:cNvSpPr/>
          <p:nvPr/>
        </p:nvSpPr>
        <p:spPr>
          <a:xfrm>
            <a:off x="713796" y="1099256"/>
            <a:ext cx="11199162" cy="2842714"/>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00811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493809" y="632181"/>
            <a:ext cx="11069867" cy="682238"/>
          </a:xfrm>
          <a:prstGeom prst="rect">
            <a:avLst/>
          </a:prstGeom>
          <a:noFill/>
          <a:ln w="19050">
            <a:noFill/>
          </a:ln>
        </p:spPr>
        <p:txBody>
          <a:bodyPr wrap="square" rtlCol="0">
            <a:spAutoFit/>
          </a:bodyPr>
          <a:lstStyle/>
          <a:p>
            <a:pPr>
              <a:lnSpc>
                <a:spcPts val="2300"/>
              </a:lnSpc>
              <a:defRPr/>
            </a:pPr>
            <a:r>
              <a:rPr lang="ja-JP" altLang="en-US" sz="2400" b="1" noProof="0" dirty="0">
                <a:latin typeface="游ゴシック" panose="020F0502020204030204"/>
                <a:ea typeface="游ゴシック" panose="020B0400000000000000" pitchFamily="50" charset="-128"/>
              </a:rPr>
              <a:t>②</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595510" y="1343945"/>
            <a:ext cx="11188659" cy="3785652"/>
          </a:xfrm>
          <a:prstGeom prst="rect">
            <a:avLst/>
          </a:prstGeom>
        </p:spPr>
        <p:txBody>
          <a:bodyPr wrap="square">
            <a:spAutoFit/>
          </a:bodyPr>
          <a:lstStyle/>
          <a:p>
            <a:pPr>
              <a:lnSpc>
                <a:spcPct val="150000"/>
              </a:lnSpc>
              <a:defRPr/>
            </a:pPr>
            <a:r>
              <a:rPr lang="ja-JP" altLang="en-US" sz="2000" b="1" dirty="0" smtClean="0"/>
              <a:t>○</a:t>
            </a:r>
            <a:r>
              <a:rPr lang="ja-JP" altLang="en-US" sz="2000" b="1" dirty="0"/>
              <a:t>　</a:t>
            </a:r>
            <a:r>
              <a:rPr lang="ja-JP" altLang="en-US" sz="2000" dirty="0"/>
              <a:t>発熱等の症状がある学生は、登校や活動参加を控えるよう、周知徹底する</a:t>
            </a:r>
            <a:r>
              <a:rPr lang="ja-JP" altLang="en-US" sz="2000" dirty="0" smtClean="0"/>
              <a:t>こと</a:t>
            </a:r>
            <a:endParaRPr lang="en-US" altLang="ja-JP" sz="2000" dirty="0" smtClean="0"/>
          </a:p>
          <a:p>
            <a:pPr>
              <a:lnSpc>
                <a:spcPct val="150000"/>
              </a:lnSpc>
              <a:defRPr/>
            </a:pPr>
            <a:endParaRPr lang="en-US" altLang="ja-JP" sz="2000" spc="-130" dirty="0"/>
          </a:p>
          <a:p>
            <a:pPr>
              <a:lnSpc>
                <a:spcPct val="150000"/>
              </a:lnSpc>
              <a:defRPr/>
            </a:pPr>
            <a:r>
              <a:rPr lang="ja-JP" altLang="en-US" sz="2000" dirty="0" smtClean="0"/>
              <a:t>○　学生に対し、感染リスクの高い以下の行動について感染防止対策を徹底すること</a:t>
            </a:r>
            <a:endParaRPr lang="en-US" altLang="ja-JP" sz="2000" dirty="0" smtClean="0"/>
          </a:p>
          <a:p>
            <a:pPr>
              <a:lnSpc>
                <a:spcPct val="150000"/>
              </a:lnSpc>
              <a:defRPr/>
            </a:pPr>
            <a:r>
              <a:rPr lang="ja-JP" altLang="en-US" sz="2000" dirty="0"/>
              <a:t>　</a:t>
            </a:r>
            <a:r>
              <a:rPr lang="ja-JP" altLang="en-US" sz="2000" dirty="0" smtClean="0"/>
              <a:t>　　・　旅行や、自宅・友人宅での飲み会</a:t>
            </a:r>
            <a:endParaRPr lang="en-US" altLang="ja-JP" sz="2000" dirty="0" smtClean="0"/>
          </a:p>
          <a:p>
            <a:pPr>
              <a:lnSpc>
                <a:spcPct val="150000"/>
              </a:lnSpc>
              <a:defRPr/>
            </a:pPr>
            <a:r>
              <a:rPr lang="ja-JP" altLang="en-US" sz="2000" dirty="0"/>
              <a:t>　</a:t>
            </a:r>
            <a:r>
              <a:rPr lang="ja-JP" altLang="en-US" sz="2000" dirty="0" smtClean="0"/>
              <a:t>　　・　特に、歓送迎会、謝恩会、宴会をともなう花見など、多人数が集まる会食</a:t>
            </a:r>
            <a:endParaRPr lang="en-US" altLang="ja-JP" sz="2000" dirty="0" smtClean="0"/>
          </a:p>
          <a:p>
            <a:pPr>
              <a:lnSpc>
                <a:spcPct val="150000"/>
              </a:lnSpc>
              <a:defRPr/>
            </a:pPr>
            <a:r>
              <a:rPr lang="ja-JP" altLang="en-US" sz="2000" dirty="0"/>
              <a:t>　</a:t>
            </a:r>
            <a:r>
              <a:rPr lang="ja-JP" altLang="en-US" sz="2000" dirty="0" smtClean="0"/>
              <a:t>　　・　</a:t>
            </a:r>
            <a:r>
              <a:rPr lang="ja-JP" altLang="en-US" sz="2000" dirty="0"/>
              <a:t>部活動や課外活動における感染リスクの高い活動（合宿等）や前後</a:t>
            </a:r>
            <a:r>
              <a:rPr lang="ja-JP" altLang="en-US" sz="2000" dirty="0" smtClean="0"/>
              <a:t>の会食</a:t>
            </a:r>
            <a:endParaRPr lang="en-US" altLang="ja-JP" sz="2000" dirty="0" smtClean="0"/>
          </a:p>
          <a:p>
            <a:pPr>
              <a:lnSpc>
                <a:spcPct val="150000"/>
              </a:lnSpc>
              <a:defRPr/>
            </a:pPr>
            <a:endParaRPr lang="en-US" altLang="ja-JP" sz="2000" spc="-100" dirty="0"/>
          </a:p>
          <a:p>
            <a:pPr>
              <a:lnSpc>
                <a:spcPct val="150000"/>
              </a:lnSpc>
              <a:defRPr/>
            </a:pPr>
            <a:r>
              <a:rPr lang="ja-JP" altLang="en-US" sz="2000" spc="-100" dirty="0" smtClean="0"/>
              <a:t>○　</a:t>
            </a:r>
            <a:r>
              <a:rPr lang="ja-JP" altLang="en-US" sz="2000" dirty="0" smtClean="0"/>
              <a:t>学生寮における感染防止策などについて、学生に注意喚起を徹底すること</a:t>
            </a:r>
            <a:endParaRPr lang="en-US" altLang="ja-JP" sz="2000" dirty="0" smtClean="0"/>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8" name="正方形/長方形 7"/>
          <p:cNvSpPr/>
          <p:nvPr/>
        </p:nvSpPr>
        <p:spPr>
          <a:xfrm>
            <a:off x="595510" y="1108984"/>
            <a:ext cx="11463651" cy="3901068"/>
          </a:xfrm>
          <a:prstGeom prst="rect">
            <a:avLst/>
          </a:prstGeom>
        </p:spPr>
        <p:txBody>
          <a:bodyPr wrap="square">
            <a:spAutoFit/>
          </a:bodyPr>
          <a:lstStyle/>
          <a:p>
            <a:pPr>
              <a:lnSpc>
                <a:spcPts val="2700"/>
              </a:lnSpc>
              <a:defRPr/>
            </a:pPr>
            <a:r>
              <a:rPr lang="ja-JP" altLang="en-US" sz="2000" b="1" dirty="0" smtClean="0"/>
              <a:t>○</a:t>
            </a:r>
            <a:r>
              <a:rPr lang="ja-JP" altLang="en-US" sz="2000" b="1" spc="-100" dirty="0"/>
              <a:t>　</a:t>
            </a:r>
            <a:r>
              <a:rPr lang="ja-JP" altLang="en-US" sz="2000" spc="-100" dirty="0" smtClean="0"/>
              <a:t>在宅勤務（テレワーク）の活用</a:t>
            </a:r>
            <a:r>
              <a:rPr lang="ja-JP" altLang="en-US" sz="2000" spc="-100" dirty="0"/>
              <a:t>、</a:t>
            </a:r>
            <a:r>
              <a:rPr lang="ja-JP" altLang="en-US" sz="2000" spc="-100" dirty="0" smtClean="0"/>
              <a:t>時差出勤、自転車通勤等、人との接触を低減する取組みを進める　</a:t>
            </a:r>
            <a:endParaRPr lang="en-US" altLang="ja-JP" sz="2000" spc="-100" dirty="0" smtClean="0"/>
          </a:p>
          <a:p>
            <a:pPr>
              <a:lnSpc>
                <a:spcPts val="2700"/>
              </a:lnSpc>
              <a:defRPr/>
            </a:pPr>
            <a:r>
              <a:rPr lang="ja-JP" altLang="en-US" sz="2000" spc="-100" dirty="0" smtClean="0"/>
              <a:t>　　こと</a:t>
            </a:r>
            <a:endParaRPr lang="en-US" altLang="ja-JP" sz="2000" spc="-100" dirty="0" smtClean="0"/>
          </a:p>
          <a:p>
            <a:pPr>
              <a:lnSpc>
                <a:spcPts val="2700"/>
              </a:lnSpc>
              <a:defRPr/>
            </a:pPr>
            <a:endParaRPr lang="en-US" altLang="ja-JP" sz="2000" spc="-100" dirty="0"/>
          </a:p>
          <a:p>
            <a:pPr>
              <a:lnSpc>
                <a:spcPts val="2700"/>
              </a:lnSpc>
              <a:defRPr/>
            </a:pPr>
            <a:r>
              <a:rPr lang="ja-JP" altLang="en-US" sz="2000" spc="-100" dirty="0" smtClean="0"/>
              <a:t>○　歓送迎会や宴会をともなう花見など、多人数が集まる会食では、感染防止対策を徹底すること</a:t>
            </a:r>
            <a:endParaRPr lang="en-US" altLang="ja-JP" sz="2000" spc="-100" dirty="0" smtClean="0"/>
          </a:p>
          <a:p>
            <a:pPr>
              <a:lnSpc>
                <a:spcPts val="2700"/>
              </a:lnSpc>
              <a:defRPr/>
            </a:pPr>
            <a:endParaRPr lang="en-US" altLang="ja-JP" sz="2000" spc="-100" dirty="0"/>
          </a:p>
          <a:p>
            <a:pPr>
              <a:lnSpc>
                <a:spcPts val="2700"/>
              </a:lnSpc>
              <a:defRPr/>
            </a:pPr>
            <a:r>
              <a:rPr lang="ja-JP" altLang="en-US" sz="2000" spc="-100" dirty="0" smtClean="0"/>
              <a:t>○　休憩室、喫煙所、更衣室などでマスクを外した会話を控えること</a:t>
            </a:r>
            <a:endParaRPr lang="en-US" altLang="ja-JP" sz="2000" spc="-100" dirty="0" smtClean="0"/>
          </a:p>
          <a:p>
            <a:pPr>
              <a:lnSpc>
                <a:spcPts val="2700"/>
              </a:lnSpc>
              <a:defRPr/>
            </a:pPr>
            <a:endParaRPr lang="en-US" altLang="ja-JP" sz="2000" spc="-100" dirty="0" smtClean="0"/>
          </a:p>
          <a:p>
            <a:pPr>
              <a:lnSpc>
                <a:spcPts val="2700"/>
              </a:lnSpc>
              <a:defRPr/>
            </a:pPr>
            <a:r>
              <a:rPr lang="ja-JP" altLang="en-US" sz="2000" spc="-100" dirty="0" smtClean="0"/>
              <a:t>○　高齢者や基礎疾患を有する方等、重症化リスクのある従業者、妊娠している従業者、同居家族に該</a:t>
            </a:r>
            <a:endParaRPr lang="en-US" altLang="ja-JP" sz="2000" spc="-100" dirty="0" smtClean="0"/>
          </a:p>
          <a:p>
            <a:pPr>
              <a:lnSpc>
                <a:spcPts val="2700"/>
              </a:lnSpc>
              <a:defRPr/>
            </a:pPr>
            <a:r>
              <a:rPr lang="ja-JP" altLang="en-US" sz="2000" spc="-100" dirty="0" smtClean="0"/>
              <a:t>　　当者がいる従業者について、テレワークや時差出勤等の配慮を行うこと</a:t>
            </a:r>
            <a:endParaRPr lang="en-US" altLang="ja-JP" sz="2000" spc="-100" dirty="0" smtClean="0"/>
          </a:p>
          <a:p>
            <a:pPr>
              <a:lnSpc>
                <a:spcPts val="2700"/>
              </a:lnSpc>
              <a:defRPr/>
            </a:pPr>
            <a:endParaRPr lang="en-US" altLang="ja-JP" sz="2000" spc="-100" dirty="0" smtClean="0"/>
          </a:p>
          <a:p>
            <a:pPr>
              <a:lnSpc>
                <a:spcPts val="2700"/>
              </a:lnSpc>
              <a:defRPr/>
            </a:pPr>
            <a:r>
              <a:rPr lang="ja-JP" altLang="en-US" sz="2000" spc="-100" dirty="0" smtClean="0"/>
              <a:t>○　業種別ガイドラインを遵守すること</a:t>
            </a:r>
            <a:endParaRPr lang="en-US" altLang="ja-JP" sz="2000" spc="-100" dirty="0" smtClean="0"/>
          </a:p>
        </p:txBody>
      </p:sp>
      <p:sp>
        <p:nvSpPr>
          <p:cNvPr id="9" name="テキスト ボックス 8"/>
          <p:cNvSpPr txBox="1"/>
          <p:nvPr/>
        </p:nvSpPr>
        <p:spPr>
          <a:xfrm>
            <a:off x="393996" y="467709"/>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Tree>
    <p:extLst>
      <p:ext uri="{BB962C8B-B14F-4D97-AF65-F5344CB8AC3E}">
        <p14:creationId xmlns:p14="http://schemas.microsoft.com/office/powerpoint/2010/main" val="950920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491098"/>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203719"/>
            <a:ext cx="8614918" cy="461665"/>
          </a:xfrm>
          <a:prstGeom prst="rect">
            <a:avLst/>
          </a:prstGeom>
          <a:noFill/>
          <a:ln w="19050">
            <a:noFill/>
          </a:ln>
        </p:spPr>
        <p:txBody>
          <a:bodyPr wrap="square" rtlCol="0">
            <a:spAutoFit/>
          </a:bodyPr>
          <a:lstStyle/>
          <a:p>
            <a:r>
              <a:rPr lang="ja-JP" altLang="en-US" sz="2400" b="1" dirty="0"/>
              <a:t>④</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62099"/>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67006"/>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287756" y="1659870"/>
            <a:ext cx="12104382" cy="5109091"/>
          </a:xfrm>
          <a:prstGeom prst="rect">
            <a:avLst/>
          </a:prstGeom>
          <a:noFill/>
          <a:ln w="19050">
            <a:noFill/>
          </a:ln>
        </p:spPr>
        <p:txBody>
          <a:bodyPr wrap="square" rtlCol="0">
            <a:spAutoFit/>
          </a:bodyPr>
          <a:lstStyle/>
          <a:p>
            <a:endParaRPr lang="en-US" altLang="ja-JP" dirty="0" smtClean="0"/>
          </a:p>
          <a:p>
            <a:endParaRPr kumimoji="1" lang="en-US" altLang="ja-JP" b="1" u="sng" dirty="0" smtClean="0"/>
          </a:p>
          <a:p>
            <a:pPr>
              <a:lnSpc>
                <a:spcPts val="2100"/>
              </a:lnSpc>
            </a:pPr>
            <a:endParaRPr lang="en-US" altLang="ja-JP" sz="1400" b="1" dirty="0" smtClean="0"/>
          </a:p>
          <a:p>
            <a:pPr>
              <a:lnSpc>
                <a:spcPts val="2100"/>
              </a:lnSpc>
            </a:pPr>
            <a:r>
              <a:rPr lang="ja-JP" altLang="en-US" sz="1600" b="1" dirty="0"/>
              <a:t>　</a:t>
            </a:r>
            <a:endParaRPr lang="en-US" altLang="ja-JP" sz="1600" b="1" dirty="0" smtClean="0"/>
          </a:p>
          <a:p>
            <a:pPr>
              <a:lnSpc>
                <a:spcPts val="2300"/>
              </a:lnSpc>
            </a:pPr>
            <a:r>
              <a:rPr lang="ja-JP" altLang="en-US" sz="1600" b="1" dirty="0"/>
              <a:t>　</a:t>
            </a:r>
            <a:r>
              <a:rPr lang="ja-JP" altLang="en-US" sz="1600" b="1" dirty="0" smtClean="0"/>
              <a:t>　</a:t>
            </a:r>
            <a:endParaRPr lang="en-US" altLang="ja-JP" sz="1600" b="1" dirty="0" smtClean="0"/>
          </a:p>
          <a:p>
            <a:pPr>
              <a:lnSpc>
                <a:spcPts val="2300"/>
              </a:lnSpc>
            </a:pPr>
            <a:r>
              <a:rPr lang="en-US" altLang="ja-JP" sz="1600" b="1" dirty="0"/>
              <a:t> </a:t>
            </a:r>
            <a:r>
              <a:rPr lang="en-US" altLang="ja-JP" sz="1600" b="1" dirty="0" smtClean="0"/>
              <a:t>      </a:t>
            </a:r>
            <a:r>
              <a:rPr lang="ja-JP" altLang="en-US" sz="1600" b="1" dirty="0" smtClean="0"/>
              <a:t>◆　感染防止安全計画は、イベント開催日の２週間前までを目途に大阪府に提出すること</a:t>
            </a:r>
            <a:endParaRPr lang="en-US" altLang="ja-JP" sz="1600" b="1" dirty="0" smtClean="0"/>
          </a:p>
          <a:p>
            <a:pPr>
              <a:lnSpc>
                <a:spcPts val="23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a:t>
            </a:r>
            <a:r>
              <a:rPr lang="ja-JP" altLang="en-US" sz="1600" b="1" dirty="0" smtClean="0"/>
              <a:t>徹底</a:t>
            </a:r>
            <a:endParaRPr lang="en-US" altLang="ja-JP" sz="1600" b="1" dirty="0" smtClean="0"/>
          </a:p>
          <a:p>
            <a:pPr>
              <a:lnSpc>
                <a:spcPts val="2300"/>
              </a:lnSpc>
            </a:pPr>
            <a:r>
              <a:rPr lang="ja-JP" altLang="en-US" sz="1600" b="1" dirty="0"/>
              <a:t>　</a:t>
            </a:r>
            <a:r>
              <a:rPr lang="ja-JP" altLang="en-US" sz="1600" b="1" dirty="0" smtClean="0"/>
              <a:t>　</a:t>
            </a:r>
            <a:r>
              <a:rPr lang="ja-JP" altLang="en-US" sz="1600" b="1" dirty="0"/>
              <a:t>◆　</a:t>
            </a:r>
            <a:r>
              <a:rPr lang="ja-JP" altLang="en-US" sz="1600" b="1" dirty="0" smtClean="0"/>
              <a:t>イベントの参加者は、イベント前後</a:t>
            </a:r>
            <a:r>
              <a:rPr lang="ja-JP" altLang="en-US" sz="1600" b="1" dirty="0"/>
              <a:t>の活動における基本的な感染対策の徹底や直行</a:t>
            </a:r>
            <a:r>
              <a:rPr lang="ja-JP" altLang="en-US" sz="1600" b="1" dirty="0" smtClean="0"/>
              <a:t>直帰を行うこと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と人との間隔（できるだけ２ｍ、最低１ｍ）を確保し、大声なし：人と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５</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６</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ガイドラインの遵守、同一テーブル４人以内など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243621"/>
            <a:ext cx="11629623" cy="55049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247961431"/>
              </p:ext>
            </p:extLst>
          </p:nvPr>
        </p:nvGraphicFramePr>
        <p:xfrm>
          <a:off x="573276" y="1355057"/>
          <a:ext cx="10726874" cy="1555569"/>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520485">
                  <a:extLst>
                    <a:ext uri="{9D8B030D-6E8A-4147-A177-3AD203B41FA5}">
                      <a16:colId xmlns:a16="http://schemas.microsoft.com/office/drawing/2014/main" val="923517487"/>
                    </a:ext>
                  </a:extLst>
                </a:gridCol>
                <a:gridCol w="4468968">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人又は収容定員５０％の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tc>
                <a:extLst>
                  <a:ext uri="{0D108BD9-81ED-4DB2-BD59-A6C34878D82A}">
                    <a16:rowId xmlns:a16="http://schemas.microsoft.com/office/drawing/2014/main" val="2136347690"/>
                  </a:ext>
                </a:extLst>
              </a:tr>
              <a:tr h="405066">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t>１００％</a:t>
                      </a:r>
                      <a:r>
                        <a:rPr kumimoji="1" lang="ja-JP" altLang="en-US" sz="1400" b="1" dirty="0" smtClean="0"/>
                        <a:t>　</a:t>
                      </a:r>
                      <a:r>
                        <a:rPr kumimoji="1" lang="en-US" altLang="ja-JP" sz="1400" b="1" dirty="0" smtClean="0"/>
                        <a:t>※</a:t>
                      </a:r>
                      <a:r>
                        <a:rPr kumimoji="1" lang="ja-JP" altLang="en-US" sz="1400" b="1" dirty="0" smtClean="0"/>
                        <a:t>４</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５</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1097852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⑤</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1948460511"/>
              </p:ext>
            </p:extLst>
          </p:nvPr>
        </p:nvGraphicFramePr>
        <p:xfrm>
          <a:off x="443836" y="539205"/>
          <a:ext cx="11602069" cy="4084310"/>
        </p:xfrm>
        <a:graphic>
          <a:graphicData uri="http://schemas.openxmlformats.org/drawingml/2006/table">
            <a:tbl>
              <a:tblPr firstRow="1" bandRow="1">
                <a:tableStyleId>{5940675A-B579-460E-94D1-54222C63F5DA}</a:tableStyleId>
              </a:tblPr>
              <a:tblGrid>
                <a:gridCol w="4050891">
                  <a:extLst>
                    <a:ext uri="{9D8B030D-6E8A-4147-A177-3AD203B41FA5}">
                      <a16:colId xmlns:a16="http://schemas.microsoft.com/office/drawing/2014/main" val="1129165588"/>
                    </a:ext>
                  </a:extLst>
                </a:gridCol>
                <a:gridCol w="3928056">
                  <a:extLst>
                    <a:ext uri="{9D8B030D-6E8A-4147-A177-3AD203B41FA5}">
                      <a16:colId xmlns:a16="http://schemas.microsoft.com/office/drawing/2014/main" val="2135128828"/>
                    </a:ext>
                  </a:extLst>
                </a:gridCol>
                <a:gridCol w="3623122">
                  <a:extLst>
                    <a:ext uri="{9D8B030D-6E8A-4147-A177-3AD203B41FA5}">
                      <a16:colId xmlns:a16="http://schemas.microsoft.com/office/drawing/2014/main" val="3438338224"/>
                    </a:ext>
                  </a:extLst>
                </a:gridCol>
              </a:tblGrid>
              <a:tr h="330799">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479804">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ゴールドステッカー認証店舗</a:t>
                      </a:r>
                      <a:endParaRPr kumimoji="1" lang="en-US" altLang="ja-JP" sz="1800" b="1" dirty="0" smtClean="0"/>
                    </a:p>
                  </a:txBody>
                  <a:tcPr anchor="ctr">
                    <a:solidFill>
                      <a:schemeClr val="accent2">
                        <a:lumMod val="60000"/>
                        <a:lumOff val="40000"/>
                      </a:schemeClr>
                    </a:solidFill>
                  </a:tcPr>
                </a:tc>
                <a:tc>
                  <a:txBody>
                    <a:bodyPr/>
                    <a:lstStyle/>
                    <a:p>
                      <a:pPr algn="ctr"/>
                      <a:r>
                        <a:rPr kumimoji="1" lang="ja-JP" altLang="en-US" sz="1800" b="1" dirty="0" smtClean="0"/>
                        <a:t>その他の店舗</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3238746">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tc>
                  <a:txBody>
                    <a:bodyPr/>
                    <a:lstStyle/>
                    <a:p>
                      <a:pPr>
                        <a:lnSpc>
                          <a:spcPts val="1800"/>
                        </a:lnSpc>
                      </a:pPr>
                      <a:endParaRPr lang="en-US" altLang="ja-JP" sz="1600" b="1" spc="0" baseline="0" dirty="0" smtClean="0">
                        <a:solidFill>
                          <a:schemeClr val="tx1"/>
                        </a:solidFill>
                      </a:endParaRPr>
                    </a:p>
                    <a:p>
                      <a:pPr>
                        <a:lnSpc>
                          <a:spcPts val="1800"/>
                        </a:lnSpc>
                      </a:pPr>
                      <a:r>
                        <a:rPr lang="ja-JP" altLang="en-US" sz="1600" b="1" spc="0" baseline="0" dirty="0" smtClean="0">
                          <a:solidFill>
                            <a:schemeClr val="tx1"/>
                          </a:solidFill>
                        </a:rPr>
                        <a:t>○同一テーブル４人以内</a:t>
                      </a:r>
                      <a:endParaRPr lang="en-US" altLang="ja-JP" sz="1400" b="1" spc="-70" baseline="0" dirty="0" smtClean="0">
                        <a:solidFill>
                          <a:schemeClr val="tx1"/>
                        </a:solidFill>
                      </a:endParaRPr>
                    </a:p>
                    <a:p>
                      <a:pPr>
                        <a:lnSpc>
                          <a:spcPts val="1800"/>
                        </a:lnSpc>
                      </a:pPr>
                      <a:r>
                        <a:rPr lang="ja-JP" altLang="en-US" sz="1400" b="1" spc="-70" baseline="0" dirty="0" smtClean="0">
                          <a:solidFill>
                            <a:schemeClr val="tx1"/>
                          </a:solidFill>
                        </a:rPr>
                        <a:t>　（５人以上のグループの場合、テーブルを２つ</a:t>
                      </a:r>
                      <a:endParaRPr lang="en-US" altLang="ja-JP" sz="1400" b="1" spc="-70" baseline="0" dirty="0" smtClean="0">
                        <a:solidFill>
                          <a:schemeClr val="tx1"/>
                        </a:solidFill>
                      </a:endParaRPr>
                    </a:p>
                    <a:p>
                      <a:pPr>
                        <a:lnSpc>
                          <a:spcPts val="1800"/>
                        </a:lnSpc>
                      </a:pPr>
                      <a:r>
                        <a:rPr lang="ja-JP" altLang="en-US" sz="1400" b="1" spc="-70" baseline="0" dirty="0" smtClean="0">
                          <a:solidFill>
                            <a:schemeClr val="tx1"/>
                          </a:solidFill>
                        </a:rPr>
                        <a:t>　以上に分けること）</a:t>
                      </a:r>
                      <a:endParaRPr lang="en-US" altLang="ja-JP" sz="1400" b="1" spc="-70" baseline="0" dirty="0" smtClean="0">
                        <a:solidFill>
                          <a:schemeClr val="tx1"/>
                        </a:solidFill>
                      </a:endParaRPr>
                    </a:p>
                    <a:p>
                      <a:pPr>
                        <a:lnSpc>
                          <a:spcPts val="1700"/>
                        </a:lnSpc>
                      </a:pPr>
                      <a:r>
                        <a:rPr lang="ja-JP" altLang="en-US" sz="1400" b="1" spc="-70" baseline="0" dirty="0" smtClean="0">
                          <a:solidFill>
                            <a:schemeClr val="tx1"/>
                          </a:solidFill>
                        </a:rPr>
                        <a:t>　  </a:t>
                      </a:r>
                      <a:r>
                        <a:rPr lang="ja-JP" altLang="en-US" sz="1200" b="1" spc="-70" baseline="0" dirty="0" smtClean="0">
                          <a:solidFill>
                            <a:schemeClr val="tx1"/>
                          </a:solidFill>
                        </a:rPr>
                        <a:t>ただし、対象者全員検査で陰性を確認した場合</a:t>
                      </a:r>
                      <a:r>
                        <a:rPr lang="en-US" altLang="ja-JP" sz="1200" b="1" spc="-70" baseline="0" dirty="0" smtClean="0">
                          <a:solidFill>
                            <a:schemeClr val="tx1"/>
                          </a:solidFill>
                        </a:rPr>
                        <a:t>※</a:t>
                      </a:r>
                      <a:r>
                        <a:rPr lang="ja-JP" altLang="en-US" sz="1200" b="1" spc="-70" baseline="0" dirty="0" smtClean="0">
                          <a:solidFill>
                            <a:schemeClr val="tx1"/>
                          </a:solidFill>
                        </a:rPr>
                        <a:t>は　</a:t>
                      </a:r>
                      <a:endParaRPr lang="en-US" altLang="ja-JP" sz="1200" b="1" spc="-70" baseline="0" dirty="0" smtClean="0">
                        <a:solidFill>
                          <a:schemeClr val="tx1"/>
                        </a:solidFill>
                      </a:endParaRPr>
                    </a:p>
                    <a:p>
                      <a:pPr>
                        <a:lnSpc>
                          <a:spcPts val="1700"/>
                        </a:lnSpc>
                      </a:pPr>
                      <a:r>
                        <a:rPr lang="ja-JP" altLang="en-US" sz="1200" b="1" spc="-70" baseline="0" dirty="0" smtClean="0">
                          <a:solidFill>
                            <a:schemeClr val="tx1"/>
                          </a:solidFill>
                        </a:rPr>
                        <a:t>　　同一テーブル５人以上の案内も可</a:t>
                      </a:r>
                      <a:endParaRPr lang="en-US" altLang="ja-JP" sz="1200" b="1" spc="-70" baseline="0" dirty="0" smtClean="0">
                        <a:solidFill>
                          <a:schemeClr val="tx1"/>
                        </a:solidFill>
                      </a:endParaRPr>
                    </a:p>
                  </a:txBody>
                  <a:tcPr/>
                </a:tc>
                <a:tc>
                  <a:txBody>
                    <a:bodyPr/>
                    <a:lstStyle/>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○同一グループ・同一テーブル</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４人以内</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（５人以上の入店案内は控えること）</a:t>
                      </a:r>
                      <a:endParaRPr lang="en-US" altLang="ja-JP" sz="1600" b="1" dirty="0" smtClean="0">
                        <a:solidFill>
                          <a:schemeClr val="tx1"/>
                        </a:solidFill>
                      </a:endParaRPr>
                    </a:p>
                  </a:txBody>
                  <a:tcP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126183" y="5476868"/>
            <a:ext cx="12134348" cy="1169551"/>
          </a:xfrm>
          <a:prstGeom prst="rect">
            <a:avLst/>
          </a:prstGeom>
        </p:spPr>
        <p:txBody>
          <a:bodyPr wrap="square">
            <a:spAutoFit/>
          </a:bodyPr>
          <a:lstStyle/>
          <a:p>
            <a:pPr lvl="0">
              <a:lnSpc>
                <a:spcPts val="2100"/>
              </a:lnSpc>
              <a:defRPr/>
            </a:pPr>
            <a:r>
              <a:rPr lang="en-US" altLang="ja-JP" sz="1600" b="1" dirty="0" smtClean="0"/>
              <a:t>【</a:t>
            </a:r>
            <a:r>
              <a:rPr lang="ja-JP" altLang="en-US" sz="1600" b="1" dirty="0"/>
              <a:t>全て</a:t>
            </a:r>
            <a:r>
              <a:rPr lang="ja-JP" altLang="en-US" sz="1600" b="1" dirty="0" smtClean="0"/>
              <a:t>の飲食店等への要請</a:t>
            </a:r>
            <a:r>
              <a:rPr lang="en-US" altLang="ja-JP" sz="1600" b="1" dirty="0" smtClean="0"/>
              <a:t>】</a:t>
            </a:r>
          </a:p>
          <a:p>
            <a:pPr lvl="0">
              <a:lnSpc>
                <a:spcPts val="2100"/>
              </a:lnSpc>
              <a:defRPr/>
            </a:pPr>
            <a:r>
              <a:rPr lang="ja-JP" altLang="en-US" sz="1600" b="1" dirty="0"/>
              <a:t>　</a:t>
            </a:r>
            <a:r>
              <a:rPr lang="ja-JP" altLang="en-US" sz="1600" b="1" dirty="0" smtClean="0"/>
              <a:t>○利用者に対し、２時間程度以内での利用、マスク会食の徹底を求めること</a:t>
            </a:r>
            <a:endParaRPr lang="en-US" altLang="ja-JP" sz="1600" b="1" dirty="0"/>
          </a:p>
          <a:p>
            <a:pPr>
              <a:lnSpc>
                <a:spcPts val="2100"/>
              </a:lnSpc>
              <a:defRPr/>
            </a:pPr>
            <a:r>
              <a:rPr lang="ja-JP" altLang="en-US" sz="1600" b="1" dirty="0"/>
              <a:t>　</a:t>
            </a: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100"/>
              </a:lnSpc>
              <a:defRPr/>
            </a:pPr>
            <a:endParaRPr lang="en-US" altLang="ja-JP" sz="1400" b="1" dirty="0">
              <a:solidFill>
                <a:srgbClr val="FF0000"/>
              </a:solidFill>
            </a:endParaRPr>
          </a:p>
        </p:txBody>
      </p:sp>
      <p:sp>
        <p:nvSpPr>
          <p:cNvPr id="13" name="正方形/長方形 12"/>
          <p:cNvSpPr/>
          <p:nvPr/>
        </p:nvSpPr>
        <p:spPr>
          <a:xfrm>
            <a:off x="443836" y="4913819"/>
            <a:ext cx="12134348" cy="310341"/>
          </a:xfrm>
          <a:prstGeom prst="rect">
            <a:avLst/>
          </a:prstGeom>
        </p:spPr>
        <p:txBody>
          <a:bodyPr wrap="square">
            <a:spAutoFit/>
          </a:bodyPr>
          <a:lstStyle/>
          <a:p>
            <a:pPr lvl="0">
              <a:lnSpc>
                <a:spcPts val="1700"/>
              </a:lnSpc>
              <a:defRPr/>
            </a:pPr>
            <a:r>
              <a:rPr lang="en-US" altLang="ja-JP" sz="1400" dirty="0" smtClean="0"/>
              <a:t>※</a:t>
            </a:r>
            <a:r>
              <a:rPr lang="ja-JP" altLang="en-US" sz="1400" dirty="0" smtClean="0"/>
              <a:t>　対象者</a:t>
            </a:r>
            <a:r>
              <a:rPr lang="ja-JP" altLang="en-US" sz="1400" dirty="0"/>
              <a:t>全員検査により行動制限の緩和の適用を</a:t>
            </a:r>
            <a:r>
              <a:rPr lang="ja-JP" altLang="en-US" sz="1400" dirty="0" smtClean="0"/>
              <a:t>受けよう</a:t>
            </a:r>
            <a:r>
              <a:rPr lang="ja-JP" altLang="en-US" sz="1400" dirty="0"/>
              <a:t>とする事業者は、府に登録が</a:t>
            </a:r>
            <a:r>
              <a:rPr lang="ja-JP" altLang="en-US" sz="1400" dirty="0" smtClean="0"/>
              <a:t>必要</a:t>
            </a:r>
            <a:endParaRPr lang="ja-JP" altLang="en-US" sz="1400" dirty="0"/>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663735729"/>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103464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3303182510"/>
              </p:ext>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13143728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9079</TotalTime>
  <Words>2445</Words>
  <Application>Microsoft Office PowerPoint</Application>
  <PresentationFormat>ワイド画面</PresentationFormat>
  <Paragraphs>256</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細谷　彬</cp:lastModifiedBy>
  <cp:revision>640</cp:revision>
  <cp:lastPrinted>2022-03-18T03:03:51Z</cp:lastPrinted>
  <dcterms:created xsi:type="dcterms:W3CDTF">2020-04-06T02:06:27Z</dcterms:created>
  <dcterms:modified xsi:type="dcterms:W3CDTF">2022-03-18T05:18:39Z</dcterms:modified>
</cp:coreProperties>
</file>