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1110"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FFD57EDC-E86C-4552-A8C5-E6C534F33433}" type="datetimeFigureOut">
              <a:rPr kumimoji="1" lang="ja-JP" altLang="en-US" smtClean="0"/>
              <a:t>2022/3/16</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6D3A8BF6-0995-4A8C-9C18-8C345634C65C}" type="slidenum">
              <a:rPr kumimoji="1" lang="ja-JP" altLang="en-US" smtClean="0"/>
              <a:t>‹#›</a:t>
            </a:fld>
            <a:endParaRPr kumimoji="1" lang="ja-JP" altLang="en-US"/>
          </a:p>
        </p:txBody>
      </p:sp>
    </p:spTree>
    <p:extLst>
      <p:ext uri="{BB962C8B-B14F-4D97-AF65-F5344CB8AC3E}">
        <p14:creationId xmlns:p14="http://schemas.microsoft.com/office/powerpoint/2010/main" val="9127150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E6EEB16-25A6-460D-84C9-03CF74374F30}" type="datetimeFigureOut">
              <a:rPr kumimoji="1" lang="ja-JP" altLang="en-US" smtClean="0"/>
              <a:t>2022/3/16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186916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E6EEB16-25A6-460D-84C9-03CF74374F30}" type="datetimeFigureOut">
              <a:rPr kumimoji="1" lang="ja-JP" altLang="en-US" smtClean="0"/>
              <a:t>2022/3/16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38217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E6EEB16-25A6-460D-84C9-03CF74374F30}" type="datetimeFigureOut">
              <a:rPr kumimoji="1" lang="ja-JP" altLang="en-US" smtClean="0"/>
              <a:t>2022/3/16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3090771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E6EEB16-25A6-460D-84C9-03CF74374F30}" type="datetimeFigureOut">
              <a:rPr kumimoji="1" lang="ja-JP" altLang="en-US" smtClean="0"/>
              <a:t>2022/3/16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3681816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E6EEB16-25A6-460D-84C9-03CF74374F30}" type="datetimeFigureOut">
              <a:rPr kumimoji="1" lang="ja-JP" altLang="en-US" smtClean="0"/>
              <a:t>2022/3/16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832990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E6EEB16-25A6-460D-84C9-03CF74374F30}" type="datetimeFigureOut">
              <a:rPr kumimoji="1" lang="ja-JP" altLang="en-US" smtClean="0"/>
              <a:t>2022/3/16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278122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E6EEB16-25A6-460D-84C9-03CF74374F30}" type="datetimeFigureOut">
              <a:rPr kumimoji="1" lang="ja-JP" altLang="en-US" smtClean="0"/>
              <a:t>2022/3/16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1629522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E6EEB16-25A6-460D-84C9-03CF74374F30}" type="datetimeFigureOut">
              <a:rPr kumimoji="1" lang="ja-JP" altLang="en-US" smtClean="0"/>
              <a:t>2022/3/16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427477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6EEB16-25A6-460D-84C9-03CF74374F30}" type="datetimeFigureOut">
              <a:rPr kumimoji="1" lang="ja-JP" altLang="en-US" smtClean="0"/>
              <a:t>2022/3/16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1700436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E6EEB16-25A6-460D-84C9-03CF74374F30}" type="datetimeFigureOut">
              <a:rPr kumimoji="1" lang="ja-JP" altLang="en-US" smtClean="0"/>
              <a:t>2022/3/16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3036287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E6EEB16-25A6-460D-84C9-03CF74374F30}" type="datetimeFigureOut">
              <a:rPr kumimoji="1" lang="ja-JP" altLang="en-US" smtClean="0"/>
              <a:t>2022/3/16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3610716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6EEB16-25A6-460D-84C9-03CF74374F30}" type="datetimeFigureOut">
              <a:rPr kumimoji="1" lang="ja-JP" altLang="en-US" smtClean="0"/>
              <a:t>2022/3/16</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12934576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角丸四角形 17"/>
          <p:cNvSpPr/>
          <p:nvPr/>
        </p:nvSpPr>
        <p:spPr>
          <a:xfrm>
            <a:off x="61456" y="4125776"/>
            <a:ext cx="9697709" cy="2596996"/>
          </a:xfrm>
          <a:prstGeom prst="roundRect">
            <a:avLst>
              <a:gd name="adj" fmla="val 12700"/>
            </a:avLst>
          </a:prstGeom>
          <a:solidFill>
            <a:schemeClr val="accent1">
              <a:lumMod val="40000"/>
              <a:lumOff val="6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サブタイトル 2"/>
          <p:cNvSpPr txBox="1">
            <a:spLocks/>
          </p:cNvSpPr>
          <p:nvPr/>
        </p:nvSpPr>
        <p:spPr>
          <a:xfrm>
            <a:off x="-17592" y="-1261"/>
            <a:ext cx="9923592" cy="434059"/>
          </a:xfrm>
          <a:prstGeom prst="rect">
            <a:avLst/>
          </a:prstGeom>
          <a:solidFill>
            <a:srgbClr val="0070C0"/>
          </a:solidFill>
        </p:spPr>
        <p:txBody>
          <a:bodyPr vert="horz" lIns="74295" tIns="37148" rIns="74295" bIns="37148"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1950" b="1" dirty="0">
                <a:solidFill>
                  <a:schemeClr val="bg1"/>
                </a:solidFill>
              </a:rPr>
              <a:t>まん延防止等重点</a:t>
            </a:r>
            <a:r>
              <a:rPr lang="ja-JP" altLang="en-US" sz="1950" b="1" dirty="0" smtClean="0">
                <a:solidFill>
                  <a:schemeClr val="bg1"/>
                </a:solidFill>
              </a:rPr>
              <a:t>措置に関する府の考え方</a:t>
            </a:r>
            <a:endParaRPr lang="ja-JP" altLang="en-US" sz="1950" b="1" dirty="0">
              <a:solidFill>
                <a:schemeClr val="bg1"/>
              </a:solidFill>
            </a:endParaRPr>
          </a:p>
        </p:txBody>
      </p:sp>
      <p:sp>
        <p:nvSpPr>
          <p:cNvPr id="16" name="サブタイトル 2"/>
          <p:cNvSpPr txBox="1">
            <a:spLocks/>
          </p:cNvSpPr>
          <p:nvPr/>
        </p:nvSpPr>
        <p:spPr>
          <a:xfrm>
            <a:off x="61458" y="453461"/>
            <a:ext cx="4522228" cy="367874"/>
          </a:xfrm>
          <a:prstGeom prst="rect">
            <a:avLst/>
          </a:prstGeom>
        </p:spPr>
        <p:txBody>
          <a:bodyPr vert="horz" lIns="74295" tIns="37148" rIns="74295" bIns="37148"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pPr>
            <a:r>
              <a:rPr lang="en-US" altLang="ja-JP" sz="1600" b="1" dirty="0" smtClean="0">
                <a:latin typeface="+mn-ea"/>
              </a:rPr>
              <a:t>【</a:t>
            </a:r>
            <a:r>
              <a:rPr lang="ja-JP" altLang="en-US" sz="1600" b="1" dirty="0" smtClean="0">
                <a:latin typeface="+mn-ea"/>
              </a:rPr>
              <a:t>現在の状況</a:t>
            </a:r>
            <a:r>
              <a:rPr lang="en-US" altLang="ja-JP" sz="1600" b="1" dirty="0" smtClean="0">
                <a:latin typeface="+mn-ea"/>
              </a:rPr>
              <a:t>】</a:t>
            </a:r>
            <a:endParaRPr lang="en-US" altLang="ja-JP" sz="1600" b="1" dirty="0">
              <a:latin typeface="+mn-ea"/>
            </a:endParaRPr>
          </a:p>
        </p:txBody>
      </p:sp>
      <p:sp>
        <p:nvSpPr>
          <p:cNvPr id="3" name="二等辺三角形 2"/>
          <p:cNvSpPr/>
          <p:nvPr/>
        </p:nvSpPr>
        <p:spPr>
          <a:xfrm rot="10800000">
            <a:off x="4300258" y="3815755"/>
            <a:ext cx="1287888" cy="255894"/>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8212824" y="36979"/>
            <a:ext cx="1485613" cy="369332"/>
          </a:xfrm>
          <a:prstGeom prst="rect">
            <a:avLst/>
          </a:prstGeom>
          <a:solidFill>
            <a:schemeClr val="bg1"/>
          </a:solidFill>
        </p:spPr>
        <p:txBody>
          <a:bodyPr wrap="square" rtlCol="0">
            <a:spAutoFit/>
          </a:bodyPr>
          <a:lstStyle/>
          <a:p>
            <a:pPr algn="ctr"/>
            <a:r>
              <a:rPr kumimoji="1" lang="ja-JP" altLang="en-US" b="1" dirty="0" smtClean="0"/>
              <a:t>資料２</a:t>
            </a:r>
            <a:r>
              <a:rPr kumimoji="1" lang="en-US" altLang="ja-JP" b="1" dirty="0" smtClean="0"/>
              <a:t>―</a:t>
            </a:r>
            <a:r>
              <a:rPr kumimoji="1" lang="ja-JP" altLang="en-US" b="1" smtClean="0"/>
              <a:t>１</a:t>
            </a:r>
            <a:r>
              <a:rPr kumimoji="1" lang="ja-JP" altLang="en-US" b="1" dirty="0" smtClean="0"/>
              <a:t>　</a:t>
            </a:r>
            <a:endParaRPr kumimoji="1" lang="ja-JP" altLang="en-US" b="1" dirty="0"/>
          </a:p>
        </p:txBody>
      </p:sp>
      <p:sp>
        <p:nvSpPr>
          <p:cNvPr id="17" name="サブタイトル 2"/>
          <p:cNvSpPr txBox="1">
            <a:spLocks/>
          </p:cNvSpPr>
          <p:nvPr/>
        </p:nvSpPr>
        <p:spPr>
          <a:xfrm>
            <a:off x="-283349" y="4240850"/>
            <a:ext cx="10189347" cy="356292"/>
          </a:xfrm>
          <a:prstGeom prst="rect">
            <a:avLst/>
          </a:prstGeom>
        </p:spPr>
        <p:txBody>
          <a:bodyPr vert="horz" lIns="74295" tIns="37148" rIns="74295" bIns="37148"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nSpc>
                <a:spcPts val="3100"/>
              </a:lnSpc>
              <a:spcBef>
                <a:spcPts val="0"/>
              </a:spcBef>
            </a:pPr>
            <a:r>
              <a:rPr lang="ja-JP" altLang="en-US" sz="1800" b="1" spc="-70" dirty="0" smtClean="0"/>
              <a:t>まん延防止等重点措置を実施すべき期間（現在：３月２１日まで）</a:t>
            </a:r>
            <a:r>
              <a:rPr lang="ja-JP" altLang="en-US" sz="1800" b="1" spc="-70" dirty="0" smtClean="0"/>
              <a:t>の</a:t>
            </a:r>
            <a:r>
              <a:rPr lang="ja-JP" altLang="en-US" sz="1800" b="1" spc="-70" dirty="0"/>
              <a:t>再々</a:t>
            </a:r>
            <a:r>
              <a:rPr lang="ja-JP" altLang="en-US" sz="1800" b="1" spc="-70" dirty="0" smtClean="0"/>
              <a:t>延長</a:t>
            </a:r>
            <a:r>
              <a:rPr lang="ja-JP" altLang="en-US" sz="1800" b="1" spc="-70" dirty="0" smtClean="0"/>
              <a:t>は求めない</a:t>
            </a:r>
            <a:endParaRPr lang="en-US" altLang="ja-JP" sz="1800" b="1" dirty="0"/>
          </a:p>
        </p:txBody>
      </p:sp>
      <p:sp>
        <p:nvSpPr>
          <p:cNvPr id="21" name="サブタイトル 2"/>
          <p:cNvSpPr txBox="1">
            <a:spLocks/>
          </p:cNvSpPr>
          <p:nvPr/>
        </p:nvSpPr>
        <p:spPr>
          <a:xfrm>
            <a:off x="113863" y="865647"/>
            <a:ext cx="9958306" cy="1948697"/>
          </a:xfrm>
          <a:prstGeom prst="rect">
            <a:avLst/>
          </a:prstGeom>
        </p:spPr>
        <p:txBody>
          <a:bodyPr vert="horz" lIns="74295" tIns="37148" rIns="74295" bIns="37148"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285750" indent="-285750" algn="l">
              <a:lnSpc>
                <a:spcPts val="2300"/>
              </a:lnSpc>
              <a:buFont typeface="Wingdings" panose="05000000000000000000" pitchFamily="2" charset="2"/>
              <a:buChar char="u"/>
            </a:pPr>
            <a:r>
              <a:rPr lang="ja-JP" altLang="en-US" sz="1600" b="1" dirty="0" smtClean="0"/>
              <a:t>７日間毎の新規陽性者数は減少傾向にある（３月１５日時点の前週増加比：約０．８１倍）。</a:t>
            </a:r>
            <a:endParaRPr lang="en-US" altLang="ja-JP" sz="1600" b="1" dirty="0" smtClean="0"/>
          </a:p>
          <a:p>
            <a:pPr marL="285750" indent="-285750" algn="l">
              <a:lnSpc>
                <a:spcPts val="2300"/>
              </a:lnSpc>
              <a:buFont typeface="Wingdings" panose="05000000000000000000" pitchFamily="2" charset="2"/>
              <a:buChar char="u"/>
            </a:pPr>
            <a:r>
              <a:rPr lang="ja-JP" altLang="en-US" sz="1600" b="1" dirty="0"/>
              <a:t>医療提供</a:t>
            </a:r>
            <a:r>
              <a:rPr lang="ja-JP" altLang="en-US" sz="1600" b="1" dirty="0" smtClean="0"/>
              <a:t>体制について、重症病床使用率は４割未満で推移。確保病床使用率は５割を超えているもの</a:t>
            </a:r>
            <a:r>
              <a:rPr lang="ja-JP" altLang="en-US" sz="1600" b="1" dirty="0" smtClean="0"/>
              <a:t>の使用率</a:t>
            </a:r>
            <a:r>
              <a:rPr lang="ja-JP" altLang="en-US" sz="1600" b="1" dirty="0" smtClean="0"/>
              <a:t>は減少傾向（２月２１日：８１．８％⇒３月１５日：</a:t>
            </a:r>
            <a:r>
              <a:rPr lang="ja-JP" altLang="en-US" sz="1600" b="1" dirty="0"/>
              <a:t>５７．７</a:t>
            </a:r>
            <a:r>
              <a:rPr lang="ja-JP" altLang="en-US" sz="1600" b="1" dirty="0" smtClean="0"/>
              <a:t>％）。</a:t>
            </a:r>
            <a:endParaRPr lang="en-US" altLang="ja-JP" sz="1600" b="1" dirty="0" smtClean="0"/>
          </a:p>
          <a:p>
            <a:pPr marL="285750" indent="-285750" algn="l">
              <a:lnSpc>
                <a:spcPts val="2300"/>
              </a:lnSpc>
              <a:buFont typeface="Wingdings" panose="05000000000000000000" pitchFamily="2" charset="2"/>
              <a:buChar char="u"/>
            </a:pPr>
            <a:r>
              <a:rPr lang="ja-JP" altLang="en-US" sz="1600" b="1" dirty="0"/>
              <a:t>また</a:t>
            </a:r>
            <a:r>
              <a:rPr lang="ja-JP" altLang="en-US" sz="1600" b="1" dirty="0" smtClean="0"/>
              <a:t>、重症化リスクの高い高齢者に対するワクチン接種</a:t>
            </a:r>
            <a:r>
              <a:rPr lang="ja-JP" altLang="en-US" sz="1600" b="1" dirty="0"/>
              <a:t>については、</a:t>
            </a:r>
            <a:r>
              <a:rPr lang="ja-JP" altLang="en-US" sz="1600" b="1" dirty="0" smtClean="0"/>
              <a:t>３月</a:t>
            </a:r>
            <a:r>
              <a:rPr lang="ja-JP" altLang="en-US" sz="1600" b="1" dirty="0"/>
              <a:t>末までに希望</a:t>
            </a:r>
            <a:r>
              <a:rPr lang="ja-JP" altLang="en-US" sz="1600" b="1" dirty="0" smtClean="0"/>
              <a:t>する方</a:t>
            </a:r>
            <a:r>
              <a:rPr lang="ja-JP" altLang="en-US" sz="1600" b="1" dirty="0"/>
              <a:t>への接種（高齢者施設含む）が概ね完了する見込み</a:t>
            </a:r>
            <a:r>
              <a:rPr lang="ja-JP" altLang="en-US" sz="1600" b="1" dirty="0" smtClean="0"/>
              <a:t>。</a:t>
            </a:r>
            <a:r>
              <a:rPr lang="ja-JP" altLang="en-US" sz="1400" b="1" dirty="0" smtClean="0"/>
              <a:t>（</a:t>
            </a:r>
            <a:r>
              <a:rPr lang="ja-JP" altLang="en-US" sz="1400" b="1" dirty="0" smtClean="0"/>
              <a:t>３月</a:t>
            </a:r>
            <a:r>
              <a:rPr lang="ja-JP" altLang="en-US" sz="1400" b="1" dirty="0"/>
              <a:t>１５</a:t>
            </a:r>
            <a:r>
              <a:rPr lang="ja-JP" altLang="en-US" sz="1400" b="1" dirty="0" smtClean="0"/>
              <a:t>日</a:t>
            </a:r>
            <a:r>
              <a:rPr lang="ja-JP" altLang="en-US" sz="1400" b="1" dirty="0" smtClean="0"/>
              <a:t>時点の６５歳以上の３回目接種割合</a:t>
            </a:r>
            <a:r>
              <a:rPr lang="ja-JP" altLang="en-US" sz="1400" b="1" dirty="0" smtClean="0"/>
              <a:t>：</a:t>
            </a:r>
            <a:r>
              <a:rPr lang="ja-JP" altLang="en-US" sz="1400" b="1" dirty="0"/>
              <a:t>６９．０</a:t>
            </a:r>
            <a:r>
              <a:rPr lang="ja-JP" altLang="en-US" sz="1400" b="1" dirty="0" smtClean="0"/>
              <a:t>％</a:t>
            </a:r>
            <a:r>
              <a:rPr lang="ja-JP" altLang="en-US" sz="1400" b="1" dirty="0"/>
              <a:t>）</a:t>
            </a:r>
          </a:p>
          <a:p>
            <a:pPr marL="285750" indent="-285750" algn="l">
              <a:lnSpc>
                <a:spcPts val="2300"/>
              </a:lnSpc>
              <a:buFont typeface="Wingdings" panose="05000000000000000000" pitchFamily="2" charset="2"/>
              <a:buChar char="u"/>
            </a:pPr>
            <a:endParaRPr lang="en-US" altLang="ja-JP" sz="1600" b="1" dirty="0" smtClean="0"/>
          </a:p>
        </p:txBody>
      </p:sp>
      <p:sp>
        <p:nvSpPr>
          <p:cNvPr id="12" name="サブタイトル 2"/>
          <p:cNvSpPr txBox="1">
            <a:spLocks/>
          </p:cNvSpPr>
          <p:nvPr/>
        </p:nvSpPr>
        <p:spPr>
          <a:xfrm>
            <a:off x="61458" y="2713643"/>
            <a:ext cx="10010711" cy="945649"/>
          </a:xfrm>
          <a:prstGeom prst="rect">
            <a:avLst/>
          </a:prstGeom>
        </p:spPr>
        <p:txBody>
          <a:bodyPr vert="horz" lIns="74295" tIns="37148" rIns="74295" bIns="37148"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ts val="1700"/>
              </a:lnSpc>
              <a:spcBef>
                <a:spcPts val="0"/>
              </a:spcBef>
            </a:pPr>
            <a:r>
              <a:rPr lang="en-US" altLang="ja-JP" sz="1200" b="1" dirty="0" smtClean="0"/>
              <a:t>【</a:t>
            </a:r>
            <a:r>
              <a:rPr lang="ja-JP" altLang="en-US" sz="1200" b="1" dirty="0" smtClean="0"/>
              <a:t>参考</a:t>
            </a:r>
            <a:r>
              <a:rPr lang="en-US" altLang="ja-JP" sz="1200" b="1" dirty="0" smtClean="0"/>
              <a:t>】</a:t>
            </a:r>
            <a:r>
              <a:rPr lang="ja-JP" altLang="en-US" sz="1200" b="1" spc="-90" dirty="0" smtClean="0"/>
              <a:t>これまでの感染動向を踏まえた今後の対応の考え方について（案）抜粋（第</a:t>
            </a:r>
            <a:r>
              <a:rPr lang="en-US" altLang="ja-JP" sz="1200" b="1" spc="-90" dirty="0" smtClean="0"/>
              <a:t>14</a:t>
            </a:r>
            <a:r>
              <a:rPr lang="ja-JP" altLang="en-US" sz="1200" b="1" spc="-90" dirty="0" smtClean="0"/>
              <a:t>回（令和４年３月</a:t>
            </a:r>
            <a:r>
              <a:rPr lang="en-US" altLang="ja-JP" sz="1200" b="1" spc="-90" dirty="0" smtClean="0"/>
              <a:t>11</a:t>
            </a:r>
            <a:r>
              <a:rPr lang="ja-JP" altLang="en-US" sz="1200" b="1" spc="-90" dirty="0" smtClean="0"/>
              <a:t>日）新型コロナウイルス感染症対策分科会）</a:t>
            </a:r>
            <a:endParaRPr lang="en-US" altLang="ja-JP" sz="1200" b="1" spc="-90" dirty="0" smtClean="0"/>
          </a:p>
          <a:p>
            <a:pPr algn="l">
              <a:lnSpc>
                <a:spcPts val="1700"/>
              </a:lnSpc>
              <a:spcBef>
                <a:spcPts val="0"/>
              </a:spcBef>
            </a:pPr>
            <a:r>
              <a:rPr lang="ja-JP" altLang="en-US" sz="1200" u="sng" dirty="0" smtClean="0"/>
              <a:t>２　第６波のまん延防止等重点措置終了の</a:t>
            </a:r>
            <a:r>
              <a:rPr lang="ja-JP" altLang="en-US" sz="1200" u="sng" dirty="0" smtClean="0"/>
              <a:t>考え方</a:t>
            </a:r>
            <a:endParaRPr lang="en-US" altLang="ja-JP" sz="1200" dirty="0" smtClean="0"/>
          </a:p>
          <a:p>
            <a:pPr algn="l">
              <a:lnSpc>
                <a:spcPts val="1700"/>
              </a:lnSpc>
              <a:spcBef>
                <a:spcPts val="0"/>
              </a:spcBef>
            </a:pPr>
            <a:r>
              <a:rPr lang="ja-JP" altLang="en-US" sz="1200" dirty="0" smtClean="0"/>
              <a:t>・病床使用率、重症病床使用率が５０％を超えていても、急激な増加が見られず、かつ、新規陽性者数が減少傾向であり、今後、病床使用率、</a:t>
            </a:r>
            <a:endParaRPr lang="en-US" altLang="ja-JP" sz="1200" dirty="0" smtClean="0"/>
          </a:p>
          <a:p>
            <a:pPr algn="l">
              <a:lnSpc>
                <a:spcPts val="1700"/>
              </a:lnSpc>
              <a:spcBef>
                <a:spcPts val="0"/>
              </a:spcBef>
            </a:pPr>
            <a:r>
              <a:rPr lang="ja-JP" altLang="en-US" sz="1200" dirty="0" smtClean="0"/>
              <a:t>　重症病床使用率が減少し、医療への負荷が低下する見込みであれば終了できるのではないか</a:t>
            </a:r>
            <a:r>
              <a:rPr lang="ja-JP" altLang="en-US" sz="1200" dirty="0" smtClean="0"/>
              <a:t>。</a:t>
            </a:r>
            <a:endParaRPr lang="en-US" altLang="ja-JP" sz="1200" dirty="0" smtClean="0"/>
          </a:p>
        </p:txBody>
      </p:sp>
      <p:sp>
        <p:nvSpPr>
          <p:cNvPr id="13" name="サブタイトル 2"/>
          <p:cNvSpPr txBox="1">
            <a:spLocks/>
          </p:cNvSpPr>
          <p:nvPr/>
        </p:nvSpPr>
        <p:spPr>
          <a:xfrm>
            <a:off x="87995" y="5015036"/>
            <a:ext cx="9712415" cy="1948697"/>
          </a:xfrm>
          <a:prstGeom prst="rect">
            <a:avLst/>
          </a:prstGeom>
        </p:spPr>
        <p:txBody>
          <a:bodyPr vert="horz" lIns="74295" tIns="37148" rIns="74295" bIns="37148"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285750" indent="-285750" algn="l">
              <a:lnSpc>
                <a:spcPts val="2300"/>
              </a:lnSpc>
              <a:buFont typeface="Wingdings" panose="05000000000000000000" pitchFamily="2" charset="2"/>
              <a:buChar char="u"/>
            </a:pPr>
            <a:r>
              <a:rPr lang="ja-JP" altLang="en-US" sz="1600" b="1" dirty="0" smtClean="0"/>
              <a:t>今後、</a:t>
            </a:r>
            <a:r>
              <a:rPr lang="en-US" altLang="ja-JP" sz="1600" b="1" dirty="0" smtClean="0"/>
              <a:t>BA.2</a:t>
            </a:r>
            <a:r>
              <a:rPr lang="ja-JP" altLang="en-US" sz="1600" b="1" dirty="0" smtClean="0"/>
              <a:t>系統への置き換わりによる感染再拡大のリスクがあること</a:t>
            </a:r>
            <a:r>
              <a:rPr lang="ja-JP" altLang="en-US" sz="1600" b="1" dirty="0" smtClean="0"/>
              <a:t>や、</a:t>
            </a:r>
            <a:r>
              <a:rPr lang="ja-JP" altLang="en-US" sz="1600" b="1" dirty="0" smtClean="0"/>
              <a:t>普段会わない方との接触の機会が増える春休みや年度替わりの時期を迎えること</a:t>
            </a:r>
            <a:r>
              <a:rPr lang="ja-JP" altLang="en-US" sz="1600" b="1" dirty="0"/>
              <a:t>から</a:t>
            </a:r>
            <a:r>
              <a:rPr lang="ja-JP" altLang="en-US" sz="1600" b="1" dirty="0" smtClean="0"/>
              <a:t>、引き続き、感染状況を注視し、感染防止対策を徹底</a:t>
            </a:r>
            <a:r>
              <a:rPr lang="ja-JP" altLang="en-US" sz="1600" b="1" dirty="0" smtClean="0"/>
              <a:t>する</a:t>
            </a:r>
            <a:r>
              <a:rPr lang="ja-JP" altLang="en-US" sz="1600" b="1" dirty="0"/>
              <a:t>ことが</a:t>
            </a:r>
            <a:r>
              <a:rPr lang="ja-JP" altLang="en-US" sz="1600" b="1" dirty="0" smtClean="0"/>
              <a:t>必要。</a:t>
            </a:r>
            <a:endParaRPr lang="en-US" altLang="ja-JP" sz="1600" b="1" dirty="0" smtClean="0"/>
          </a:p>
          <a:p>
            <a:pPr marL="285750" indent="-285750" algn="l">
              <a:lnSpc>
                <a:spcPts val="2300"/>
              </a:lnSpc>
              <a:buFont typeface="Wingdings" panose="05000000000000000000" pitchFamily="2" charset="2"/>
              <a:buChar char="u"/>
            </a:pPr>
            <a:r>
              <a:rPr lang="ja-JP" altLang="en-US" sz="1600" b="1" dirty="0" smtClean="0"/>
              <a:t>感染が再拡大</a:t>
            </a:r>
            <a:r>
              <a:rPr lang="ja-JP" altLang="en-US" sz="1600" b="1" dirty="0"/>
              <a:t>した</a:t>
            </a:r>
            <a:r>
              <a:rPr lang="ja-JP" altLang="en-US" sz="1600" b="1" dirty="0" smtClean="0"/>
              <a:t>場合の、</a:t>
            </a:r>
            <a:r>
              <a:rPr lang="ja-JP" altLang="en-US" sz="1600" b="1" dirty="0"/>
              <a:t>重点措置の再適用基準を示すよう国に求める。</a:t>
            </a:r>
            <a:endParaRPr lang="en-US" altLang="ja-JP" sz="1600" b="1" dirty="0" smtClean="0"/>
          </a:p>
        </p:txBody>
      </p:sp>
      <p:sp>
        <p:nvSpPr>
          <p:cNvPr id="5" name="正方形/長方形 4"/>
          <p:cNvSpPr/>
          <p:nvPr/>
        </p:nvSpPr>
        <p:spPr>
          <a:xfrm>
            <a:off x="87995" y="856450"/>
            <a:ext cx="9818003" cy="1745082"/>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 name="直線コネクタ 7"/>
          <p:cNvCxnSpPr/>
          <p:nvPr/>
        </p:nvCxnSpPr>
        <p:spPr>
          <a:xfrm>
            <a:off x="437882" y="4653208"/>
            <a:ext cx="8757633" cy="32400"/>
          </a:xfrm>
          <a:prstGeom prst="line">
            <a:avLst/>
          </a:prstGeom>
          <a:ln w="7620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600017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3564</TotalTime>
  <Words>341</Words>
  <Application>Microsoft Office PowerPoint</Application>
  <PresentationFormat>A4 210 x 297 mm</PresentationFormat>
  <Paragraphs>13</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游ゴシック</vt:lpstr>
      <vt:lpstr>游ゴシック Light</vt:lpstr>
      <vt:lpstr>Arial</vt:lpstr>
      <vt:lpstr>Calibri</vt:lpstr>
      <vt:lpstr>Calibri Light</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小原　朋子</dc:creator>
  <cp:lastModifiedBy>小原　朋子</cp:lastModifiedBy>
  <cp:revision>199</cp:revision>
  <cp:lastPrinted>2022-03-16T04:39:47Z</cp:lastPrinted>
  <dcterms:created xsi:type="dcterms:W3CDTF">2021-02-01T12:24:21Z</dcterms:created>
  <dcterms:modified xsi:type="dcterms:W3CDTF">2022-03-16T04:45:34Z</dcterms:modified>
</cp:coreProperties>
</file>