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1B28F3A-A7EB-4318-A982-59E1C0181CD6}" type="datetimeFigureOut">
              <a:rPr kumimoji="1" lang="ja-JP" altLang="en-US" smtClean="0"/>
              <a:t>2022/3/4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1F99250-77D8-49C3-9C56-ED2CB189FBD9}" type="slidenum">
              <a:rPr kumimoji="1" lang="ja-JP" altLang="en-US" smtClean="0"/>
              <a:t>‹#›</a:t>
            </a:fld>
            <a:endParaRPr kumimoji="1" lang="ja-JP" altLang="en-US"/>
          </a:p>
        </p:txBody>
      </p:sp>
    </p:spTree>
    <p:extLst>
      <p:ext uri="{BB962C8B-B14F-4D97-AF65-F5344CB8AC3E}">
        <p14:creationId xmlns:p14="http://schemas.microsoft.com/office/powerpoint/2010/main" val="25597256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179BC70-368D-431C-816B-BA6AE1631DDE}" type="datetime1">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031028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6E26E7-3789-4E1D-BA48-6043B24EA9C1}" type="datetime1">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75042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7DB42A-2259-43C8-A8D5-BDDF3DB1703C}" type="datetime1">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197549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586AE56-24E5-4A89-9A04-A8816C2B8ACF}" type="datetime1">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343528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6F2C57-187B-4A8C-8DF0-DEE12C03EA77}" type="datetime1">
              <a:rPr kumimoji="1" lang="ja-JP" altLang="en-US" smtClean="0"/>
              <a:t>2022/3/4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514943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5C96397-D166-41B5-A267-A49EFA384611}" type="datetime1">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061538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432B7ED-E1E2-423A-9EB4-F98168089EC2}" type="datetime1">
              <a:rPr kumimoji="1" lang="ja-JP" altLang="en-US" smtClean="0"/>
              <a:t>2022/3/4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4184291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20892A9-E291-48CD-BB13-FB42E824F039}" type="datetime1">
              <a:rPr kumimoji="1" lang="ja-JP" altLang="en-US" smtClean="0"/>
              <a:t>2022/3/4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1029908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F90B2E8-0F09-4845-A5DB-84F8E1A793B2}" type="datetime1">
              <a:rPr kumimoji="1" lang="ja-JP" altLang="en-US" smtClean="0"/>
              <a:t>2022/3/4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82149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C439A6-4184-4843-AEF0-BA1F87B8A6FE}" type="datetime1">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280101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AF4C03-1467-446D-92A5-CB0C3669C363}" type="datetime1">
              <a:rPr kumimoji="1" lang="ja-JP" altLang="en-US" smtClean="0"/>
              <a:t>2022/3/4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269777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FF6A5E-44B7-46FE-BF07-2F9A51D5D6F3}" type="datetime1">
              <a:rPr kumimoji="1" lang="ja-JP" altLang="en-US" smtClean="0"/>
              <a:t>2022/3/4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D5E37-4630-455A-91FF-6B0C9C5934DB}" type="slidenum">
              <a:rPr kumimoji="1" lang="ja-JP" altLang="en-US" smtClean="0"/>
              <a:t>‹#›</a:t>
            </a:fld>
            <a:endParaRPr kumimoji="1" lang="ja-JP" altLang="en-US"/>
          </a:p>
        </p:txBody>
      </p:sp>
    </p:spTree>
    <p:extLst>
      <p:ext uri="{BB962C8B-B14F-4D97-AF65-F5344CB8AC3E}">
        <p14:creationId xmlns:p14="http://schemas.microsoft.com/office/powerpoint/2010/main" val="3135555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楕円 5"/>
          <p:cNvSpPr/>
          <p:nvPr/>
        </p:nvSpPr>
        <p:spPr>
          <a:xfrm>
            <a:off x="115910" y="1883317"/>
            <a:ext cx="11977352" cy="550790"/>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a:spLocks noGrp="1"/>
          </p:cNvSpPr>
          <p:nvPr>
            <p:ph type="ctrTitle"/>
          </p:nvPr>
        </p:nvSpPr>
        <p:spPr>
          <a:xfrm>
            <a:off x="0" y="0"/>
            <a:ext cx="12192000" cy="450761"/>
          </a:xfrm>
          <a:solidFill>
            <a:schemeClr val="accent1">
              <a:lumMod val="50000"/>
            </a:schemeClr>
          </a:solidFill>
        </p:spPr>
        <p:txBody>
          <a:bodyPr>
            <a:noAutofit/>
          </a:bodyPr>
          <a:lstStyle/>
          <a:p>
            <a:r>
              <a:rPr kumimoji="1"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高齢者施設</a:t>
            </a: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に</a:t>
            </a: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おける</a:t>
            </a: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協力</a:t>
            </a: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医療機関の新型コロナ</a:t>
            </a: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対応</a:t>
            </a: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等の</a:t>
            </a:r>
            <a:r>
              <a:rPr lang="ja-JP" altLang="en-US" sz="2400" dirty="0" smtClean="0">
                <a:solidFill>
                  <a:schemeClr val="bg1"/>
                </a:solidFill>
                <a:latin typeface="UD デジタル 教科書体 NK-B" panose="02020700000000000000" pitchFamily="18" charset="-128"/>
                <a:ea typeface="UD デジタル 教科書体 NK-B" panose="02020700000000000000" pitchFamily="18" charset="-128"/>
              </a:rPr>
              <a:t>調査</a:t>
            </a:r>
            <a:endParaRPr kumimoji="1" lang="ja-JP" altLang="en-US" sz="2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0" name="テキスト ボックス 19">
            <a:extLst>
              <a:ext uri="{FF2B5EF4-FFF2-40B4-BE49-F238E27FC236}">
                <a16:creationId xmlns:a16="http://schemas.microsoft.com/office/drawing/2014/main" id="{2A12B45E-637E-4BDF-92EA-D2683B7E6B0F}"/>
              </a:ext>
            </a:extLst>
          </p:cNvPr>
          <p:cNvSpPr txBox="1"/>
          <p:nvPr/>
        </p:nvSpPr>
        <p:spPr>
          <a:xfrm>
            <a:off x="0" y="450761"/>
            <a:ext cx="12192000" cy="1323439"/>
          </a:xfrm>
          <a:prstGeom prst="rect">
            <a:avLst/>
          </a:prstGeom>
          <a:solidFill>
            <a:schemeClr val="accent4">
              <a:lumMod val="20000"/>
              <a:lumOff val="80000"/>
            </a:schemeClr>
          </a:solidFill>
        </p:spPr>
        <p:txBody>
          <a:bodyPr wrap="square" rtlCol="0">
            <a:spAutoFit/>
          </a:bodyPr>
          <a:lstStyle/>
          <a:p>
            <a:pPr>
              <a:lnSpc>
                <a:spcPts val="2400"/>
              </a:lnSpc>
            </a:pPr>
            <a:r>
              <a:rPr lang="ja-JP" altLang="en-US" sz="2000" dirty="0">
                <a:latin typeface="UD デジタル 教科書体 NK-B" panose="02020700000000000000" pitchFamily="18" charset="-128"/>
                <a:ea typeface="UD デジタル 教科書体 NK-B" panose="02020700000000000000" pitchFamily="18" charset="-128"/>
              </a:rPr>
              <a:t>◆ </a:t>
            </a:r>
            <a:r>
              <a:rPr lang="ja-JP" altLang="en-US" sz="2000" dirty="0" smtClean="0">
                <a:latin typeface="UD デジタル 教科書体 NK-B" panose="02020700000000000000" pitchFamily="18" charset="-128"/>
                <a:ea typeface="UD デジタル 教科書体 NK-B" panose="02020700000000000000" pitchFamily="18" charset="-128"/>
              </a:rPr>
              <a:t>高齢者施設におけるクラスター発生など</a:t>
            </a:r>
            <a:r>
              <a:rPr lang="ja-JP" altLang="en-US" sz="2000" dirty="0">
                <a:latin typeface="UD デジタル 教科書体 NK-B" panose="02020700000000000000" pitchFamily="18" charset="-128"/>
                <a:ea typeface="UD デジタル 教科書体 NK-B" panose="02020700000000000000" pitchFamily="18" charset="-128"/>
              </a:rPr>
              <a:t>により</a:t>
            </a:r>
            <a:r>
              <a:rPr lang="ja-JP" altLang="en-US" sz="2000" dirty="0" smtClean="0">
                <a:latin typeface="UD デジタル 教科書体 NK-B" panose="02020700000000000000" pitchFamily="18" charset="-128"/>
                <a:ea typeface="UD デジタル 教科書体 NK-B" panose="02020700000000000000" pitchFamily="18" charset="-128"/>
              </a:rPr>
              <a:t>、医療提供体制がひっ迫しているため、施設に対して施設内療</a:t>
            </a:r>
            <a:endParaRPr lang="en-US" altLang="ja-JP" sz="2000" dirty="0" smtClean="0">
              <a:latin typeface="UD デジタル 教科書体 NK-B" panose="02020700000000000000" pitchFamily="18" charset="-128"/>
              <a:ea typeface="UD デジタル 教科書体 NK-B" panose="02020700000000000000" pitchFamily="18" charset="-128"/>
            </a:endParaRPr>
          </a:p>
          <a:p>
            <a:pPr>
              <a:lnSpc>
                <a:spcPts val="2400"/>
              </a:lnSpc>
            </a:pPr>
            <a:r>
              <a:rPr lang="ja-JP" altLang="en-US" sz="2000" dirty="0">
                <a:latin typeface="UD デジタル 教科書体 NK-B" panose="02020700000000000000" pitchFamily="18" charset="-128"/>
                <a:ea typeface="UD デジタル 教科書体 NK-B" panose="02020700000000000000" pitchFamily="18" charset="-128"/>
              </a:rPr>
              <a:t>　</a:t>
            </a:r>
            <a:r>
              <a:rPr lang="ja-JP" altLang="en-US" sz="2000" dirty="0" smtClean="0">
                <a:latin typeface="UD デジタル 教科書体 NK-B" panose="02020700000000000000" pitchFamily="18" charset="-128"/>
                <a:ea typeface="UD デジタル 教科書体 NK-B" panose="02020700000000000000" pitchFamily="18" charset="-128"/>
              </a:rPr>
              <a:t>　養の対応をお願いしているところ。</a:t>
            </a:r>
            <a:endParaRPr lang="en-US" altLang="ja-JP" sz="2000" dirty="0">
              <a:latin typeface="UD デジタル 教科書体 NK-B" panose="02020700000000000000" pitchFamily="18" charset="-128"/>
              <a:ea typeface="UD デジタル 教科書体 NK-B" panose="02020700000000000000" pitchFamily="18" charset="-128"/>
            </a:endParaRPr>
          </a:p>
          <a:p>
            <a:pPr>
              <a:lnSpc>
                <a:spcPts val="2400"/>
              </a:lnSpc>
            </a:pPr>
            <a:r>
              <a:rPr lang="ja-JP" altLang="en-US" sz="2000" dirty="0">
                <a:latin typeface="UD デジタル 教科書体 NK-B" panose="02020700000000000000" pitchFamily="18" charset="-128"/>
                <a:ea typeface="UD デジタル 教科書体 NK-B" panose="02020700000000000000" pitchFamily="18" charset="-128"/>
              </a:rPr>
              <a:t>◆ </a:t>
            </a:r>
            <a:r>
              <a:rPr lang="ja-JP" altLang="en-US" sz="2000" dirty="0" smtClean="0">
                <a:latin typeface="UD デジタル 教科書体 NK-B" panose="02020700000000000000" pitchFamily="18" charset="-128"/>
                <a:ea typeface="UD デジタル 教科書体 NK-B" panose="02020700000000000000" pitchFamily="18" charset="-128"/>
              </a:rPr>
              <a:t>今般、高齢者施設において施設内療養を行う際の保健所、府・市町村や地域のネットワークによる支援体制を</a:t>
            </a:r>
            <a:endParaRPr lang="en-US" altLang="ja-JP" sz="2000" dirty="0" smtClean="0">
              <a:latin typeface="UD デジタル 教科書体 NK-B" panose="02020700000000000000" pitchFamily="18" charset="-128"/>
              <a:ea typeface="UD デジタル 教科書体 NK-B" panose="02020700000000000000" pitchFamily="18" charset="-128"/>
            </a:endParaRPr>
          </a:p>
          <a:p>
            <a:pPr>
              <a:lnSpc>
                <a:spcPts val="2400"/>
              </a:lnSpc>
            </a:pPr>
            <a:r>
              <a:rPr lang="ja-JP" altLang="en-US" sz="2000" dirty="0">
                <a:latin typeface="UD デジタル 教科書体 NK-B" panose="02020700000000000000" pitchFamily="18" charset="-128"/>
                <a:ea typeface="UD デジタル 教科書体 NK-B" panose="02020700000000000000" pitchFamily="18" charset="-128"/>
              </a:rPr>
              <a:t>　</a:t>
            </a:r>
            <a:r>
              <a:rPr lang="ja-JP" altLang="en-US" sz="2000" dirty="0" smtClean="0">
                <a:latin typeface="UD デジタル 教科書体 NK-B" panose="02020700000000000000" pitchFamily="18" charset="-128"/>
                <a:ea typeface="UD デジタル 教科書体 NK-B" panose="02020700000000000000" pitchFamily="18" charset="-128"/>
              </a:rPr>
              <a:t>　</a:t>
            </a:r>
            <a:r>
              <a:rPr lang="ja-JP" altLang="en-US" sz="2000" dirty="0">
                <a:latin typeface="UD デジタル 教科書体 NK-B" panose="02020700000000000000" pitchFamily="18" charset="-128"/>
                <a:ea typeface="UD デジタル 教科書体 NK-B" panose="02020700000000000000" pitchFamily="18" charset="-128"/>
              </a:rPr>
              <a:t> </a:t>
            </a:r>
            <a:r>
              <a:rPr lang="ja-JP" altLang="en-US" sz="2000" dirty="0" smtClean="0">
                <a:latin typeface="UD デジタル 教科書体 NK-B" panose="02020700000000000000" pitchFamily="18" charset="-128"/>
                <a:ea typeface="UD デジタル 教科書体 NK-B" panose="02020700000000000000" pitchFamily="18" charset="-128"/>
              </a:rPr>
              <a:t>充実・強化するため、高齢者施設における</a:t>
            </a:r>
            <a:r>
              <a:rPr lang="ja-JP" altLang="en-US" sz="2000" dirty="0">
                <a:latin typeface="UD デジタル 教科書体 NK-B" panose="02020700000000000000" pitchFamily="18" charset="-128"/>
                <a:ea typeface="UD デジタル 教科書体 NK-B" panose="02020700000000000000" pitchFamily="18" charset="-128"/>
              </a:rPr>
              <a:t>医療体制</a:t>
            </a:r>
            <a:r>
              <a:rPr lang="ja-JP" altLang="en-US" sz="2000" dirty="0" smtClean="0">
                <a:latin typeface="UD デジタル 教科書体 NK-B" panose="02020700000000000000" pitchFamily="18" charset="-128"/>
                <a:ea typeface="UD デジタル 教科書体 NK-B" panose="02020700000000000000" pitchFamily="18" charset="-128"/>
              </a:rPr>
              <a:t>の現状を把握</a:t>
            </a:r>
            <a:r>
              <a:rPr lang="ja-JP" altLang="en-US" sz="2000" dirty="0">
                <a:latin typeface="UD デジタル 教科書体 NK-B" panose="02020700000000000000" pitchFamily="18" charset="-128"/>
                <a:ea typeface="UD デジタル 教科書体 NK-B" panose="02020700000000000000" pitchFamily="18" charset="-128"/>
              </a:rPr>
              <a:t>。</a:t>
            </a:r>
            <a:endParaRPr lang="en-US" altLang="ja-JP" sz="2000" dirty="0" smtClean="0">
              <a:latin typeface="UD デジタル 教科書体 NK-B" panose="02020700000000000000" pitchFamily="18" charset="-128"/>
              <a:ea typeface="UD デジタル 教科書体 NK-B" panose="020207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83817372"/>
              </p:ext>
            </p:extLst>
          </p:nvPr>
        </p:nvGraphicFramePr>
        <p:xfrm>
          <a:off x="201410" y="2595049"/>
          <a:ext cx="11719060" cy="3394238"/>
        </p:xfrm>
        <a:graphic>
          <a:graphicData uri="http://schemas.openxmlformats.org/drawingml/2006/table">
            <a:tbl>
              <a:tblPr firstRow="1" bandRow="1">
                <a:tableStyleId>{5C22544A-7EE6-4342-B048-85BDC9FD1C3A}</a:tableStyleId>
              </a:tblPr>
              <a:tblGrid>
                <a:gridCol w="1842333">
                  <a:extLst>
                    <a:ext uri="{9D8B030D-6E8A-4147-A177-3AD203B41FA5}">
                      <a16:colId xmlns:a16="http://schemas.microsoft.com/office/drawing/2014/main" val="510588848"/>
                    </a:ext>
                  </a:extLst>
                </a:gridCol>
                <a:gridCol w="9876727">
                  <a:extLst>
                    <a:ext uri="{9D8B030D-6E8A-4147-A177-3AD203B41FA5}">
                      <a16:colId xmlns:a16="http://schemas.microsoft.com/office/drawing/2014/main" val="3863492259"/>
                    </a:ext>
                  </a:extLst>
                </a:gridCol>
              </a:tblGrid>
              <a:tr h="388500">
                <a:tc>
                  <a:txBody>
                    <a:bodyPr/>
                    <a:lstStyle/>
                    <a:p>
                      <a:r>
                        <a:rPr kumimoji="1" lang="ja-JP" altLang="en-US" dirty="0" smtClean="0"/>
                        <a:t>項目</a:t>
                      </a:r>
                      <a:endParaRPr kumimoji="1" lang="ja-JP" altLang="en-US" dirty="0"/>
                    </a:p>
                  </a:txBody>
                  <a:tcPr/>
                </a:tc>
                <a:tc>
                  <a:txBody>
                    <a:bodyPr/>
                    <a:lstStyle/>
                    <a:p>
                      <a:r>
                        <a:rPr kumimoji="1" lang="ja-JP" altLang="en-US" dirty="0" smtClean="0"/>
                        <a:t>内容</a:t>
                      </a:r>
                      <a:endParaRPr kumimoji="1" lang="ja-JP" altLang="en-US" dirty="0"/>
                    </a:p>
                  </a:txBody>
                  <a:tcPr/>
                </a:tc>
                <a:extLst>
                  <a:ext uri="{0D108BD9-81ED-4DB2-BD59-A6C34878D82A}">
                    <a16:rowId xmlns:a16="http://schemas.microsoft.com/office/drawing/2014/main" val="2583814677"/>
                  </a:ext>
                </a:extLst>
              </a:tr>
              <a:tr h="103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UD デジタル 教科書体 NK-B" panose="02020700000000000000" pitchFamily="18" charset="-128"/>
                          <a:ea typeface="UD デジタル 教科書体 NK-B" panose="02020700000000000000" pitchFamily="18" charset="-128"/>
                        </a:rPr>
                        <a:t>調査対象施設</a:t>
                      </a:r>
                      <a:endParaRPr lang="en-US" altLang="ja-JP" dirty="0" smtClean="0">
                        <a:latin typeface="UD デジタル 教科書体 NK-B" panose="02020700000000000000" pitchFamily="18" charset="-128"/>
                        <a:ea typeface="UD デジタル 教科書体 NK-B" panose="02020700000000000000" pitchFamily="18" charset="-128"/>
                      </a:endParaRPr>
                    </a:p>
                    <a:p>
                      <a:endParaRPr kumimoji="1" lang="ja-JP" altLang="en-US" dirty="0"/>
                    </a:p>
                  </a:txBody>
                  <a:tcPr/>
                </a:tc>
                <a:tc>
                  <a:txBody>
                    <a:bodyPr/>
                    <a:lstStyle/>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府内（政令・中核市を含む。）の</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特別養護老人ホーム・介護老人保健施設・介護医療院・介護療養型医療施設・養護老人ホーム・</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軽費老人ホーム・有料老人ホーム・サービス付き高齢者向け住宅・認知症対応型共同生活介護（グループホーム）</a:t>
                      </a:r>
                      <a:endParaRPr lang="en-US" altLang="ja-JP" sz="1600" dirty="0" smtClean="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602909736"/>
                  </a:ext>
                </a:extLst>
              </a:tr>
              <a:tr h="15825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UD デジタル 教科書体 NK-B" panose="02020700000000000000" pitchFamily="18" charset="-128"/>
                          <a:ea typeface="UD デジタル 教科書体 NK-B" panose="02020700000000000000" pitchFamily="18" charset="-128"/>
                        </a:rPr>
                        <a:t>調査項目</a:t>
                      </a:r>
                      <a:endParaRPr lang="en-US" altLang="ja-JP" dirty="0" smtClean="0">
                        <a:latin typeface="UD デジタル 教科書体 NK-B" panose="02020700000000000000" pitchFamily="18" charset="-128"/>
                        <a:ea typeface="UD デジタル 教科書体 NK-B" panose="02020700000000000000" pitchFamily="18" charset="-128"/>
                      </a:endParaRPr>
                    </a:p>
                    <a:p>
                      <a:endParaRPr kumimoji="1" lang="ja-JP" altLang="en-US" dirty="0"/>
                    </a:p>
                  </a:txBody>
                  <a:tcPr/>
                </a:tc>
                <a:tc>
                  <a:txBody>
                    <a:bodyPr/>
                    <a:lstStyle/>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施設情報：施設名、住所、サービス種別、連絡先氏名・電話番号、現入所（居）者数　など</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医療機関情報：医療機関名、住所、連絡先電話番号、標榜診療科、対応の可否（</a:t>
                      </a:r>
                      <a:r>
                        <a:rPr lang="en-US" altLang="ja-JP" sz="1600" dirty="0" smtClean="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　など</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　　（</a:t>
                      </a:r>
                      <a:r>
                        <a:rPr lang="en-US" altLang="ja-JP" sz="1600" dirty="0" smtClean="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）健康観察、検査、対症療法（解熱剤等処方・点滴・酸素投与）、</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　　　　　　コロナ治療（抗体治療・経口薬処方・抗ウイルス薬点滴）、</a:t>
                      </a:r>
                      <a:endParaRPr lang="en-US" altLang="ja-JP" sz="1600" dirty="0" smtClean="0">
                        <a:latin typeface="UD デジタル 教科書体 NK-B" panose="02020700000000000000" pitchFamily="18" charset="-128"/>
                        <a:ea typeface="UD デジタル 教科書体 NK-B" panose="02020700000000000000" pitchFamily="18" charset="-128"/>
                      </a:endParaRPr>
                    </a:p>
                    <a:p>
                      <a:pPr>
                        <a:lnSpc>
                          <a:spcPts val="2200"/>
                        </a:lnSpc>
                      </a:pPr>
                      <a:r>
                        <a:rPr lang="ja-JP" altLang="en-US" sz="1600" dirty="0" smtClean="0">
                          <a:latin typeface="UD デジタル 教科書体 NK-B" panose="02020700000000000000" pitchFamily="18" charset="-128"/>
                          <a:ea typeface="UD デジタル 教科書体 NK-B" panose="02020700000000000000" pitchFamily="18" charset="-128"/>
                        </a:rPr>
                        <a:t>　　　　　　ワクチン接種</a:t>
                      </a:r>
                      <a:endParaRPr lang="en-US" altLang="ja-JP" sz="1600" dirty="0" smtClean="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489348633"/>
                  </a:ext>
                </a:extLst>
              </a:tr>
              <a:tr h="388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UD デジタル 教科書体 NK-B" panose="02020700000000000000" pitchFamily="18" charset="-128"/>
                          <a:ea typeface="UD デジタル 教科書体 NK-B" panose="02020700000000000000" pitchFamily="18" charset="-128"/>
                        </a:rPr>
                        <a:t>調査時期</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UD デジタル 教科書体 NK-B" panose="02020700000000000000" pitchFamily="18" charset="-128"/>
                          <a:ea typeface="UD デジタル 教科書体 NK-B" panose="02020700000000000000" pitchFamily="18" charset="-128"/>
                        </a:rPr>
                        <a:t>令和４年３月中旬を目途に把握</a:t>
                      </a:r>
                      <a:endParaRPr lang="en-US" altLang="ja-JP" dirty="0" smtClean="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3187851525"/>
                  </a:ext>
                </a:extLst>
              </a:tr>
            </a:tbl>
          </a:graphicData>
        </a:graphic>
      </p:graphicFrame>
      <p:sp>
        <p:nvSpPr>
          <p:cNvPr id="5" name="正方形/長方形 4"/>
          <p:cNvSpPr/>
          <p:nvPr/>
        </p:nvSpPr>
        <p:spPr>
          <a:xfrm>
            <a:off x="850006" y="1883317"/>
            <a:ext cx="11096222" cy="656590"/>
          </a:xfrm>
          <a:prstGeom prst="rect">
            <a:avLst/>
          </a:prstGeom>
        </p:spPr>
        <p:txBody>
          <a:bodyPr wrap="square">
            <a:spAutoFit/>
          </a:bodyPr>
          <a:lstStyle/>
          <a:p>
            <a:pPr lvl="0">
              <a:lnSpc>
                <a:spcPts val="22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施設</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において対応可能な医療機関を確保できる</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よう、入所</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系・居住系の高齢者施設に対して</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a:t>
            </a:r>
            <a:endParaRPr lang="en-US" altLang="ja-JP" dirty="0" smtClean="0">
              <a:solidFill>
                <a:prstClr val="black"/>
              </a:solidFill>
              <a:latin typeface="UD デジタル 教科書体 NK-B" panose="02020700000000000000" pitchFamily="18" charset="-128"/>
              <a:ea typeface="UD デジタル 教科書体 NK-B" panose="02020700000000000000" pitchFamily="18" charset="-128"/>
            </a:endParaRPr>
          </a:p>
          <a:p>
            <a:pPr lvl="0">
              <a:lnSpc>
                <a:spcPts val="22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協力</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医療機関に</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よるコロナ</a:t>
            </a:r>
            <a:r>
              <a:rPr lang="ja-JP" altLang="en-US" dirty="0">
                <a:solidFill>
                  <a:prstClr val="black"/>
                </a:solidFill>
                <a:latin typeface="UD デジタル 教科書体 NK-B" panose="02020700000000000000" pitchFamily="18" charset="-128"/>
                <a:ea typeface="UD デジタル 教科書体 NK-B" panose="02020700000000000000" pitchFamily="18" charset="-128"/>
              </a:rPr>
              <a:t>の対応状況等を</a:t>
            </a: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調査。</a:t>
            </a:r>
            <a:endParaRPr lang="en-US" altLang="ja-JP"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7" name="二等辺三角形 6"/>
          <p:cNvSpPr/>
          <p:nvPr/>
        </p:nvSpPr>
        <p:spPr>
          <a:xfrm flipV="1">
            <a:off x="4881095" y="6085834"/>
            <a:ext cx="2331076" cy="2839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479201" y="6407474"/>
            <a:ext cx="11096222" cy="370230"/>
          </a:xfrm>
          <a:prstGeom prst="rect">
            <a:avLst/>
          </a:prstGeom>
        </p:spPr>
        <p:txBody>
          <a:bodyPr wrap="square">
            <a:spAutoFit/>
          </a:bodyPr>
          <a:lstStyle/>
          <a:p>
            <a:pPr lvl="0" algn="ctr">
              <a:lnSpc>
                <a:spcPts val="2200"/>
              </a:lnSpc>
            </a:pPr>
            <a:r>
              <a:rPr lang="ja-JP" altLang="en-US" dirty="0" smtClean="0">
                <a:solidFill>
                  <a:prstClr val="black"/>
                </a:solidFill>
                <a:latin typeface="UD デジタル 教科書体 NK-B" panose="02020700000000000000" pitchFamily="18" charset="-128"/>
                <a:ea typeface="UD デジタル 教科書体 NK-B" panose="02020700000000000000" pitchFamily="18" charset="-128"/>
              </a:rPr>
              <a:t>調査結果を踏まえ、クラスター発生時の高齢者施設と医療機関の連携強化を検討</a:t>
            </a:r>
            <a:endParaRPr lang="en-US" altLang="ja-JP"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0" name="テキスト ボックス 9"/>
          <p:cNvSpPr txBox="1"/>
          <p:nvPr/>
        </p:nvSpPr>
        <p:spPr>
          <a:xfrm>
            <a:off x="10583750" y="40714"/>
            <a:ext cx="1385552" cy="369332"/>
          </a:xfrm>
          <a:prstGeom prst="rect">
            <a:avLst/>
          </a:prstGeom>
          <a:solidFill>
            <a:schemeClr val="bg1"/>
          </a:solidFill>
        </p:spPr>
        <p:txBody>
          <a:bodyPr wrap="square" rtlCol="0">
            <a:spAutoFit/>
          </a:bodyPr>
          <a:lstStyle/>
          <a:p>
            <a:r>
              <a:rPr kumimoji="1" lang="ja-JP" altLang="en-US" dirty="0" smtClean="0"/>
              <a:t>資料３－６</a:t>
            </a:r>
            <a:endParaRPr kumimoji="1" lang="ja-JP" altLang="en-US" dirty="0"/>
          </a:p>
        </p:txBody>
      </p:sp>
    </p:spTree>
    <p:extLst>
      <p:ext uri="{BB962C8B-B14F-4D97-AF65-F5344CB8AC3E}">
        <p14:creationId xmlns:p14="http://schemas.microsoft.com/office/powerpoint/2010/main" val="29636522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1766</TotalTime>
  <Words>329</Words>
  <Application>Microsoft Office PowerPoint</Application>
  <PresentationFormat>ワイド画面</PresentationFormat>
  <Paragraphs>23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NK-B</vt:lpstr>
      <vt:lpstr>游ゴシック</vt:lpstr>
      <vt:lpstr>游ゴシック Light</vt:lpstr>
      <vt:lpstr>Arial</vt:lpstr>
      <vt:lpstr>Office テーマ</vt:lpstr>
      <vt:lpstr>高齢者施設における協力医療機関の新型コロナ対応等の調査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オミクロン株の感染急拡大時における高齢者施設等での対応の考え方について</dc:title>
  <dc:creator>岡田　敦子</dc:creator>
  <cp:lastModifiedBy>國本　由衣</cp:lastModifiedBy>
  <cp:revision>225</cp:revision>
  <cp:lastPrinted>2022-03-03T09:32:05Z</cp:lastPrinted>
  <dcterms:created xsi:type="dcterms:W3CDTF">2022-02-02T13:09:51Z</dcterms:created>
  <dcterms:modified xsi:type="dcterms:W3CDTF">2022-03-04T06:31:52Z</dcterms:modified>
</cp:coreProperties>
</file>