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982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周藤　英" initials="周藤　英" lastIdx="1" clrIdx="0">
    <p:extLst>
      <p:ext uri="{19B8F6BF-5375-455C-9EA6-DF929625EA0E}">
        <p15:presenceInfo xmlns:p15="http://schemas.microsoft.com/office/powerpoint/2012/main" userId="S-1-5-21-161959346-1900351369-444732941-10235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CC"/>
    <a:srgbClr val="99FF99"/>
    <a:srgbClr val="FF6699"/>
    <a:srgbClr val="FF9999"/>
    <a:srgbClr val="FFCC99"/>
    <a:srgbClr val="33CC33"/>
    <a:srgbClr val="E7EDEF"/>
    <a:srgbClr val="FFB28B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5" autoAdjust="0"/>
    <p:restoredTop sz="94434" autoAdjust="0"/>
  </p:normalViewPr>
  <p:slideViewPr>
    <p:cSldViewPr snapToGrid="0">
      <p:cViewPr varScale="1">
        <p:scale>
          <a:sx n="81" d="100"/>
          <a:sy n="81" d="100"/>
        </p:scale>
        <p:origin x="150" y="90"/>
      </p:cViewPr>
      <p:guideLst/>
    </p:cSldViewPr>
  </p:slideViewPr>
  <p:outlineViewPr>
    <p:cViewPr>
      <p:scale>
        <a:sx n="33" d="100"/>
        <a:sy n="33" d="100"/>
      </p:scale>
      <p:origin x="0" y="-6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9575" cy="498475"/>
          </a:xfrm>
          <a:prstGeom prst="rect">
            <a:avLst/>
          </a:prstGeom>
        </p:spPr>
        <p:txBody>
          <a:bodyPr vert="horz" lIns="91410" tIns="45707" rIns="91410" bIns="45707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1" y="3"/>
            <a:ext cx="2949575" cy="498475"/>
          </a:xfrm>
          <a:prstGeom prst="rect">
            <a:avLst/>
          </a:prstGeom>
        </p:spPr>
        <p:txBody>
          <a:bodyPr vert="horz" lIns="91410" tIns="45707" rIns="91410" bIns="45707" rtlCol="0"/>
          <a:lstStyle>
            <a:lvl1pPr algn="r">
              <a:defRPr sz="1200"/>
            </a:lvl1pPr>
          </a:lstStyle>
          <a:p>
            <a:fld id="{D64E24C0-EAE7-42C3-A2C6-11E03F4A7047}" type="datetimeFigureOut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0" tIns="45707" rIns="91410" bIns="45707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42"/>
            <a:ext cx="5445125" cy="3913187"/>
          </a:xfrm>
          <a:prstGeom prst="rect">
            <a:avLst/>
          </a:prstGeom>
        </p:spPr>
        <p:txBody>
          <a:bodyPr vert="horz" lIns="91410" tIns="45707" rIns="91410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864"/>
            <a:ext cx="2949575" cy="498475"/>
          </a:xfrm>
          <a:prstGeom prst="rect">
            <a:avLst/>
          </a:prstGeom>
        </p:spPr>
        <p:txBody>
          <a:bodyPr vert="horz" lIns="91410" tIns="45707" rIns="91410" bIns="45707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1" y="9440864"/>
            <a:ext cx="2949575" cy="498475"/>
          </a:xfrm>
          <a:prstGeom prst="rect">
            <a:avLst/>
          </a:prstGeom>
        </p:spPr>
        <p:txBody>
          <a:bodyPr vert="horz" lIns="91410" tIns="45707" rIns="91410" bIns="45707" rtlCol="0" anchor="b"/>
          <a:lstStyle>
            <a:lvl1pPr algn="r">
              <a:defRPr sz="1200"/>
            </a:lvl1pPr>
          </a:lstStyle>
          <a:p>
            <a:fld id="{2F0EEB81-DB16-4A68-B055-8A38956DB51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324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EEB81-DB16-4A68-B055-8A38956DB515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416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E9E3-9AED-44F0-B3CA-B134002D3CDF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405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FBC0-4E89-4E62-9120-1A0A6EEF1C03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52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8F4B9-7DCA-4090-954D-3704C20E831A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82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2536-9696-4A79-A722-CF7AE1E6F4AA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315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1D99-E575-48FC-A4D8-C173F8C31877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90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2588-1CCA-4331-BA69-184CBE6781A4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7643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E10A-3530-4D3E-8B24-3217CA159274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0492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DB49-F527-4237-B1AA-FBF29B045389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878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AC72C-656B-45C3-9DD4-21A469CDADB2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007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D101-FFD1-4F16-A175-02CD19311769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288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04B9-3916-486F-BD1D-A3D9CD89C10A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266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74005-F032-4C33-AFE3-6B142BB25292}" type="datetime1">
              <a:rPr kumimoji="1" lang="ja-JP" altLang="en-US" smtClean="0"/>
              <a:t>2022/3/4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6AE56-EAD3-4706-B860-3EC2C2952B4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048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正方形/長方形 61"/>
          <p:cNvSpPr/>
          <p:nvPr/>
        </p:nvSpPr>
        <p:spPr>
          <a:xfrm>
            <a:off x="71281" y="3695510"/>
            <a:ext cx="368873" cy="922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楕円 37"/>
          <p:cNvSpPr/>
          <p:nvPr/>
        </p:nvSpPr>
        <p:spPr>
          <a:xfrm>
            <a:off x="391319" y="1849346"/>
            <a:ext cx="9259651" cy="3148559"/>
          </a:xfrm>
          <a:prstGeom prst="ellipse">
            <a:avLst/>
          </a:prstGeom>
          <a:solidFill>
            <a:schemeClr val="accent4">
              <a:lumMod val="60000"/>
              <a:lumOff val="4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1916997" y="3352110"/>
            <a:ext cx="9649570" cy="2040209"/>
          </a:xfrm>
          <a:prstGeom prst="roundRect">
            <a:avLst>
              <a:gd name="adj" fmla="val 9540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五角形 78"/>
          <p:cNvSpPr/>
          <p:nvPr/>
        </p:nvSpPr>
        <p:spPr>
          <a:xfrm>
            <a:off x="3098276" y="3942186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五角形 79"/>
          <p:cNvSpPr/>
          <p:nvPr/>
        </p:nvSpPr>
        <p:spPr>
          <a:xfrm>
            <a:off x="4322230" y="3928599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五角形 80"/>
          <p:cNvSpPr/>
          <p:nvPr/>
        </p:nvSpPr>
        <p:spPr>
          <a:xfrm>
            <a:off x="5545100" y="3919489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五角形 81"/>
          <p:cNvSpPr/>
          <p:nvPr/>
        </p:nvSpPr>
        <p:spPr>
          <a:xfrm>
            <a:off x="6733185" y="3942186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五角形 82"/>
          <p:cNvSpPr/>
          <p:nvPr/>
        </p:nvSpPr>
        <p:spPr>
          <a:xfrm>
            <a:off x="7920697" y="3919491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五角形 83"/>
          <p:cNvSpPr/>
          <p:nvPr/>
        </p:nvSpPr>
        <p:spPr>
          <a:xfrm>
            <a:off x="9129092" y="3928599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五角形 84"/>
          <p:cNvSpPr/>
          <p:nvPr/>
        </p:nvSpPr>
        <p:spPr>
          <a:xfrm>
            <a:off x="10319579" y="3919489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/>
          <p:cNvSpPr/>
          <p:nvPr/>
        </p:nvSpPr>
        <p:spPr>
          <a:xfrm>
            <a:off x="-3997" y="451686"/>
            <a:ext cx="12192000" cy="816418"/>
          </a:xfrm>
          <a:prstGeom prst="rect">
            <a:avLst/>
          </a:prstGeom>
          <a:solidFill>
            <a:srgbClr val="FFFF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30209" indent="-330209">
              <a:lnSpc>
                <a:spcPts val="3000"/>
              </a:lnSpc>
            </a:pPr>
            <a:r>
              <a:rPr lang="ja-JP" altLang="en-US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◆</a:t>
            </a:r>
            <a:r>
              <a:rPr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複数の陽性者が発生している高齢者施設等に対し、施設内での早期治療を促進するため、圏域単位で往診体制を強化。</a:t>
            </a:r>
            <a:endParaRPr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330209" indent="-330209">
              <a:lnSpc>
                <a:spcPts val="3000"/>
              </a:lnSpc>
            </a:pPr>
            <a:r>
              <a:rPr lang="ja-JP" altLang="en-US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◆</a:t>
            </a:r>
            <a:r>
              <a:rPr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健康</a:t>
            </a:r>
            <a:r>
              <a:rPr lang="ja-JP" altLang="en-US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医療部にチームを設置し、施設における早期対応の促進により患者の重症化防止等を図る。</a:t>
            </a:r>
            <a:endParaRPr lang="en-US" altLang="ja-JP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-3998" y="-202"/>
            <a:ext cx="12195997" cy="453063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「高齢者施設等クラスター重点往診</a:t>
            </a:r>
            <a:r>
              <a:rPr kumimoji="1" lang="ja-JP" altLang="en-US" sz="2400" b="1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チーム」について</a:t>
            </a:r>
            <a:endParaRPr kumimoji="1" lang="en-US" altLang="ja-JP" sz="2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2478770" y="1326925"/>
            <a:ext cx="5127624" cy="1096122"/>
          </a:xfrm>
          <a:prstGeom prst="roundRect">
            <a:avLst>
              <a:gd name="adj" fmla="val 954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143036" y="1414269"/>
            <a:ext cx="5701700" cy="3908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大阪府高齢者施設等クラスター対応強化チーム「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OCRT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」（本庁）</a:t>
            </a:r>
          </a:p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en-US" altLang="ja-JP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役割</a:t>
            </a:r>
            <a:r>
              <a:rPr kumimoji="1" lang="en-US" altLang="ja-JP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・全体調整（重点往診チームの総括など）</a:t>
            </a:r>
          </a:p>
          <a:p>
            <a:endParaRPr kumimoji="1" lang="ja-JP" altLang="en-US" sz="12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kumimoji="1" lang="ja-JP" altLang="en-US" sz="12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07" y="1686282"/>
            <a:ext cx="1081313" cy="818068"/>
          </a:xfrm>
          <a:prstGeom prst="rect">
            <a:avLst/>
          </a:prstGeom>
        </p:spPr>
      </p:pic>
      <p:sp>
        <p:nvSpPr>
          <p:cNvPr id="13" name="角丸四角形 12"/>
          <p:cNvSpPr/>
          <p:nvPr/>
        </p:nvSpPr>
        <p:spPr>
          <a:xfrm>
            <a:off x="8199834" y="1851953"/>
            <a:ext cx="1918124" cy="498260"/>
          </a:xfrm>
          <a:prstGeom prst="roundRect">
            <a:avLst>
              <a:gd name="adj" fmla="val 694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4097183" y="1892187"/>
            <a:ext cx="1966382" cy="341170"/>
          </a:xfrm>
          <a:prstGeom prst="roundRect">
            <a:avLst>
              <a:gd name="adj" fmla="val 694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8" name="正方形/長方形 7"/>
          <p:cNvSpPr/>
          <p:nvPr/>
        </p:nvSpPr>
        <p:spPr>
          <a:xfrm>
            <a:off x="4294138" y="1979202"/>
            <a:ext cx="1616932" cy="320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医師を配置（調整担当）</a:t>
            </a:r>
          </a:p>
        </p:txBody>
      </p:sp>
      <p:sp>
        <p:nvSpPr>
          <p:cNvPr id="5" name="額縁 4"/>
          <p:cNvSpPr/>
          <p:nvPr/>
        </p:nvSpPr>
        <p:spPr>
          <a:xfrm>
            <a:off x="1263577" y="2632719"/>
            <a:ext cx="2942433" cy="1128437"/>
          </a:xfrm>
          <a:prstGeom prst="bevel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/>
            <a:r>
              <a:rPr kumimoji="1" lang="ja-JP" altLang="en-US" sz="24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重点往診チーム</a:t>
            </a:r>
          </a:p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ja-JP" altLang="en-US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圏域に配備）</a:t>
            </a:r>
            <a:endParaRPr kumimoji="1" lang="ja-JP" altLang="en-US" sz="16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" name="五角形 14"/>
          <p:cNvSpPr/>
          <p:nvPr/>
        </p:nvSpPr>
        <p:spPr>
          <a:xfrm>
            <a:off x="1925701" y="3980264"/>
            <a:ext cx="1148924" cy="1277175"/>
          </a:xfrm>
          <a:prstGeom prst="pen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496801" y="4345127"/>
            <a:ext cx="1959605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大阪市</a:t>
            </a: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692366" y="4308456"/>
            <a:ext cx="1959605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豊能</a:t>
            </a:r>
            <a:endParaRPr kumimoji="1" lang="en-US" altLang="ja-JP" sz="16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  <a:endParaRPr kumimoji="1" lang="ja-JP" altLang="en-US" sz="16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900281" y="4303243"/>
            <a:ext cx="1959605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三島</a:t>
            </a: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  <a:endParaRPr kumimoji="1" lang="ja-JP" altLang="en-US" sz="16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102604" y="4305849"/>
            <a:ext cx="1959605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北河内</a:t>
            </a: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  <a:endParaRPr kumimoji="1" lang="ja-JP" altLang="en-US" sz="16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572506" y="4305849"/>
            <a:ext cx="1492996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中河内</a:t>
            </a: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  <a:endParaRPr kumimoji="1" lang="ja-JP" altLang="en-US" sz="16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541236" y="4299911"/>
            <a:ext cx="1959605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南河内</a:t>
            </a: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  <a:endParaRPr kumimoji="1" lang="ja-JP" altLang="en-US" sz="16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8687814" y="4309481"/>
            <a:ext cx="1959605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堺市</a:t>
            </a: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  <a:endParaRPr kumimoji="1" lang="ja-JP" altLang="en-US" sz="16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右矢印 17"/>
          <p:cNvSpPr/>
          <p:nvPr/>
        </p:nvSpPr>
        <p:spPr>
          <a:xfrm>
            <a:off x="1548376" y="1808044"/>
            <a:ext cx="1633238" cy="5400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>
            <a:normAutofit/>
          </a:bodyPr>
          <a:lstStyle/>
          <a:p>
            <a:pPr algn="ctr"/>
            <a:r>
              <a:rPr kumimoji="1"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相談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810365" y="3438843"/>
            <a:ext cx="2172638" cy="365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lnSpc>
                <a:spcPts val="1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保健所からの依頼が無くても</a:t>
            </a:r>
          </a:p>
          <a:p>
            <a:pPr>
              <a:lnSpc>
                <a:spcPts val="1500"/>
              </a:lnSpc>
            </a:pPr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必要であれば本庁から依頼</a:t>
            </a:r>
            <a:endParaRPr kumimoji="1" lang="ja-JP" altLang="en-US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3" name="屈折矢印 32"/>
          <p:cNvSpPr/>
          <p:nvPr/>
        </p:nvSpPr>
        <p:spPr>
          <a:xfrm rot="5400000" flipV="1">
            <a:off x="8862754" y="5231836"/>
            <a:ext cx="1272131" cy="1768336"/>
          </a:xfrm>
          <a:prstGeom prst="bentUpArrow">
            <a:avLst>
              <a:gd name="adj1" fmla="val 25000"/>
              <a:gd name="adj2" fmla="val 21095"/>
              <a:gd name="adj3" fmla="val 401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10463628" y="6111906"/>
            <a:ext cx="1415578" cy="381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往診</a:t>
            </a: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抗体薬治療等の実施</a:t>
            </a:r>
            <a:endParaRPr kumimoji="1" lang="ja-JP" altLang="en-US" sz="12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4" name="屈折矢印 33"/>
          <p:cNvSpPr/>
          <p:nvPr/>
        </p:nvSpPr>
        <p:spPr>
          <a:xfrm rot="10800000" flipV="1">
            <a:off x="222203" y="2727406"/>
            <a:ext cx="5201836" cy="4043805"/>
          </a:xfrm>
          <a:prstGeom prst="bentUpArrow">
            <a:avLst>
              <a:gd name="adj1" fmla="val 3817"/>
              <a:gd name="adj2" fmla="val 5992"/>
              <a:gd name="adj3" fmla="val 135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メモ 45"/>
          <p:cNvSpPr/>
          <p:nvPr/>
        </p:nvSpPr>
        <p:spPr>
          <a:xfrm>
            <a:off x="10321475" y="1249142"/>
            <a:ext cx="1844357" cy="2427747"/>
          </a:xfrm>
          <a:prstGeom prst="foldedCorner">
            <a:avLst/>
          </a:prstGeom>
          <a:solidFill>
            <a:srgbClr val="99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10334588" y="1377468"/>
            <a:ext cx="1818129" cy="3908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kumimoji="1" lang="ja-JP" altLang="en-US" sz="1200" b="1" u="sng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重点往診チームへの</a:t>
            </a: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</a:t>
            </a:r>
            <a:r>
              <a:rPr kumimoji="1" lang="ja-JP" altLang="en-US" sz="1200" b="1" u="sng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支援制度の創設</a:t>
            </a:r>
          </a:p>
          <a:p>
            <a:r>
              <a:rPr kumimoji="1" lang="en-US" altLang="ja-JP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支援条件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endParaRPr kumimoji="1" lang="ja-JP" altLang="en-US" sz="10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・府からの依頼に確実に対応</a:t>
            </a: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・本庁もしくは保健所からの往診</a:t>
            </a:r>
            <a:endParaRPr kumimoji="1" lang="en-US" altLang="ja-JP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依頼への対応に限る</a:t>
            </a:r>
            <a:endParaRPr kumimoji="1" lang="en-US" altLang="ja-JP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・抗体治療、経口薬処方を実施</a:t>
            </a: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</a:t>
            </a:r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圏域を超えた往診依頼にも</a:t>
            </a:r>
            <a:endParaRPr kumimoji="1" lang="en-US" altLang="ja-JP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可能な限り対応</a:t>
            </a:r>
            <a:endParaRPr kumimoji="1" lang="en-US" altLang="ja-JP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・土日祝も対応</a:t>
            </a:r>
            <a:endParaRPr kumimoji="1" lang="en-US" altLang="ja-JP" sz="10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500"/>
              </a:lnSpc>
            </a:pPr>
            <a:endParaRPr kumimoji="1" lang="en-US" altLang="ja-JP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支援額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endParaRPr kumimoji="1" lang="ja-JP" altLang="en-US" sz="10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・登録後、初回往診時に</a:t>
            </a:r>
            <a:endParaRPr kumimoji="1" lang="en-US" altLang="ja-JP" sz="10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１チームあたり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300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万円</a:t>
            </a:r>
            <a:endParaRPr kumimoji="1" lang="en-US" altLang="ja-JP" sz="10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　（１回限り）</a:t>
            </a:r>
            <a:endParaRPr kumimoji="1" lang="ja-JP" altLang="en-US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9887142" y="4308456"/>
            <a:ext cx="1959605" cy="31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泉州</a:t>
            </a: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チーム</a:t>
            </a:r>
            <a:endParaRPr kumimoji="1" lang="ja-JP" altLang="en-US" sz="16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5472536" y="5579147"/>
            <a:ext cx="3124432" cy="1330395"/>
            <a:chOff x="5407536" y="5561897"/>
            <a:chExt cx="3124432" cy="1330395"/>
          </a:xfrm>
        </p:grpSpPr>
        <p:sp>
          <p:nvSpPr>
            <p:cNvPr id="59" name="角丸四角形 58"/>
            <p:cNvSpPr/>
            <p:nvPr/>
          </p:nvSpPr>
          <p:spPr>
            <a:xfrm>
              <a:off x="5407536" y="5561897"/>
              <a:ext cx="3124432" cy="1209944"/>
            </a:xfrm>
            <a:prstGeom prst="roundRect">
              <a:avLst>
                <a:gd name="adj" fmla="val 6949"/>
              </a:avLst>
            </a:prstGeom>
            <a:solidFill>
              <a:srgbClr val="99FF6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0" name="図 3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3918" y="5637522"/>
              <a:ext cx="890518" cy="861875"/>
            </a:xfrm>
            <a:prstGeom prst="rect">
              <a:avLst/>
            </a:prstGeom>
          </p:spPr>
        </p:pic>
        <p:pic>
          <p:nvPicPr>
            <p:cNvPr id="45" name="図 4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07000" y="5785444"/>
              <a:ext cx="586440" cy="680918"/>
            </a:xfrm>
            <a:prstGeom prst="rect">
              <a:avLst/>
            </a:prstGeom>
          </p:spPr>
        </p:pic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6728" y="5795350"/>
              <a:ext cx="586440" cy="680918"/>
            </a:xfrm>
            <a:prstGeom prst="rect">
              <a:avLst/>
            </a:prstGeom>
          </p:spPr>
        </p:pic>
        <p:pic>
          <p:nvPicPr>
            <p:cNvPr id="48" name="図 4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00158" y="5786501"/>
              <a:ext cx="586440" cy="680918"/>
            </a:xfrm>
            <a:prstGeom prst="rect">
              <a:avLst/>
            </a:prstGeom>
          </p:spPr>
        </p:pic>
        <p:sp>
          <p:nvSpPr>
            <p:cNvPr id="60" name="正方形/長方形 59"/>
            <p:cNvSpPr/>
            <p:nvPr/>
          </p:nvSpPr>
          <p:spPr>
            <a:xfrm>
              <a:off x="6045952" y="6527150"/>
              <a:ext cx="1847600" cy="365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高齢者施設等</a:t>
              </a:r>
              <a:endParaRPr kumimoji="1" lang="ja-JP" altLang="en-US" sz="16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8187346" y="1922374"/>
            <a:ext cx="1931575" cy="320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入院</a:t>
            </a:r>
            <a:r>
              <a:rPr kumimoji="1" lang="en-US" altLang="ja-JP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FC</a:t>
            </a:r>
            <a:endParaRPr kumimoji="1" lang="ja-JP" altLang="en-US" sz="12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1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入院が必要な患者への対応</a:t>
            </a:r>
            <a:endParaRPr kumimoji="1" lang="ja-JP" altLang="en-US" sz="105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左右矢印 6"/>
          <p:cNvSpPr/>
          <p:nvPr/>
        </p:nvSpPr>
        <p:spPr>
          <a:xfrm>
            <a:off x="6529436" y="1832828"/>
            <a:ext cx="1515448" cy="482536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連携・調整</a:t>
            </a:r>
            <a:endParaRPr kumimoji="1" lang="ja-JP" altLang="en-US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3" name="右矢印 62"/>
          <p:cNvSpPr/>
          <p:nvPr/>
        </p:nvSpPr>
        <p:spPr>
          <a:xfrm rot="5400000">
            <a:off x="3981734" y="2957255"/>
            <a:ext cx="1267596" cy="61208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36000" rIns="0" bIns="0" rtlCol="0" anchor="ctr">
            <a:normAutofit/>
          </a:bodyPr>
          <a:lstStyle/>
          <a:p>
            <a:pPr algn="ctr"/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依頼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4" name="右矢印 63"/>
          <p:cNvSpPr/>
          <p:nvPr/>
        </p:nvSpPr>
        <p:spPr>
          <a:xfrm rot="5400000" flipH="1">
            <a:off x="6589561" y="2881819"/>
            <a:ext cx="1172046" cy="61208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36000" rIns="0" bIns="0" rtlCol="0" anchor="ctr">
            <a:normAutofit/>
          </a:bodyPr>
          <a:lstStyle/>
          <a:p>
            <a:pPr algn="ctr"/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結果報告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829750" y="2596113"/>
            <a:ext cx="1944193" cy="365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lnSpc>
                <a:spcPts val="1500"/>
              </a:lnSpc>
            </a:pPr>
            <a:r>
              <a:rPr kumimoji="1"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★</a:t>
            </a:r>
            <a:r>
              <a:rPr kumimoji="1"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LINE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WORKS</a:t>
            </a:r>
            <a:r>
              <a:rPr kumimoji="1"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等を用いて</a:t>
            </a:r>
            <a:endParaRPr kumimoji="1" lang="en-US" altLang="ja-JP" sz="12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リアルタイムで情報共有し、</a:t>
            </a:r>
            <a:endParaRPr kumimoji="1" lang="en-US" altLang="ja-JP" sz="12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往診依頼を行う</a:t>
            </a:r>
            <a:endParaRPr kumimoji="1" lang="ja-JP" altLang="en-US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右矢印 60"/>
          <p:cNvSpPr/>
          <p:nvPr/>
        </p:nvSpPr>
        <p:spPr>
          <a:xfrm rot="5400000">
            <a:off x="177162" y="3229121"/>
            <a:ext cx="1380613" cy="35512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36000" rIns="0" bIns="0" rtlCol="0" anchor="ctr">
            <a:normAutofit/>
          </a:bodyPr>
          <a:lstStyle/>
          <a:p>
            <a:pPr algn="ctr"/>
            <a:r>
              <a:rPr kumimoji="1"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依頼</a:t>
            </a:r>
            <a:endParaRPr kumimoji="1" lang="ja-JP" altLang="en-US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2390" y="5724708"/>
            <a:ext cx="500983" cy="591713"/>
          </a:xfrm>
          <a:prstGeom prst="rect">
            <a:avLst/>
          </a:prstGeom>
        </p:spPr>
      </p:pic>
      <p:sp>
        <p:nvSpPr>
          <p:cNvPr id="66" name="正方形/長方形 65"/>
          <p:cNvSpPr/>
          <p:nvPr/>
        </p:nvSpPr>
        <p:spPr>
          <a:xfrm>
            <a:off x="4447621" y="5849877"/>
            <a:ext cx="1073816" cy="365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lnSpc>
                <a:spcPts val="1000"/>
              </a:lnSpc>
            </a:pP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施設連携医療機関</a:t>
            </a:r>
            <a:endParaRPr kumimoji="1" lang="en-US" altLang="ja-JP" sz="1000" b="1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からの往診</a:t>
            </a:r>
            <a:endParaRPr kumimoji="1" lang="ja-JP" altLang="en-US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4351162" y="6177992"/>
            <a:ext cx="101346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>
            <a:off x="1490653" y="5635118"/>
            <a:ext cx="3992725" cy="49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9255067" y="6406086"/>
            <a:ext cx="2743200" cy="365125"/>
          </a:xfrm>
        </p:spPr>
        <p:txBody>
          <a:bodyPr/>
          <a:lstStyle/>
          <a:p>
            <a:fld id="{DF9D5E37-4630-455A-91FF-6B0C9C5934DB}" type="slidenum">
              <a:rPr kumimoji="1" lang="ja-JP" altLang="en-US" sz="2000" smtClean="0">
                <a:solidFill>
                  <a:schemeClr val="tx1"/>
                </a:solidFill>
              </a:rPr>
              <a:t>1</a:t>
            </a:fld>
            <a:endParaRPr kumimoji="1" lang="ja-JP" altLang="en-US" sz="2000">
              <a:solidFill>
                <a:schemeClr val="tx1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7290" y="1509912"/>
            <a:ext cx="74274" cy="2266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67289" y="1456001"/>
            <a:ext cx="2355514" cy="1716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624834" y="4108020"/>
            <a:ext cx="1189785" cy="15725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往診協力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医療機関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1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87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施設）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en-US" altLang="ja-JP" sz="10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3/4</a:t>
            </a:r>
            <a:r>
              <a:rPr lang="ja-JP" altLang="en-US" sz="10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時点。</a:t>
            </a:r>
            <a:endParaRPr kumimoji="1" lang="en-US" altLang="ja-JP" sz="10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3781531" y="6379430"/>
            <a:ext cx="1847600" cy="365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クラスターの</a:t>
            </a:r>
          </a:p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発生報告・相談</a:t>
            </a:r>
            <a:endParaRPr kumimoji="1" lang="ja-JP" altLang="en-US" sz="12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9" name="メモ 68"/>
          <p:cNvSpPr/>
          <p:nvPr/>
        </p:nvSpPr>
        <p:spPr>
          <a:xfrm>
            <a:off x="698379" y="5751227"/>
            <a:ext cx="2687606" cy="821354"/>
          </a:xfrm>
          <a:prstGeom prst="foldedCorner">
            <a:avLst/>
          </a:prstGeom>
          <a:solidFill>
            <a:srgbClr val="99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457200"/>
            <a:endParaRPr lang="ja-JP" altLang="en-US" sz="1400" b="1" dirty="0" smtClean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lvl="0" defTabSz="457200"/>
            <a:r>
              <a:rPr lang="ja-JP" altLang="en-US" sz="1200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往診協力医療機関への協力金</a:t>
            </a:r>
            <a:endParaRPr lang="ja-JP" altLang="en-US" sz="1200" b="1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lvl="0" defTabSz="457200"/>
            <a:r>
              <a:rPr lang="en-US" altLang="ja-JP" sz="1200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協力金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登録時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1200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００万円</a:t>
            </a:r>
          </a:p>
          <a:p>
            <a:pPr lvl="0" defTabSz="457200"/>
            <a:r>
              <a:rPr lang="ja-JP" altLang="en-US" sz="1200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準備経費相当１回限り）</a:t>
            </a:r>
          </a:p>
          <a:p>
            <a:pPr lvl="0" defTabSz="457200"/>
            <a:r>
              <a:rPr lang="ja-JP" altLang="en-US" sz="1200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施設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への往診１施設に</a:t>
            </a:r>
            <a:r>
              <a:rPr lang="ja-JP" altLang="en-US" sz="1200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つき　</a:t>
            </a:r>
            <a:r>
              <a:rPr lang="en-US" altLang="ja-JP" sz="1200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万円</a:t>
            </a:r>
            <a:endParaRPr lang="en-US" altLang="ja-JP" sz="12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0583750" y="40714"/>
            <a:ext cx="13855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資料３－５</a:t>
            </a:r>
            <a:endParaRPr kumimoji="1" lang="ja-JP" altLang="en-US" dirty="0"/>
          </a:p>
        </p:txBody>
      </p:sp>
      <p:sp>
        <p:nvSpPr>
          <p:cNvPr id="70" name="正方形/長方形 69"/>
          <p:cNvSpPr/>
          <p:nvPr/>
        </p:nvSpPr>
        <p:spPr>
          <a:xfrm>
            <a:off x="2137143" y="4895836"/>
            <a:ext cx="685791" cy="274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kumimoji="1" lang="en-US" altLang="ja-JP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3292032" y="4869634"/>
            <a:ext cx="685791" cy="274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4523919" y="4870580"/>
            <a:ext cx="650497" cy="237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kumimoji="1" lang="en-US" altLang="ja-JP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3" name="正方形/長方形 72"/>
          <p:cNvSpPr/>
          <p:nvPr/>
        </p:nvSpPr>
        <p:spPr>
          <a:xfrm>
            <a:off x="8144303" y="4843296"/>
            <a:ext cx="685791" cy="274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kumimoji="1" lang="en-US" altLang="ja-JP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4" name="正方形/長方形 73"/>
          <p:cNvSpPr/>
          <p:nvPr/>
        </p:nvSpPr>
        <p:spPr>
          <a:xfrm>
            <a:off x="5747159" y="4865656"/>
            <a:ext cx="685791" cy="274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  <a:r>
              <a:rPr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6969206" y="4869823"/>
            <a:ext cx="685791" cy="274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  <a:r>
              <a:rPr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9360658" y="4865203"/>
            <a:ext cx="685791" cy="274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  <a:r>
              <a:rPr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7" name="正方形/長方形 76"/>
          <p:cNvSpPr/>
          <p:nvPr/>
        </p:nvSpPr>
        <p:spPr>
          <a:xfrm>
            <a:off x="10524050" y="4853230"/>
            <a:ext cx="685791" cy="274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  <a:r>
              <a:rPr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隊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</p:txBody>
      </p:sp>
      <p:sp>
        <p:nvSpPr>
          <p:cNvPr id="78" name="正方形/長方形 77"/>
          <p:cNvSpPr/>
          <p:nvPr/>
        </p:nvSpPr>
        <p:spPr>
          <a:xfrm>
            <a:off x="2188746" y="3482357"/>
            <a:ext cx="2172638" cy="365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lnSpc>
                <a:spcPts val="1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往診協力医療機関と重複あり</a:t>
            </a:r>
            <a:endParaRPr kumimoji="1" lang="ja-JP" altLang="en-US" sz="1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385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19564</TotalTime>
  <Words>420</Words>
  <Application>Microsoft Office PowerPoint</Application>
  <PresentationFormat>ワイド画面</PresentationFormat>
  <Paragraphs>81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山崎　幸雄</dc:creator>
  <cp:lastModifiedBy>折井　郁</cp:lastModifiedBy>
  <cp:revision>129</cp:revision>
  <cp:lastPrinted>2022-03-04T06:08:18Z</cp:lastPrinted>
  <dcterms:created xsi:type="dcterms:W3CDTF">2020-08-11T02:27:27Z</dcterms:created>
  <dcterms:modified xsi:type="dcterms:W3CDTF">2022-03-04T06:08:57Z</dcterms:modified>
</cp:coreProperties>
</file>