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6" r:id="rId2"/>
  </p:sldIdLst>
  <p:sldSz cx="9906000" cy="6858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793" userDrawn="1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E6E6E6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5" autoAdjust="0"/>
    <p:restoredTop sz="94660"/>
  </p:normalViewPr>
  <p:slideViewPr>
    <p:cSldViewPr snapToGrid="0" showGuides="1">
      <p:cViewPr varScale="1">
        <p:scale>
          <a:sx n="70" d="100"/>
          <a:sy n="70" d="100"/>
        </p:scale>
        <p:origin x="1038" y="66"/>
      </p:cViewPr>
      <p:guideLst>
        <p:guide orient="horz" pos="3793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B4E6E-616C-45F9-9E14-12F6B9E28F05}" type="datetimeFigureOut">
              <a:rPr kumimoji="1" lang="ja-JP" altLang="en-US" smtClean="0"/>
              <a:t>2022/3/4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5E5AA-303C-43E5-B7D0-AB92A209CD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64348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B4E6E-616C-45F9-9E14-12F6B9E28F05}" type="datetimeFigureOut">
              <a:rPr kumimoji="1" lang="ja-JP" altLang="en-US" smtClean="0"/>
              <a:t>2022/3/4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5E5AA-303C-43E5-B7D0-AB92A209CD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8831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B4E6E-616C-45F9-9E14-12F6B9E28F05}" type="datetimeFigureOut">
              <a:rPr kumimoji="1" lang="ja-JP" altLang="en-US" smtClean="0"/>
              <a:t>2022/3/4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5E5AA-303C-43E5-B7D0-AB92A209CD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37545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B4E6E-616C-45F9-9E14-12F6B9E28F05}" type="datetimeFigureOut">
              <a:rPr kumimoji="1" lang="ja-JP" altLang="en-US" smtClean="0"/>
              <a:t>2022/3/4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5E5AA-303C-43E5-B7D0-AB92A209CD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58480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B4E6E-616C-45F9-9E14-12F6B9E28F05}" type="datetimeFigureOut">
              <a:rPr kumimoji="1" lang="ja-JP" altLang="en-US" smtClean="0"/>
              <a:t>2022/3/4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5E5AA-303C-43E5-B7D0-AB92A209CD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30751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B4E6E-616C-45F9-9E14-12F6B9E28F05}" type="datetimeFigureOut">
              <a:rPr kumimoji="1" lang="ja-JP" altLang="en-US" smtClean="0"/>
              <a:t>2022/3/4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5E5AA-303C-43E5-B7D0-AB92A209CD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55149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B4E6E-616C-45F9-9E14-12F6B9E28F05}" type="datetimeFigureOut">
              <a:rPr kumimoji="1" lang="ja-JP" altLang="en-US" smtClean="0"/>
              <a:t>2022/3/4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5E5AA-303C-43E5-B7D0-AB92A209CD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34724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B4E6E-616C-45F9-9E14-12F6B9E28F05}" type="datetimeFigureOut">
              <a:rPr kumimoji="1" lang="ja-JP" altLang="en-US" smtClean="0"/>
              <a:t>2022/3/4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5E5AA-303C-43E5-B7D0-AB92A209CD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01176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B4E6E-616C-45F9-9E14-12F6B9E28F05}" type="datetimeFigureOut">
              <a:rPr kumimoji="1" lang="ja-JP" altLang="en-US" smtClean="0"/>
              <a:t>2022/3/4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5E5AA-303C-43E5-B7D0-AB92A209CD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56307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B4E6E-616C-45F9-9E14-12F6B9E28F05}" type="datetimeFigureOut">
              <a:rPr kumimoji="1" lang="ja-JP" altLang="en-US" smtClean="0"/>
              <a:t>2022/3/4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5E5AA-303C-43E5-B7D0-AB92A209CD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70665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B4E6E-616C-45F9-9E14-12F6B9E28F05}" type="datetimeFigureOut">
              <a:rPr kumimoji="1" lang="ja-JP" altLang="en-US" smtClean="0"/>
              <a:t>2022/3/4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5E5AA-303C-43E5-B7D0-AB92A209CD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8657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DB4E6E-616C-45F9-9E14-12F6B9E28F05}" type="datetimeFigureOut">
              <a:rPr kumimoji="1" lang="ja-JP" altLang="en-US" smtClean="0"/>
              <a:t>2022/3/4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15E5AA-303C-43E5-B7D0-AB92A209CD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8976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1" y="8969"/>
            <a:ext cx="9905999" cy="400110"/>
          </a:xfrm>
          <a:prstGeom prst="rect">
            <a:avLst/>
          </a:prstGeom>
          <a:solidFill>
            <a:srgbClr val="0070C0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営業時間短縮要請の実効性確保に向けた取組み</a:t>
            </a:r>
          </a:p>
        </p:txBody>
      </p:sp>
      <p:graphicFrame>
        <p:nvGraphicFramePr>
          <p:cNvPr id="9" name="表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7454849"/>
              </p:ext>
            </p:extLst>
          </p:nvPr>
        </p:nvGraphicFramePr>
        <p:xfrm>
          <a:off x="53787" y="3112444"/>
          <a:ext cx="9720000" cy="3566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0000">
                  <a:extLst>
                    <a:ext uri="{9D8B030D-6E8A-4147-A177-3AD203B41FA5}">
                      <a16:colId xmlns:a16="http://schemas.microsoft.com/office/drawing/2014/main" val="1363449939"/>
                    </a:ext>
                  </a:extLst>
                </a:gridCol>
                <a:gridCol w="1800000">
                  <a:extLst>
                    <a:ext uri="{9D8B030D-6E8A-4147-A177-3AD203B41FA5}">
                      <a16:colId xmlns:a16="http://schemas.microsoft.com/office/drawing/2014/main" val="2596196866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2747840291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118742712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2577680005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287015858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386112620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2989487502"/>
                    </a:ext>
                  </a:extLst>
                </a:gridCol>
              </a:tblGrid>
              <a:tr h="30924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各措置期間</a:t>
                      </a:r>
                      <a:endParaRPr kumimoji="1" lang="ja-JP" altLang="en-US" sz="1400" dirty="0"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要請内容</a:t>
                      </a:r>
                      <a:endParaRPr kumimoji="1" lang="ja-JP" altLang="en-US" sz="1400" dirty="0"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①</a:t>
                      </a:r>
                      <a:endParaRPr kumimoji="1" lang="ja-JP" altLang="en-US" sz="1600" dirty="0"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②</a:t>
                      </a:r>
                      <a:endParaRPr kumimoji="1" lang="ja-JP" altLang="en-US" sz="1600" dirty="0"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③</a:t>
                      </a:r>
                      <a:endParaRPr kumimoji="1" lang="ja-JP" altLang="en-US" sz="1600" dirty="0"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④</a:t>
                      </a:r>
                      <a:endParaRPr kumimoji="1" lang="ja-JP" altLang="en-US" sz="1600" dirty="0"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⑤</a:t>
                      </a:r>
                      <a:endParaRPr kumimoji="1" lang="ja-JP" altLang="en-US" sz="1600" dirty="0"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⑥</a:t>
                      </a:r>
                      <a:endParaRPr kumimoji="1" lang="ja-JP" altLang="en-US" sz="1600" dirty="0"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14856783"/>
                  </a:ext>
                </a:extLst>
              </a:tr>
              <a:tr h="42169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緊急事態措置</a:t>
                      </a:r>
                      <a:endParaRPr kumimoji="1" lang="en-US" altLang="ja-JP" sz="1100" dirty="0" smtClean="0"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  <a:p>
                      <a:pPr algn="ctr"/>
                      <a:r>
                        <a:rPr kumimoji="1" lang="ja-JP" altLang="en-US" sz="11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（</a:t>
                      </a:r>
                      <a:r>
                        <a:rPr kumimoji="1" lang="en-US" altLang="ja-JP" sz="11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4/25</a:t>
                      </a:r>
                      <a:r>
                        <a:rPr kumimoji="1" lang="ja-JP" altLang="en-US" sz="11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～</a:t>
                      </a:r>
                      <a:r>
                        <a:rPr kumimoji="1" lang="en-US" altLang="ja-JP" sz="11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6/20</a:t>
                      </a:r>
                      <a:r>
                        <a:rPr kumimoji="1" lang="ja-JP" altLang="en-US" sz="11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）</a:t>
                      </a:r>
                      <a:endParaRPr kumimoji="1" lang="ja-JP" altLang="en-US" sz="1100" dirty="0"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93663" indent="-93663" algn="l"/>
                      <a:r>
                        <a:rPr kumimoji="1" lang="ja-JP" altLang="en-US" sz="9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・営業時間短縮 （～</a:t>
                      </a:r>
                      <a:r>
                        <a:rPr kumimoji="1" lang="en-US" altLang="ja-JP" sz="9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20</a:t>
                      </a:r>
                      <a:r>
                        <a:rPr kumimoji="1" lang="ja-JP" altLang="en-US" sz="9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時）</a:t>
                      </a:r>
                      <a:endParaRPr kumimoji="1" lang="en-US" altLang="ja-JP" sz="900" dirty="0" smtClean="0"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  <a:p>
                      <a:pPr algn="l"/>
                      <a:r>
                        <a:rPr kumimoji="1" lang="ja-JP" altLang="en-US" sz="9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・酒類提供自粛</a:t>
                      </a:r>
                      <a:endParaRPr kumimoji="1" lang="ja-JP" altLang="en-US" sz="900" dirty="0"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７７</a:t>
                      </a:r>
                      <a:endParaRPr kumimoji="1" lang="ja-JP" altLang="en-US" sz="1400" dirty="0"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４２</a:t>
                      </a:r>
                      <a:endParaRPr kumimoji="1" lang="ja-JP" altLang="en-US" sz="1400" dirty="0"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４１</a:t>
                      </a:r>
                      <a:endParaRPr kumimoji="1" lang="ja-JP" altLang="en-US" sz="1400" dirty="0"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３２</a:t>
                      </a:r>
                      <a:endParaRPr kumimoji="1" lang="ja-JP" altLang="en-US" sz="1400" dirty="0"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３２</a:t>
                      </a:r>
                      <a:endParaRPr kumimoji="1" lang="ja-JP" altLang="en-US" sz="1400" dirty="0"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u="none" dirty="0" smtClean="0">
                          <a:solidFill>
                            <a:schemeClr val="tx1"/>
                          </a:solidFill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２８</a:t>
                      </a:r>
                      <a:endParaRPr kumimoji="1" lang="ja-JP" altLang="en-US" sz="1400" u="none" dirty="0">
                        <a:solidFill>
                          <a:schemeClr val="tx1"/>
                        </a:solidFill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24511410"/>
                  </a:ext>
                </a:extLst>
              </a:tr>
              <a:tr h="59037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まん延防止等</a:t>
                      </a:r>
                      <a:endParaRPr kumimoji="1" lang="en-US" altLang="ja-JP" sz="1100" dirty="0" smtClean="0"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  <a:p>
                      <a:pPr algn="ctr"/>
                      <a:r>
                        <a:rPr kumimoji="1" lang="ja-JP" altLang="en-US" sz="11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重点措置</a:t>
                      </a:r>
                      <a:endParaRPr kumimoji="1" lang="en-US" altLang="ja-JP" sz="1100" dirty="0" smtClean="0"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  <a:p>
                      <a:pPr algn="ctr"/>
                      <a:r>
                        <a:rPr kumimoji="1" lang="ja-JP" altLang="en-US" sz="11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（</a:t>
                      </a:r>
                      <a:r>
                        <a:rPr kumimoji="1" lang="en-US" altLang="ja-JP" sz="11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6/21</a:t>
                      </a:r>
                      <a:r>
                        <a:rPr kumimoji="1" lang="ja-JP" altLang="en-US" sz="11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～</a:t>
                      </a:r>
                      <a:r>
                        <a:rPr kumimoji="1" lang="en-US" altLang="ja-JP" sz="11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7/11</a:t>
                      </a:r>
                      <a:r>
                        <a:rPr kumimoji="1" lang="ja-JP" altLang="en-US" sz="11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）</a:t>
                      </a:r>
                      <a:endParaRPr kumimoji="1" lang="ja-JP" altLang="en-US" sz="1100" dirty="0"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93663" indent="-93663" algn="l"/>
                      <a:r>
                        <a:rPr kumimoji="1" lang="ja-JP" altLang="en-US" sz="9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・営業時間短縮</a:t>
                      </a:r>
                      <a:r>
                        <a:rPr kumimoji="1" lang="en-US" altLang="ja-JP" sz="9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 </a:t>
                      </a:r>
                      <a:r>
                        <a:rPr kumimoji="1" lang="ja-JP" altLang="en-US" sz="9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（～</a:t>
                      </a:r>
                      <a:r>
                        <a:rPr kumimoji="1" lang="en-US" altLang="ja-JP" sz="9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20</a:t>
                      </a:r>
                      <a:r>
                        <a:rPr kumimoji="1" lang="ja-JP" altLang="en-US" sz="9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時）</a:t>
                      </a:r>
                      <a:endParaRPr kumimoji="1" lang="en-US" altLang="ja-JP" sz="900" dirty="0" smtClean="0"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  <a:p>
                      <a:pPr marL="93663" indent="-93663" algn="l"/>
                      <a:r>
                        <a:rPr kumimoji="1" lang="ja-JP" altLang="en-US" sz="9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・</a:t>
                      </a:r>
                      <a:r>
                        <a:rPr kumimoji="1" lang="en-US" altLang="ja-JP" sz="9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GS</a:t>
                      </a:r>
                      <a:r>
                        <a:rPr kumimoji="1" lang="ja-JP" altLang="en-US" sz="9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認証等で</a:t>
                      </a:r>
                      <a:r>
                        <a:rPr kumimoji="1" lang="en-US" altLang="ja-JP" sz="9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2</a:t>
                      </a:r>
                      <a:r>
                        <a:rPr kumimoji="1" lang="ja-JP" altLang="en-US" sz="9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人以内は酒類提供可</a:t>
                      </a:r>
                      <a:r>
                        <a:rPr kumimoji="1" lang="en-US" altLang="ja-JP" sz="9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 </a:t>
                      </a:r>
                      <a:r>
                        <a:rPr kumimoji="1" lang="ja-JP" altLang="en-US" sz="9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（～</a:t>
                      </a:r>
                      <a:r>
                        <a:rPr kumimoji="1" lang="en-US" altLang="ja-JP" sz="9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19</a:t>
                      </a:r>
                      <a:r>
                        <a:rPr kumimoji="1" lang="ja-JP" altLang="en-US" sz="9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時）</a:t>
                      </a:r>
                      <a:endParaRPr kumimoji="1" lang="ja-JP" altLang="en-US" sz="900" dirty="0"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１７２</a:t>
                      </a:r>
                      <a:endParaRPr kumimoji="1" lang="ja-JP" altLang="en-US" sz="1400" dirty="0"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28362337"/>
                  </a:ext>
                </a:extLst>
              </a:tr>
              <a:tr h="57517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まん延防止等</a:t>
                      </a:r>
                      <a:endParaRPr kumimoji="1" lang="en-US" altLang="ja-JP" sz="1100" dirty="0" smtClean="0"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  <a:p>
                      <a:pPr algn="ctr"/>
                      <a:r>
                        <a:rPr kumimoji="1" lang="ja-JP" altLang="en-US" sz="11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重点措置</a:t>
                      </a:r>
                      <a:endParaRPr kumimoji="1" lang="en-US" altLang="ja-JP" sz="1100" dirty="0" smtClean="0"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  <a:p>
                      <a:pPr algn="ctr"/>
                      <a:r>
                        <a:rPr kumimoji="1" lang="ja-JP" altLang="en-US" sz="11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（</a:t>
                      </a:r>
                      <a:r>
                        <a:rPr kumimoji="1" lang="en-US" altLang="ja-JP" sz="11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7/12</a:t>
                      </a:r>
                      <a:r>
                        <a:rPr kumimoji="1" lang="ja-JP" altLang="en-US" sz="11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～</a:t>
                      </a:r>
                      <a:r>
                        <a:rPr kumimoji="1" lang="en-US" altLang="ja-JP" sz="11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8/1</a:t>
                      </a:r>
                      <a:r>
                        <a:rPr kumimoji="1" lang="ja-JP" altLang="en-US" sz="11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）</a:t>
                      </a:r>
                      <a:endParaRPr kumimoji="1" lang="ja-JP" altLang="en-US" sz="1100" dirty="0"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93663" indent="-93663" algn="l"/>
                      <a:r>
                        <a:rPr kumimoji="1" lang="ja-JP" altLang="en-US" sz="9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・営業時間短縮</a:t>
                      </a:r>
                      <a:r>
                        <a:rPr kumimoji="1" lang="en-US" altLang="ja-JP" sz="9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 </a:t>
                      </a:r>
                      <a:r>
                        <a:rPr kumimoji="1" lang="ja-JP" altLang="en-US" sz="9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（～</a:t>
                      </a:r>
                      <a:r>
                        <a:rPr kumimoji="1" lang="en-US" altLang="ja-JP" sz="9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20</a:t>
                      </a:r>
                      <a:r>
                        <a:rPr kumimoji="1" lang="ja-JP" altLang="en-US" sz="9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時）</a:t>
                      </a:r>
                      <a:endParaRPr kumimoji="1" lang="en-US" altLang="ja-JP" sz="900" dirty="0" smtClean="0"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  <a:p>
                      <a:pPr marL="93663" indent="-93663" algn="l"/>
                      <a:r>
                        <a:rPr kumimoji="1" lang="ja-JP" altLang="en-US" sz="9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・</a:t>
                      </a:r>
                      <a:r>
                        <a:rPr kumimoji="1" lang="en-US" altLang="ja-JP" sz="9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GS</a:t>
                      </a:r>
                      <a:r>
                        <a:rPr kumimoji="1" lang="ja-JP" altLang="en-US" sz="9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認証等で</a:t>
                      </a:r>
                      <a:r>
                        <a:rPr kumimoji="1" lang="en-US" altLang="ja-JP" sz="9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4</a:t>
                      </a:r>
                      <a:r>
                        <a:rPr kumimoji="1" lang="ja-JP" altLang="en-US" sz="9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人以内は酒類提供可（～</a:t>
                      </a:r>
                      <a:r>
                        <a:rPr kumimoji="1" lang="en-US" altLang="ja-JP" sz="9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19</a:t>
                      </a:r>
                      <a:r>
                        <a:rPr kumimoji="1" lang="ja-JP" altLang="en-US" sz="9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時）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１０９</a:t>
                      </a:r>
                      <a:endParaRPr kumimoji="1" lang="ja-JP" altLang="en-US" sz="1400" dirty="0"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７７</a:t>
                      </a:r>
                      <a:endParaRPr kumimoji="1" lang="ja-JP" altLang="en-US" sz="1400" dirty="0"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07586875"/>
                  </a:ext>
                </a:extLst>
              </a:tr>
              <a:tr h="42169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緊急事態措置　</a:t>
                      </a:r>
                      <a:endParaRPr kumimoji="1" lang="en-US" altLang="ja-JP" sz="1100" dirty="0" smtClean="0"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  <a:p>
                      <a:pPr algn="ctr"/>
                      <a:r>
                        <a:rPr kumimoji="1" lang="en-US" altLang="ja-JP" sz="11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(8/2</a:t>
                      </a:r>
                      <a:r>
                        <a:rPr kumimoji="1" lang="ja-JP" altLang="en-US" sz="11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～</a:t>
                      </a:r>
                      <a:r>
                        <a:rPr kumimoji="1" lang="en-US" altLang="ja-JP" sz="11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9/30)</a:t>
                      </a:r>
                      <a:r>
                        <a:rPr kumimoji="1" lang="ja-JP" altLang="en-US" sz="11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 </a:t>
                      </a:r>
                      <a:endParaRPr kumimoji="1" lang="ja-JP" altLang="en-US" sz="1100" dirty="0"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93663" indent="-93663" algn="l"/>
                      <a:r>
                        <a:rPr kumimoji="1" lang="ja-JP" altLang="en-US" sz="9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・営業時間短縮</a:t>
                      </a:r>
                      <a:r>
                        <a:rPr kumimoji="1" lang="en-US" altLang="ja-JP" sz="9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 </a:t>
                      </a:r>
                      <a:r>
                        <a:rPr kumimoji="1" lang="ja-JP" altLang="en-US" sz="9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（～</a:t>
                      </a:r>
                      <a:r>
                        <a:rPr kumimoji="1" lang="en-US" altLang="ja-JP" sz="9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20</a:t>
                      </a:r>
                      <a:r>
                        <a:rPr kumimoji="1" lang="ja-JP" altLang="en-US" sz="9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時）</a:t>
                      </a:r>
                      <a:endParaRPr kumimoji="1" lang="en-US" altLang="ja-JP" sz="900" dirty="0" smtClean="0"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  <a:p>
                      <a:pPr algn="l"/>
                      <a:r>
                        <a:rPr kumimoji="1" lang="ja-JP" altLang="en-US" sz="9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・酒類提供自粛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u="none" dirty="0" smtClean="0">
                          <a:solidFill>
                            <a:schemeClr val="tx1"/>
                          </a:solidFill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３１９</a:t>
                      </a:r>
                      <a:endParaRPr kumimoji="1" lang="ja-JP" altLang="en-US" sz="1400" u="none" dirty="0">
                        <a:solidFill>
                          <a:schemeClr val="tx1"/>
                        </a:solidFill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u="none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１０１</a:t>
                      </a:r>
                      <a:endParaRPr kumimoji="1" lang="ja-JP" altLang="en-US" sz="1400" u="none" dirty="0"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u="none" dirty="0" smtClean="0">
                          <a:solidFill>
                            <a:schemeClr val="tx1"/>
                          </a:solidFill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９８</a:t>
                      </a:r>
                      <a:endParaRPr kumimoji="1" lang="ja-JP" altLang="en-US" sz="1400" u="none" dirty="0">
                        <a:solidFill>
                          <a:schemeClr val="tx1"/>
                        </a:solidFill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u="none" dirty="0" smtClean="0">
                          <a:solidFill>
                            <a:schemeClr val="tx1"/>
                          </a:solidFill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８５</a:t>
                      </a:r>
                      <a:endParaRPr kumimoji="1" lang="ja-JP" altLang="en-US" sz="1400" u="none" dirty="0">
                        <a:solidFill>
                          <a:schemeClr val="tx1"/>
                        </a:solidFill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u="none" dirty="0" smtClean="0">
                          <a:solidFill>
                            <a:schemeClr val="tx1"/>
                          </a:solidFill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８５</a:t>
                      </a:r>
                      <a:endParaRPr kumimoji="1" lang="ja-JP" altLang="en-US" sz="1400" u="none" dirty="0">
                        <a:solidFill>
                          <a:schemeClr val="tx1"/>
                        </a:solidFill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２９</a:t>
                      </a:r>
                      <a:endParaRPr kumimoji="1" lang="ja-JP" altLang="en-US" sz="1400" dirty="0"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47326128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まん延防止等</a:t>
                      </a:r>
                      <a:endParaRPr kumimoji="1" lang="en-US" altLang="ja-JP" sz="1100" dirty="0" smtClean="0"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  <a:p>
                      <a:pPr algn="ctr"/>
                      <a:r>
                        <a:rPr kumimoji="1" lang="ja-JP" altLang="en-US" sz="11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重点措置</a:t>
                      </a:r>
                      <a:endParaRPr kumimoji="1" lang="en-US" altLang="ja-JP" sz="1100" dirty="0" smtClean="0"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  <a:p>
                      <a:pPr algn="ctr"/>
                      <a:r>
                        <a:rPr kumimoji="1" lang="ja-JP" altLang="en-US" sz="11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（</a:t>
                      </a:r>
                      <a:r>
                        <a:rPr kumimoji="1" lang="en-US" altLang="ja-JP" sz="11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1/27</a:t>
                      </a:r>
                      <a:r>
                        <a:rPr kumimoji="1" lang="ja-JP" altLang="en-US" sz="11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～</a:t>
                      </a:r>
                      <a:r>
                        <a:rPr kumimoji="1" lang="en-US" altLang="ja-JP" sz="11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2/20</a:t>
                      </a:r>
                      <a:r>
                        <a:rPr kumimoji="1" lang="ja-JP" altLang="en-US" sz="11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）</a:t>
                      </a:r>
                      <a:endParaRPr kumimoji="1" lang="ja-JP" altLang="en-US" sz="1100" dirty="0"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marL="93663" indent="-93663" algn="l"/>
                      <a:endParaRPr kumimoji="1" lang="ja-JP" altLang="en-US" sz="900" dirty="0" smtClean="0"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u="none" dirty="0" smtClean="0">
                          <a:solidFill>
                            <a:schemeClr val="tx1"/>
                          </a:solidFill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３３５</a:t>
                      </a:r>
                      <a:endParaRPr kumimoji="1" lang="ja-JP" altLang="en-US" sz="1400" u="none" dirty="0">
                        <a:solidFill>
                          <a:schemeClr val="tx1"/>
                        </a:solidFill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u="none" dirty="0"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u="none" dirty="0">
                        <a:solidFill>
                          <a:schemeClr val="tx1"/>
                        </a:solidFill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u="none" dirty="0">
                        <a:solidFill>
                          <a:schemeClr val="tx1"/>
                        </a:solidFill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u="none" dirty="0">
                        <a:solidFill>
                          <a:schemeClr val="tx1"/>
                        </a:solidFill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78336657"/>
                  </a:ext>
                </a:extLst>
              </a:tr>
              <a:tr h="45783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まん延防止等</a:t>
                      </a:r>
                      <a:endParaRPr kumimoji="1" lang="en-US" altLang="ja-JP" sz="1100" dirty="0" smtClean="0"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  <a:p>
                      <a:pPr algn="ctr"/>
                      <a:r>
                        <a:rPr kumimoji="1" lang="ja-JP" altLang="en-US" sz="11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重点措置</a:t>
                      </a:r>
                      <a:endParaRPr kumimoji="1" lang="en-US" altLang="ja-JP" sz="1100" dirty="0" smtClean="0"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  <a:p>
                      <a:pPr algn="ctr"/>
                      <a:r>
                        <a:rPr kumimoji="1" lang="ja-JP" altLang="en-US" sz="11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（</a:t>
                      </a:r>
                      <a:r>
                        <a:rPr kumimoji="1" lang="en-US" altLang="ja-JP" sz="11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2/21</a:t>
                      </a:r>
                      <a:r>
                        <a:rPr kumimoji="1" lang="ja-JP" altLang="en-US" sz="11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～</a:t>
                      </a:r>
                      <a:r>
                        <a:rPr kumimoji="1" lang="en-US" altLang="ja-JP" sz="11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3/6</a:t>
                      </a:r>
                      <a:r>
                        <a:rPr kumimoji="1" lang="ja-JP" altLang="en-US" sz="11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）</a:t>
                      </a:r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93663" indent="-93663" algn="l"/>
                      <a:endParaRPr kumimoji="1" lang="ja-JP" altLang="en-US" sz="900" dirty="0" smtClean="0"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u="none" dirty="0" smtClean="0">
                          <a:solidFill>
                            <a:schemeClr val="tx1"/>
                          </a:solidFill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３２２</a:t>
                      </a:r>
                      <a:endParaRPr kumimoji="1" lang="ja-JP" altLang="en-US" sz="1400" u="none" dirty="0">
                        <a:solidFill>
                          <a:schemeClr val="tx1"/>
                        </a:solidFill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u="none" dirty="0"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u="none" dirty="0">
                        <a:solidFill>
                          <a:schemeClr val="tx1"/>
                        </a:solidFill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u="none" dirty="0">
                        <a:solidFill>
                          <a:schemeClr val="tx1"/>
                        </a:solidFill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u="none" dirty="0">
                        <a:solidFill>
                          <a:schemeClr val="tx1"/>
                        </a:solidFill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62515395"/>
                  </a:ext>
                </a:extLst>
              </a:tr>
            </a:tbl>
          </a:graphicData>
        </a:graphic>
      </p:graphicFrame>
      <p:sp>
        <p:nvSpPr>
          <p:cNvPr id="42" name="テキスト ボックス 41"/>
          <p:cNvSpPr txBox="1"/>
          <p:nvPr/>
        </p:nvSpPr>
        <p:spPr>
          <a:xfrm>
            <a:off x="4488828" y="4060893"/>
            <a:ext cx="5220000" cy="246221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0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※</a:t>
            </a:r>
            <a:r>
              <a:rPr kumimoji="1" lang="ja-JP" altLang="en-US" sz="10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弁明の機会（２週間）を確保できないことなどから、命令手続きに至らず</a:t>
            </a:r>
            <a:endParaRPr kumimoji="1" lang="ja-JP" altLang="en-US" sz="10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5521380" y="4632707"/>
            <a:ext cx="4176000" cy="246221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0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※</a:t>
            </a:r>
            <a:r>
              <a:rPr kumimoji="1" lang="ja-JP" altLang="en-US" sz="10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緊急事態措置への移行により、命令手続き中止</a:t>
            </a:r>
            <a:endParaRPr kumimoji="1" lang="ja-JP" altLang="en-US" sz="10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95663" y="2028269"/>
            <a:ext cx="10823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3</a:t>
            </a:r>
            <a:r>
              <a:rPr kumimoji="1" lang="ja-JP" altLang="en-US" sz="1400" dirty="0" smtClean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月</a:t>
            </a:r>
            <a:r>
              <a:rPr kumimoji="1" lang="en-US" altLang="ja-JP" sz="1400" dirty="0" smtClean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3</a:t>
            </a:r>
            <a:r>
              <a:rPr kumimoji="1" lang="ja-JP" altLang="en-US" sz="1400" dirty="0" smtClean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日時点</a:t>
            </a:r>
            <a:endParaRPr kumimoji="1" lang="ja-JP" altLang="en-US" sz="1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5" name="正方形/長方形 54"/>
          <p:cNvSpPr/>
          <p:nvPr/>
        </p:nvSpPr>
        <p:spPr>
          <a:xfrm>
            <a:off x="109535" y="2851955"/>
            <a:ext cx="1756955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3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単位：店舗数</a:t>
            </a:r>
            <a:endParaRPr lang="en-US" altLang="ja-JP" sz="1300" dirty="0" smtClean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grpSp>
        <p:nvGrpSpPr>
          <p:cNvPr id="6" name="グループ化 5"/>
          <p:cNvGrpSpPr/>
          <p:nvPr/>
        </p:nvGrpSpPr>
        <p:grpSpPr>
          <a:xfrm>
            <a:off x="3255787" y="1736303"/>
            <a:ext cx="6441593" cy="1310010"/>
            <a:chOff x="3235340" y="1592338"/>
            <a:chExt cx="6441593" cy="1310010"/>
          </a:xfrm>
        </p:grpSpPr>
        <p:sp>
          <p:nvSpPr>
            <p:cNvPr id="62" name="角丸四角形 61"/>
            <p:cNvSpPr/>
            <p:nvPr/>
          </p:nvSpPr>
          <p:spPr>
            <a:xfrm>
              <a:off x="5540459" y="1935914"/>
              <a:ext cx="792000" cy="900000"/>
            </a:xfrm>
            <a:prstGeom prst="round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t"/>
            <a:lstStyle/>
            <a:p>
              <a:pPr algn="ctr"/>
              <a:r>
                <a:rPr lang="ja-JP" altLang="en-US" sz="1200" dirty="0" smtClean="0">
                  <a:solidFill>
                    <a:schemeClr val="tx1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③</a:t>
              </a:r>
              <a:endParaRPr lang="en-US" altLang="ja-JP" sz="1200" dirty="0" smtClean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  <a:p>
              <a:pPr algn="ctr"/>
              <a:r>
                <a:rPr lang="ja-JP" altLang="en-US" sz="1200" dirty="0" smtClean="0">
                  <a:solidFill>
                    <a:schemeClr val="tx1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営業</a:t>
              </a:r>
              <a:r>
                <a:rPr lang="ja-JP" altLang="en-US" sz="1200" dirty="0">
                  <a:solidFill>
                    <a:schemeClr val="tx1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時間短縮命令（通知</a:t>
              </a:r>
              <a:r>
                <a:rPr lang="ja-JP" altLang="en-US" sz="1200" dirty="0" smtClean="0">
                  <a:solidFill>
                    <a:schemeClr val="tx1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）</a:t>
              </a:r>
              <a:endParaRPr lang="en-US" altLang="ja-JP" sz="1200" dirty="0">
                <a:solidFill>
                  <a:srgbClr val="FF0000"/>
                </a:solidFill>
                <a:uFill>
                  <a:solidFill>
                    <a:schemeClr val="tx1"/>
                  </a:solidFill>
                </a:u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  <p:sp>
          <p:nvSpPr>
            <p:cNvPr id="64" name="角丸四角形 63"/>
            <p:cNvSpPr/>
            <p:nvPr/>
          </p:nvSpPr>
          <p:spPr>
            <a:xfrm>
              <a:off x="6516070" y="1944063"/>
              <a:ext cx="1080000" cy="900000"/>
            </a:xfrm>
            <a:prstGeom prst="round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9250" tIns="29250" rIns="28800" bIns="29250" rtlCol="0" anchor="t"/>
            <a:lstStyle/>
            <a:p>
              <a:pPr algn="ctr"/>
              <a:r>
                <a:rPr lang="ja-JP" altLang="en-US" sz="1200" dirty="0" smtClean="0">
                  <a:solidFill>
                    <a:schemeClr val="tx1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④</a:t>
              </a:r>
              <a:endParaRPr lang="en-US" altLang="ja-JP" sz="1200" dirty="0" smtClean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  <a:p>
              <a:pPr algn="ctr"/>
              <a:r>
                <a:rPr lang="ja-JP" altLang="en-US" sz="1200" dirty="0" smtClean="0">
                  <a:solidFill>
                    <a:schemeClr val="tx1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店舗</a:t>
              </a:r>
              <a:r>
                <a:rPr lang="ja-JP" altLang="en-US" sz="1200" dirty="0">
                  <a:solidFill>
                    <a:schemeClr val="tx1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への現地確認（命令違反の確認</a:t>
              </a:r>
              <a:r>
                <a:rPr lang="ja-JP" altLang="en-US" sz="1200" dirty="0" smtClean="0">
                  <a:solidFill>
                    <a:schemeClr val="tx1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）</a:t>
              </a:r>
              <a:endParaRPr lang="en-US" altLang="ja-JP" sz="1200" dirty="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  <p:sp>
          <p:nvSpPr>
            <p:cNvPr id="65" name="角丸四角形 64"/>
            <p:cNvSpPr/>
            <p:nvPr/>
          </p:nvSpPr>
          <p:spPr>
            <a:xfrm>
              <a:off x="7869803" y="1952968"/>
              <a:ext cx="828000" cy="900000"/>
            </a:xfrm>
            <a:prstGeom prst="round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t"/>
            <a:lstStyle/>
            <a:p>
              <a:pPr algn="ctr"/>
              <a:r>
                <a:rPr lang="ja-JP" altLang="en-US" sz="1200" dirty="0" smtClean="0">
                  <a:solidFill>
                    <a:schemeClr val="tx1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⑤</a:t>
              </a:r>
              <a:endParaRPr lang="en-US" altLang="ja-JP" sz="1200" dirty="0" smtClean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  <a:p>
              <a:pPr algn="ctr"/>
              <a:r>
                <a:rPr lang="ja-JP" altLang="en-US" sz="1200" dirty="0" smtClean="0">
                  <a:solidFill>
                    <a:schemeClr val="tx1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地方</a:t>
              </a:r>
              <a:r>
                <a:rPr lang="ja-JP" altLang="en-US" sz="1200" dirty="0">
                  <a:solidFill>
                    <a:schemeClr val="tx1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裁判所へ通知</a:t>
              </a:r>
              <a:endParaRPr lang="en-US" altLang="ja-JP" sz="1200" dirty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  <a:p>
              <a:pPr algn="ctr"/>
              <a:r>
                <a:rPr lang="ja-JP" altLang="en-US" sz="1200" dirty="0">
                  <a:solidFill>
                    <a:schemeClr val="tx1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（過料</a:t>
              </a:r>
              <a:r>
                <a:rPr lang="ja-JP" altLang="en-US" sz="1200" dirty="0" smtClean="0">
                  <a:solidFill>
                    <a:schemeClr val="tx1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）</a:t>
              </a:r>
              <a:endParaRPr lang="en-US" altLang="ja-JP" sz="1200" u="sng" dirty="0" smtClean="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  <p:sp>
          <p:nvSpPr>
            <p:cNvPr id="66" name="角丸四角形 65"/>
            <p:cNvSpPr/>
            <p:nvPr/>
          </p:nvSpPr>
          <p:spPr>
            <a:xfrm>
              <a:off x="4468780" y="1935914"/>
              <a:ext cx="936000" cy="900000"/>
            </a:xfrm>
            <a:prstGeom prst="round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8800" rIns="28800" rtlCol="0" anchor="t"/>
            <a:lstStyle/>
            <a:p>
              <a:pPr algn="ctr"/>
              <a:r>
                <a:rPr lang="ja-JP" altLang="en-US" sz="1200" dirty="0" smtClean="0">
                  <a:solidFill>
                    <a:schemeClr val="tx1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②</a:t>
              </a:r>
              <a:endParaRPr lang="en-US" altLang="ja-JP" sz="1200" dirty="0" smtClean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  <a:p>
              <a:pPr algn="ctr"/>
              <a:r>
                <a:rPr lang="ja-JP" altLang="en-US" sz="1200" dirty="0" smtClean="0">
                  <a:solidFill>
                    <a:schemeClr val="tx1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営業</a:t>
              </a:r>
              <a:r>
                <a:rPr lang="ja-JP" altLang="en-US" sz="1200" dirty="0">
                  <a:solidFill>
                    <a:schemeClr val="tx1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時間</a:t>
              </a:r>
              <a:endParaRPr lang="en-US" altLang="ja-JP" sz="1200" dirty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  <a:p>
              <a:pPr algn="ctr"/>
              <a:r>
                <a:rPr lang="ja-JP" altLang="en-US" sz="1200" dirty="0">
                  <a:solidFill>
                    <a:schemeClr val="tx1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短縮命令</a:t>
              </a:r>
              <a:endParaRPr lang="en-US" altLang="ja-JP" sz="1200" dirty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  <a:p>
              <a:pPr algn="ctr"/>
              <a:r>
                <a:rPr lang="en-US" altLang="ja-JP" sz="1200" dirty="0">
                  <a:solidFill>
                    <a:schemeClr val="tx1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(</a:t>
              </a:r>
              <a:r>
                <a:rPr lang="ja-JP" altLang="en-US" sz="1200" dirty="0">
                  <a:solidFill>
                    <a:schemeClr val="tx1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事前通知</a:t>
              </a:r>
              <a:r>
                <a:rPr lang="en-US" altLang="ja-JP" sz="1200" dirty="0" smtClean="0">
                  <a:solidFill>
                    <a:schemeClr val="tx1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)</a:t>
              </a:r>
              <a:endParaRPr lang="en-US" altLang="ja-JP" sz="1200" dirty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  <p:sp>
          <p:nvSpPr>
            <p:cNvPr id="73" name="Rectangle 7"/>
            <p:cNvSpPr>
              <a:spLocks noChangeArrowheads="1"/>
            </p:cNvSpPr>
            <p:nvPr/>
          </p:nvSpPr>
          <p:spPr bwMode="auto">
            <a:xfrm>
              <a:off x="3358976" y="1953091"/>
              <a:ext cx="828000" cy="900000"/>
            </a:xfrm>
            <a:prstGeom prst="roundRect">
              <a:avLst/>
            </a:prstGeom>
            <a:solidFill>
              <a:srgbClr val="FFFF00"/>
            </a:solidFill>
            <a:ln>
              <a:noFill/>
            </a:ln>
          </p:spPr>
          <p:txBody>
            <a:bodyPr vert="horz" wrap="square" lIns="36000" tIns="37148" rIns="36000" bIns="37148" numCol="1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ja-JP" altLang="en-US" sz="1200" dirty="0" smtClean="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①</a:t>
              </a:r>
              <a:endParaRPr lang="en-US" altLang="ja-JP" sz="12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endParaRPr>
            </a:p>
            <a:p>
              <a:pPr algn="ctr"/>
              <a:r>
                <a:rPr lang="ja-JP" altLang="en-US" sz="1200" dirty="0" smtClean="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個別</a:t>
              </a:r>
              <a:r>
                <a:rPr lang="ja-JP" altLang="en-US" sz="1200" dirty="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店舗への要請</a:t>
              </a:r>
              <a:endParaRPr lang="en-US" altLang="ja-JP" sz="12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endParaRPr>
            </a:p>
            <a:p>
              <a:pPr algn="ctr"/>
              <a:r>
                <a:rPr lang="en-US" altLang="ja-JP" sz="1200" dirty="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(</a:t>
              </a:r>
              <a:r>
                <a:rPr lang="ja-JP" altLang="en-US" sz="1200" dirty="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通知</a:t>
              </a:r>
              <a:r>
                <a:rPr lang="en-US" altLang="ja-JP" sz="1200" dirty="0" smtClean="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)</a:t>
              </a:r>
              <a:endParaRPr lang="en-US" altLang="ja-JP" sz="12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endParaRPr>
            </a:p>
          </p:txBody>
        </p:sp>
        <p:sp>
          <p:nvSpPr>
            <p:cNvPr id="87" name="二等辺三角形 86"/>
            <p:cNvSpPr/>
            <p:nvPr/>
          </p:nvSpPr>
          <p:spPr>
            <a:xfrm rot="5400000">
              <a:off x="4994029" y="2357709"/>
              <a:ext cx="936000" cy="108000"/>
            </a:xfrm>
            <a:prstGeom prst="triangle">
              <a:avLst/>
            </a:prstGeom>
            <a:gradFill flip="none" rotWithShape="1">
              <a:gsLst>
                <a:gs pos="0">
                  <a:schemeClr val="accent1">
                    <a:lumMod val="67000"/>
                  </a:schemeClr>
                </a:gs>
                <a:gs pos="48000">
                  <a:schemeClr val="accent1">
                    <a:lumMod val="97000"/>
                    <a:lumOff val="3000"/>
                  </a:schemeClr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16200000" scaled="1"/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3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  <p:sp>
          <p:nvSpPr>
            <p:cNvPr id="88" name="二等辺三角形 87"/>
            <p:cNvSpPr/>
            <p:nvPr/>
          </p:nvSpPr>
          <p:spPr>
            <a:xfrm rot="5400000">
              <a:off x="5977765" y="2357709"/>
              <a:ext cx="900000" cy="108000"/>
            </a:xfrm>
            <a:prstGeom prst="triangle">
              <a:avLst/>
            </a:prstGeom>
            <a:gradFill flip="none" rotWithShape="1">
              <a:gsLst>
                <a:gs pos="0">
                  <a:schemeClr val="accent1">
                    <a:lumMod val="67000"/>
                  </a:schemeClr>
                </a:gs>
                <a:gs pos="48000">
                  <a:schemeClr val="accent1">
                    <a:lumMod val="97000"/>
                    <a:lumOff val="3000"/>
                  </a:schemeClr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16200000" scaled="1"/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3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  <p:sp>
          <p:nvSpPr>
            <p:cNvPr id="89" name="二等辺三角形 88"/>
            <p:cNvSpPr/>
            <p:nvPr/>
          </p:nvSpPr>
          <p:spPr>
            <a:xfrm rot="5400000">
              <a:off x="7287144" y="2375722"/>
              <a:ext cx="900000" cy="108000"/>
            </a:xfrm>
            <a:prstGeom prst="triangle">
              <a:avLst/>
            </a:prstGeom>
            <a:gradFill flip="none" rotWithShape="1">
              <a:gsLst>
                <a:gs pos="0">
                  <a:schemeClr val="accent1">
                    <a:lumMod val="67000"/>
                  </a:schemeClr>
                </a:gs>
                <a:gs pos="48000">
                  <a:schemeClr val="accent1">
                    <a:lumMod val="97000"/>
                    <a:lumOff val="3000"/>
                  </a:schemeClr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16200000" scaled="1"/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3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  <p:sp>
          <p:nvSpPr>
            <p:cNvPr id="2" name="正方形/長方形 1"/>
            <p:cNvSpPr/>
            <p:nvPr/>
          </p:nvSpPr>
          <p:spPr>
            <a:xfrm>
              <a:off x="3235340" y="1592338"/>
              <a:ext cx="1351652" cy="29238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ja-JP" altLang="en-US" sz="1300" u="sng" dirty="0" smtClean="0"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要請</a:t>
              </a:r>
              <a:r>
                <a:rPr lang="ja-JP" altLang="en-US" sz="1300" u="sng" dirty="0"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の手続き</a:t>
              </a:r>
              <a:r>
                <a:rPr lang="ja-JP" altLang="en-US" sz="1300" dirty="0"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　</a:t>
              </a:r>
              <a:endParaRPr lang="ja-JP" altLang="en-US" sz="1300" dirty="0"/>
            </a:p>
          </p:txBody>
        </p:sp>
        <p:sp>
          <p:nvSpPr>
            <p:cNvPr id="56" name="正方形/長方形 55"/>
            <p:cNvSpPr/>
            <p:nvPr/>
          </p:nvSpPr>
          <p:spPr>
            <a:xfrm>
              <a:off x="5355529" y="1605180"/>
              <a:ext cx="1351652" cy="29238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ja-JP" altLang="en-US" sz="1300" u="sng" dirty="0" smtClean="0"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命令の</a:t>
              </a:r>
              <a:r>
                <a:rPr lang="ja-JP" altLang="en-US" sz="1300" u="sng" dirty="0"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手続き</a:t>
              </a:r>
              <a:r>
                <a:rPr lang="ja-JP" altLang="en-US" sz="1300" dirty="0"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　</a:t>
              </a:r>
              <a:endParaRPr lang="ja-JP" altLang="en-US" sz="1300" dirty="0"/>
            </a:p>
          </p:txBody>
        </p:sp>
        <p:sp>
          <p:nvSpPr>
            <p:cNvPr id="8" name="正方形/長方形 7"/>
            <p:cNvSpPr/>
            <p:nvPr/>
          </p:nvSpPr>
          <p:spPr>
            <a:xfrm>
              <a:off x="4429355" y="1915505"/>
              <a:ext cx="3204000" cy="972000"/>
            </a:xfrm>
            <a:prstGeom prst="rect">
              <a:avLst/>
            </a:prstGeom>
            <a:noFill/>
            <a:ln w="38100">
              <a:solidFill>
                <a:srgbClr val="FFC000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3" name="正方形/長方形 42"/>
            <p:cNvSpPr/>
            <p:nvPr/>
          </p:nvSpPr>
          <p:spPr>
            <a:xfrm>
              <a:off x="7840933" y="1930348"/>
              <a:ext cx="1836000" cy="972000"/>
            </a:xfrm>
            <a:prstGeom prst="rect">
              <a:avLst/>
            </a:prstGeom>
            <a:noFill/>
            <a:ln w="38100">
              <a:solidFill>
                <a:srgbClr val="FF0000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4" name="正方形/長方形 43"/>
            <p:cNvSpPr/>
            <p:nvPr/>
          </p:nvSpPr>
          <p:spPr>
            <a:xfrm>
              <a:off x="3299140" y="1923340"/>
              <a:ext cx="921600" cy="972000"/>
            </a:xfrm>
            <a:prstGeom prst="rect">
              <a:avLst/>
            </a:prstGeom>
            <a:noFill/>
            <a:ln w="38100">
              <a:solidFill>
                <a:schemeClr val="accent6">
                  <a:lumMod val="7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5" name="正方形/長方形 44"/>
            <p:cNvSpPr/>
            <p:nvPr/>
          </p:nvSpPr>
          <p:spPr>
            <a:xfrm>
              <a:off x="8126980" y="1633587"/>
              <a:ext cx="1351652" cy="29238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ja-JP" altLang="en-US" sz="1300" u="sng" dirty="0" smtClean="0"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過料の</a:t>
              </a:r>
              <a:r>
                <a:rPr lang="ja-JP" altLang="en-US" sz="1300" u="sng" dirty="0"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手続き</a:t>
              </a:r>
              <a:r>
                <a:rPr lang="ja-JP" altLang="en-US" sz="1300" dirty="0"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　</a:t>
              </a:r>
              <a:endParaRPr lang="ja-JP" altLang="en-US" sz="1300" dirty="0"/>
            </a:p>
          </p:txBody>
        </p:sp>
        <p:sp>
          <p:nvSpPr>
            <p:cNvPr id="25" name="角丸四角形 24"/>
            <p:cNvSpPr/>
            <p:nvPr/>
          </p:nvSpPr>
          <p:spPr>
            <a:xfrm>
              <a:off x="8780780" y="1965089"/>
              <a:ext cx="828000" cy="900000"/>
            </a:xfrm>
            <a:prstGeom prst="round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t"/>
            <a:lstStyle/>
            <a:p>
              <a:pPr algn="ctr"/>
              <a:r>
                <a:rPr lang="ja-JP" altLang="en-US" sz="1200" dirty="0" smtClean="0">
                  <a:solidFill>
                    <a:schemeClr val="tx1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⑥</a:t>
              </a:r>
              <a:endParaRPr lang="en-US" altLang="ja-JP" sz="1200" dirty="0" smtClean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  <a:p>
              <a:pPr algn="ctr"/>
              <a:r>
                <a:rPr lang="ja-JP" altLang="en-US" sz="1200" dirty="0" smtClean="0">
                  <a:solidFill>
                    <a:schemeClr val="tx1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地方裁判所にて</a:t>
              </a:r>
              <a:endParaRPr lang="en-US" altLang="ja-JP" sz="1200" dirty="0" smtClean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  <a:p>
              <a:pPr algn="ctr"/>
              <a:r>
                <a:rPr lang="ja-JP" altLang="en-US" sz="1200" dirty="0" smtClean="0">
                  <a:solidFill>
                    <a:schemeClr val="tx1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過料決定</a:t>
              </a:r>
              <a:endParaRPr lang="en-US" altLang="ja-JP" sz="1200" u="sng" dirty="0" smtClean="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  <p:sp>
          <p:nvSpPr>
            <p:cNvPr id="26" name="二等辺三角形 25"/>
            <p:cNvSpPr/>
            <p:nvPr/>
          </p:nvSpPr>
          <p:spPr>
            <a:xfrm rot="5400000">
              <a:off x="3896978" y="2331914"/>
              <a:ext cx="900000" cy="108000"/>
            </a:xfrm>
            <a:prstGeom prst="triangle">
              <a:avLst/>
            </a:prstGeom>
            <a:gradFill flip="none" rotWithShape="1">
              <a:gsLst>
                <a:gs pos="0">
                  <a:schemeClr val="accent1">
                    <a:lumMod val="67000"/>
                  </a:schemeClr>
                </a:gs>
                <a:gs pos="48000">
                  <a:schemeClr val="accent1">
                    <a:lumMod val="97000"/>
                    <a:lumOff val="3000"/>
                  </a:schemeClr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16200000" scaled="1"/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3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</p:grpSp>
      <p:sp>
        <p:nvSpPr>
          <p:cNvPr id="28" name="テキスト ボックス 1"/>
          <p:cNvSpPr txBox="1"/>
          <p:nvPr/>
        </p:nvSpPr>
        <p:spPr>
          <a:xfrm>
            <a:off x="8526187" y="65124"/>
            <a:ext cx="1337186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14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資料</a:t>
            </a:r>
            <a:r>
              <a:rPr kumimoji="1" lang="ja-JP" altLang="en-US" sz="14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１ー６</a:t>
            </a:r>
            <a:endParaRPr kumimoji="1" lang="ja-JP" altLang="en-US" sz="14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1478722" y="5773413"/>
            <a:ext cx="208734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3663" indent="-93663"/>
            <a:r>
              <a:rPr kumimoji="1" lang="ja-JP" altLang="en-US" sz="800" dirty="0" smtClean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・ＧＳ認証</a:t>
            </a:r>
            <a:r>
              <a:rPr kumimoji="1" lang="ja-JP" altLang="en-US" sz="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店舗（①又は②を選択）</a:t>
            </a:r>
            <a:endParaRPr kumimoji="1" lang="en-US" altLang="ja-JP" sz="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 marL="93663" indent="-93663"/>
            <a:r>
              <a:rPr kumimoji="1" lang="ja-JP" altLang="en-US" sz="800" dirty="0" smtClean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①時短（</a:t>
            </a:r>
            <a:r>
              <a:rPr kumimoji="1" lang="ja-JP" altLang="en-US" sz="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～</a:t>
            </a:r>
            <a:r>
              <a:rPr kumimoji="1" lang="en-US" altLang="ja-JP" sz="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21</a:t>
            </a:r>
            <a:r>
              <a:rPr kumimoji="1" lang="ja-JP" altLang="en-US" sz="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時</a:t>
            </a:r>
            <a:r>
              <a:rPr kumimoji="1" lang="ja-JP" altLang="en-US" sz="800" dirty="0" smtClean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）</a:t>
            </a:r>
            <a:r>
              <a:rPr kumimoji="1" lang="en-US" altLang="ja-JP" sz="800" dirty="0" smtClean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､</a:t>
            </a:r>
            <a:r>
              <a:rPr kumimoji="1" lang="ja-JP" altLang="en-US" sz="800" dirty="0" smtClean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酒類提供可</a:t>
            </a:r>
            <a:endParaRPr kumimoji="1" lang="en-US" altLang="ja-JP" sz="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 marL="93663" indent="-93663"/>
            <a:r>
              <a:rPr kumimoji="1" lang="ja-JP" altLang="en-US" sz="800" dirty="0" smtClean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②時間（</a:t>
            </a:r>
            <a:r>
              <a:rPr kumimoji="1" lang="ja-JP" altLang="en-US" sz="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～</a:t>
            </a:r>
            <a:r>
              <a:rPr kumimoji="1" lang="en-US" altLang="ja-JP" sz="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20</a:t>
            </a:r>
            <a:r>
              <a:rPr kumimoji="1" lang="ja-JP" altLang="en-US" sz="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時</a:t>
            </a:r>
            <a:r>
              <a:rPr kumimoji="1" lang="ja-JP" altLang="en-US" sz="800" dirty="0" smtClean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）</a:t>
            </a:r>
            <a:r>
              <a:rPr kumimoji="1" lang="en-US" altLang="ja-JP" sz="800" dirty="0" smtClean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､</a:t>
            </a:r>
            <a:r>
              <a:rPr kumimoji="1" lang="ja-JP" altLang="en-US" sz="800" dirty="0" smtClean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酒類</a:t>
            </a:r>
            <a:r>
              <a:rPr kumimoji="1" lang="ja-JP" altLang="en-US" sz="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提供自粛</a:t>
            </a:r>
            <a:endParaRPr kumimoji="1" lang="en-US" altLang="ja-JP" sz="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r>
              <a:rPr kumimoji="1" lang="ja-JP" altLang="en-US" sz="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・その他の店舗</a:t>
            </a:r>
            <a:endParaRPr kumimoji="1" lang="en-US" altLang="ja-JP" sz="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r>
              <a:rPr kumimoji="1" lang="ja-JP" altLang="en-US" sz="800" dirty="0" smtClean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 時短（</a:t>
            </a:r>
            <a:r>
              <a:rPr kumimoji="1" lang="ja-JP" altLang="en-US" sz="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～</a:t>
            </a:r>
            <a:r>
              <a:rPr kumimoji="1" lang="en-US" altLang="ja-JP" sz="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20</a:t>
            </a:r>
            <a:r>
              <a:rPr kumimoji="1" lang="ja-JP" altLang="en-US" sz="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時</a:t>
            </a:r>
            <a:r>
              <a:rPr kumimoji="1" lang="ja-JP" altLang="en-US" sz="800" dirty="0" smtClean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）</a:t>
            </a:r>
            <a:r>
              <a:rPr kumimoji="1" lang="en-US" altLang="ja-JP" sz="800" dirty="0" smtClean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､</a:t>
            </a:r>
            <a:r>
              <a:rPr kumimoji="1" lang="ja-JP" altLang="en-US" sz="800" dirty="0" smtClean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酒類</a:t>
            </a:r>
            <a:r>
              <a:rPr kumimoji="1" lang="ja-JP" altLang="en-US" sz="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提供自粛</a:t>
            </a: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4477380" y="5891317"/>
            <a:ext cx="5220000" cy="3600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dash"/>
          </a:ln>
        </p:spPr>
        <p:txBody>
          <a:bodyPr wrap="square" rtlCol="0" anchor="ctr">
            <a:spAutoFit/>
          </a:bodyPr>
          <a:lstStyle/>
          <a:p>
            <a:pPr algn="ctr"/>
            <a:r>
              <a:rPr kumimoji="1" lang="en-US" altLang="ja-JP" sz="10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※</a:t>
            </a:r>
            <a:r>
              <a:rPr kumimoji="1" lang="ja-JP" altLang="en-US" sz="10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弁明の機会（２週間）を確保できないことなどから、命令手続きに至らず</a:t>
            </a:r>
            <a:endParaRPr kumimoji="1" lang="ja-JP" altLang="en-US" sz="10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427168" y="997173"/>
            <a:ext cx="934661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これまでの見回りで判明した未協力店舗に対して、引き続き個別訪問による働きかけ、個別要請等を実施</a:t>
            </a:r>
            <a:endParaRPr kumimoji="1" lang="ja-JP" altLang="en-US" sz="14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31" name="角丸四角形 30"/>
          <p:cNvSpPr/>
          <p:nvPr/>
        </p:nvSpPr>
        <p:spPr>
          <a:xfrm>
            <a:off x="80552" y="1583801"/>
            <a:ext cx="2129700" cy="396000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これまでの取組み</a:t>
            </a:r>
            <a:endParaRPr kumimoji="1" lang="ja-JP" altLang="en-US" b="1" dirty="0">
              <a:solidFill>
                <a:schemeClr val="bg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32" name="角丸四角形 31"/>
          <p:cNvSpPr/>
          <p:nvPr/>
        </p:nvSpPr>
        <p:spPr>
          <a:xfrm>
            <a:off x="80552" y="511081"/>
            <a:ext cx="3442987" cy="396000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重点措置期間再延長後の取組み</a:t>
            </a:r>
            <a:endParaRPr kumimoji="1" lang="ja-JP" altLang="en-US" b="1" dirty="0">
              <a:solidFill>
                <a:schemeClr val="bg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3524948" y="580147"/>
            <a:ext cx="485960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【</a:t>
            </a:r>
            <a:r>
              <a:rPr lang="ja-JP" altLang="en-US" sz="14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期間：</a:t>
            </a:r>
            <a:r>
              <a:rPr lang="en-US" altLang="ja-JP" sz="14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3/7</a:t>
            </a:r>
            <a:r>
              <a:rPr lang="ja-JP" altLang="en-US" sz="14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～</a:t>
            </a:r>
            <a:r>
              <a:rPr lang="en-US" altLang="ja-JP" sz="14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3/21】</a:t>
            </a:r>
          </a:p>
        </p:txBody>
      </p:sp>
    </p:spTree>
    <p:extLst>
      <p:ext uri="{BB962C8B-B14F-4D97-AF65-F5344CB8AC3E}">
        <p14:creationId xmlns:p14="http://schemas.microsoft.com/office/powerpoint/2010/main" val="5394791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3540</TotalTime>
  <Words>384</Words>
  <Application>Microsoft Office PowerPoint</Application>
  <PresentationFormat>A4 210 x 297 mm</PresentationFormat>
  <Paragraphs>85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UD デジタル 教科書体 N-B</vt:lpstr>
      <vt:lpstr>UD デジタル 教科書体 NK-B</vt:lpstr>
      <vt:lpstr>UD デジタル 教科書体 NK-R</vt:lpstr>
      <vt:lpstr>UD デジタル 教科書体 NP-B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南　道行</dc:creator>
  <cp:revision>398</cp:revision>
  <cp:lastPrinted>2022-02-18T02:31:17Z</cp:lastPrinted>
  <dcterms:created xsi:type="dcterms:W3CDTF">2021-05-06T08:00:56Z</dcterms:created>
  <dcterms:modified xsi:type="dcterms:W3CDTF">2022-03-04T05:08:45Z</dcterms:modified>
</cp:coreProperties>
</file>