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2022/3/4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令和4年3月4日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56468" y="11282249"/>
            <a:ext cx="5649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割合は、調査店舗数を母数としている</a:t>
            </a:r>
            <a:endParaRPr kumimoji="1" lang="en-US" altLang="ja-JP" sz="14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大阪市内は４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５から、大阪市外は４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３０から見回り実施</a:t>
            </a:r>
            <a:endParaRPr kumimoji="1" lang="en-US" altLang="ja-JP" sz="14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" y="1640"/>
            <a:ext cx="12191999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感染に強い飲食店に向けた取組み（昼間の見回り調査）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68034" y="1811870"/>
            <a:ext cx="7600933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防止対策の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徹底（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項目の確認）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措置内容の周知徹底、ゴールドステッカーの申請を勧奨</a:t>
            </a:r>
            <a:endParaRPr lang="ja-JP" altLang="ja-JP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68967" y="6473973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641976"/>
              </p:ext>
            </p:extLst>
          </p:nvPr>
        </p:nvGraphicFramePr>
        <p:xfrm>
          <a:off x="384641" y="2626745"/>
          <a:ext cx="11556002" cy="39640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86462">
                  <a:extLst>
                    <a:ext uri="{9D8B030D-6E8A-4147-A177-3AD203B41FA5}">
                      <a16:colId xmlns:a16="http://schemas.microsoft.com/office/drawing/2014/main" val="1661096266"/>
                    </a:ext>
                  </a:extLst>
                </a:gridCol>
                <a:gridCol w="1086462">
                  <a:extLst>
                    <a:ext uri="{9D8B030D-6E8A-4147-A177-3AD203B41FA5}">
                      <a16:colId xmlns:a16="http://schemas.microsoft.com/office/drawing/2014/main" val="3767470958"/>
                    </a:ext>
                  </a:extLst>
                </a:gridCol>
                <a:gridCol w="1086462">
                  <a:extLst>
                    <a:ext uri="{9D8B030D-6E8A-4147-A177-3AD203B41FA5}">
                      <a16:colId xmlns:a16="http://schemas.microsoft.com/office/drawing/2014/main" val="1796818362"/>
                    </a:ext>
                  </a:extLst>
                </a:gridCol>
                <a:gridCol w="1086462">
                  <a:extLst>
                    <a:ext uri="{9D8B030D-6E8A-4147-A177-3AD203B41FA5}">
                      <a16:colId xmlns:a16="http://schemas.microsoft.com/office/drawing/2014/main" val="1672504347"/>
                    </a:ext>
                  </a:extLst>
                </a:gridCol>
                <a:gridCol w="1086462">
                  <a:extLst>
                    <a:ext uri="{9D8B030D-6E8A-4147-A177-3AD203B41FA5}">
                      <a16:colId xmlns:a16="http://schemas.microsoft.com/office/drawing/2014/main" val="2432024245"/>
                    </a:ext>
                  </a:extLst>
                </a:gridCol>
                <a:gridCol w="1086462">
                  <a:extLst>
                    <a:ext uri="{9D8B030D-6E8A-4147-A177-3AD203B41FA5}">
                      <a16:colId xmlns:a16="http://schemas.microsoft.com/office/drawing/2014/main" val="3862191169"/>
                    </a:ext>
                  </a:extLst>
                </a:gridCol>
                <a:gridCol w="1081488">
                  <a:extLst>
                    <a:ext uri="{9D8B030D-6E8A-4147-A177-3AD203B41FA5}">
                      <a16:colId xmlns:a16="http://schemas.microsoft.com/office/drawing/2014/main" val="4185748728"/>
                    </a:ext>
                  </a:extLst>
                </a:gridCol>
                <a:gridCol w="992666">
                  <a:extLst>
                    <a:ext uri="{9D8B030D-6E8A-4147-A177-3AD203B41FA5}">
                      <a16:colId xmlns:a16="http://schemas.microsoft.com/office/drawing/2014/main" val="799547810"/>
                    </a:ext>
                  </a:extLst>
                </a:gridCol>
                <a:gridCol w="987692">
                  <a:extLst>
                    <a:ext uri="{9D8B030D-6E8A-4147-A177-3AD203B41FA5}">
                      <a16:colId xmlns:a16="http://schemas.microsoft.com/office/drawing/2014/main" val="1491217486"/>
                    </a:ext>
                  </a:extLst>
                </a:gridCol>
                <a:gridCol w="987692">
                  <a:extLst>
                    <a:ext uri="{9D8B030D-6E8A-4147-A177-3AD203B41FA5}">
                      <a16:colId xmlns:a16="http://schemas.microsoft.com/office/drawing/2014/main" val="3274664961"/>
                    </a:ext>
                  </a:extLst>
                </a:gridCol>
                <a:gridCol w="987692">
                  <a:extLst>
                    <a:ext uri="{9D8B030D-6E8A-4147-A177-3AD203B41FA5}">
                      <a16:colId xmlns:a16="http://schemas.microsoft.com/office/drawing/2014/main" val="506222711"/>
                    </a:ext>
                  </a:extLst>
                </a:gridCol>
              </a:tblGrid>
              <a:tr h="493683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見回り店舗数　</a:t>
                      </a:r>
                      <a:r>
                        <a:rPr kumimoji="1" lang="zh-TW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４</a:t>
                      </a:r>
                      <a:r>
                        <a:rPr kumimoji="1" lang="zh-TW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，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８０７</a:t>
                      </a:r>
                      <a:r>
                        <a:rPr kumimoji="1" lang="zh-TW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（①＋②＋③＋④</a:t>
                      </a:r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+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⑤）</a:t>
                      </a:r>
                      <a:endParaRPr kumimoji="1" lang="ja-JP" altLang="en-US" sz="14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6706517"/>
                  </a:ext>
                </a:extLst>
              </a:tr>
              <a:tr h="495572">
                <a:tc gridSpan="9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訪問店舗数</a:t>
                      </a:r>
                      <a:r>
                        <a:rPr kumimoji="1" lang="ja-JP" altLang="en-US" sz="1800" baseline="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 ７，８１７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　（①＋②</a:t>
                      </a:r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+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③）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④臨時</a:t>
                      </a:r>
                      <a:endParaRPr kumimoji="1" lang="en-US" altLang="ja-JP" sz="140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休業</a:t>
                      </a:r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等に</a:t>
                      </a:r>
                      <a:endParaRPr kumimoji="1" lang="en-US" altLang="ja-JP" sz="14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よる不在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⑤廃業・対象外</a:t>
                      </a:r>
                      <a:endParaRPr kumimoji="1" lang="en-US" altLang="ja-JP" sz="14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6744875"/>
                  </a:ext>
                </a:extLst>
              </a:tr>
              <a:tr h="731520"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①調査店舗数  ４，９３９店　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②措置内容の周知のみ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③GS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申請中等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5671422"/>
                  </a:ext>
                </a:extLst>
              </a:tr>
              <a:tr h="645072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アクリル板の設置</a:t>
                      </a: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（座席間隔の確保）</a:t>
                      </a:r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消毒設備の設置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換気の徹底</a:t>
                      </a:r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マスク会食の徹底</a:t>
                      </a: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ポスター</a:t>
                      </a:r>
                      <a:endParaRPr kumimoji="1" lang="en-US" altLang="ja-JP" sz="14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掲示等</a:t>
                      </a:r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)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ja-JP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1,4</a:t>
                      </a:r>
                      <a:r>
                        <a:rPr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３６</a:t>
                      </a:r>
                      <a:endParaRPr lang="ja-JP" altLang="en-US" sz="18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1,</a:t>
                      </a:r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４４２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4,34</a:t>
                      </a:r>
                      <a:r>
                        <a:rPr kumimoji="1" lang="ja-JP" altLang="en-US" sz="18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</a:t>
                      </a:r>
                      <a:endParaRPr kumimoji="1" lang="en-US" altLang="ja-JP" sz="18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2,647</a:t>
                      </a:r>
                      <a:endParaRPr kumimoji="1" lang="ja-JP" altLang="en-US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063023"/>
                  </a:ext>
                </a:extLst>
              </a:tr>
              <a:tr h="579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テーブル間</a:t>
                      </a:r>
                      <a:endParaRPr kumimoji="1" lang="en-US" altLang="ja-JP" sz="14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同一</a:t>
                      </a:r>
                      <a:endParaRPr kumimoji="1" lang="en-US" altLang="ja-JP" sz="14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テーブル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カウンター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CO2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ｾﾝｻｰの設置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定期的</a:t>
                      </a:r>
                    </a:p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な換気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255450"/>
                  </a:ext>
                </a:extLst>
              </a:tr>
              <a:tr h="5093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3,737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3,329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3,863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4,852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2,356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4,857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4,586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924966"/>
                  </a:ext>
                </a:extLst>
              </a:tr>
              <a:tr h="5093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75.7%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67.4%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78.2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％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98.2%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47.7%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98.3%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92.9%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433181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809478" y="1265585"/>
            <a:ext cx="4262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27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日～２月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　　　　</a:t>
            </a:r>
            <a:endParaRPr lang="ja-JP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84641" y="621376"/>
            <a:ext cx="1260000" cy="396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象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96325" y="1804887"/>
            <a:ext cx="1260000" cy="396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実施内容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768034" y="650853"/>
            <a:ext cx="47836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ゴールドステッカー非認証店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（約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15,000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店舗）</a:t>
            </a:r>
            <a:endParaRPr lang="ja-JP" altLang="en-US" dirty="0"/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10720835" y="92774"/>
            <a:ext cx="13371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１ー４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96325" y="1186511"/>
            <a:ext cx="1260000" cy="396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実施期間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92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218</Words>
  <Application>Microsoft Office PowerPoint</Application>
  <PresentationFormat>ワイド画面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revision>211</cp:revision>
  <cp:lastPrinted>2021-05-28T01:30:20Z</cp:lastPrinted>
  <dcterms:created xsi:type="dcterms:W3CDTF">2021-04-05T13:06:10Z</dcterms:created>
  <dcterms:modified xsi:type="dcterms:W3CDTF">2022-03-04T05:07:44Z</dcterms:modified>
</cp:coreProperties>
</file>