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FD57EDC-E86C-4552-A8C5-E6C534F33433}" type="datetimeFigureOut">
              <a:rPr kumimoji="1" lang="ja-JP" altLang="en-US" smtClean="0"/>
              <a:t>2022/2/28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D3A8BF6-0995-4A8C-9C18-8C345634C65C}" type="slidenum">
              <a:rPr kumimoji="1" lang="ja-JP" altLang="en-US" smtClean="0"/>
              <a:t>‹#›</a:t>
            </a:fld>
            <a:endParaRPr kumimoji="1" lang="ja-JP" altLang="en-US"/>
          </a:p>
        </p:txBody>
      </p:sp>
    </p:spTree>
    <p:extLst>
      <p:ext uri="{BB962C8B-B14F-4D97-AF65-F5344CB8AC3E}">
        <p14:creationId xmlns:p14="http://schemas.microsoft.com/office/powerpoint/2010/main" val="912715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8691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821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9077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8181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83299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7812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6EEB16-25A6-460D-84C9-03CF74374F30}" type="datetimeFigureOut">
              <a:rPr kumimoji="1" lang="ja-JP" altLang="en-US" smtClean="0"/>
              <a:t>2022/2/28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62952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6EEB16-25A6-460D-84C9-03CF74374F30}" type="datetimeFigureOut">
              <a:rPr kumimoji="1" lang="ja-JP" altLang="en-US" smtClean="0"/>
              <a:t>2022/2/28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42747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EEB16-25A6-460D-84C9-03CF74374F30}" type="datetimeFigureOut">
              <a:rPr kumimoji="1" lang="ja-JP" altLang="en-US" smtClean="0"/>
              <a:t>2022/2/28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70043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36287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1071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EEB16-25A6-460D-84C9-03CF74374F30}" type="datetimeFigureOut">
              <a:rPr kumimoji="1" lang="ja-JP" altLang="en-US" smtClean="0"/>
              <a:t>2022/2/28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29345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95347" y="5631093"/>
            <a:ext cx="9697709" cy="1130314"/>
          </a:xfrm>
          <a:prstGeom prst="roundRect">
            <a:avLst/>
          </a:prstGeom>
          <a:solidFill>
            <a:schemeClr val="accent1">
              <a:lumMod val="40000"/>
              <a:lumOff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サブタイトル 2"/>
          <p:cNvSpPr txBox="1">
            <a:spLocks/>
          </p:cNvSpPr>
          <p:nvPr/>
        </p:nvSpPr>
        <p:spPr>
          <a:xfrm>
            <a:off x="-17592" y="-1261"/>
            <a:ext cx="9923592"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950" b="1" dirty="0">
                <a:solidFill>
                  <a:schemeClr val="bg1"/>
                </a:solidFill>
              </a:rPr>
              <a:t>まん延防止等重点</a:t>
            </a:r>
            <a:r>
              <a:rPr lang="ja-JP" altLang="en-US" sz="1950" b="1" dirty="0" smtClean="0">
                <a:solidFill>
                  <a:schemeClr val="bg1"/>
                </a:solidFill>
              </a:rPr>
              <a:t>措置に</a:t>
            </a:r>
            <a:r>
              <a:rPr lang="ja-JP" altLang="en-US" sz="1950" b="1" dirty="0">
                <a:solidFill>
                  <a:schemeClr val="bg1"/>
                </a:solidFill>
              </a:rPr>
              <a:t>関する国への</a:t>
            </a:r>
            <a:r>
              <a:rPr lang="ja-JP" altLang="en-US" sz="1950" b="1" dirty="0" smtClean="0">
                <a:solidFill>
                  <a:schemeClr val="bg1"/>
                </a:solidFill>
              </a:rPr>
              <a:t>要請について</a:t>
            </a:r>
            <a:endParaRPr lang="ja-JP" altLang="en-US" sz="1950" b="1" dirty="0">
              <a:solidFill>
                <a:schemeClr val="bg1"/>
              </a:solidFill>
            </a:endParaRPr>
          </a:p>
        </p:txBody>
      </p:sp>
      <p:sp>
        <p:nvSpPr>
          <p:cNvPr id="16" name="サブタイトル 2"/>
          <p:cNvSpPr txBox="1">
            <a:spLocks/>
          </p:cNvSpPr>
          <p:nvPr/>
        </p:nvSpPr>
        <p:spPr>
          <a:xfrm>
            <a:off x="61458" y="501118"/>
            <a:ext cx="4522228"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00" b="1" dirty="0" smtClean="0">
                <a:latin typeface="+mn-ea"/>
              </a:rPr>
              <a:t>【</a:t>
            </a:r>
            <a:r>
              <a:rPr lang="ja-JP" altLang="en-US" sz="1600" b="1" dirty="0" smtClean="0">
                <a:latin typeface="+mn-ea"/>
              </a:rPr>
              <a:t>現在の状況</a:t>
            </a:r>
            <a:r>
              <a:rPr lang="en-US" altLang="ja-JP" sz="1600" b="1" dirty="0" smtClean="0">
                <a:latin typeface="+mn-ea"/>
              </a:rPr>
              <a:t>】</a:t>
            </a:r>
            <a:endParaRPr lang="en-US" altLang="ja-JP" sz="1600" b="1" dirty="0">
              <a:latin typeface="+mn-ea"/>
            </a:endParaRPr>
          </a:p>
        </p:txBody>
      </p:sp>
      <p:sp>
        <p:nvSpPr>
          <p:cNvPr id="3" name="二等辺三角形 2"/>
          <p:cNvSpPr/>
          <p:nvPr/>
        </p:nvSpPr>
        <p:spPr>
          <a:xfrm rot="10800000">
            <a:off x="4300257" y="5198143"/>
            <a:ext cx="1287888" cy="337655"/>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212824" y="36979"/>
            <a:ext cx="1485613" cy="369332"/>
          </a:xfrm>
          <a:prstGeom prst="rect">
            <a:avLst/>
          </a:prstGeom>
          <a:solidFill>
            <a:schemeClr val="bg1"/>
          </a:solidFill>
        </p:spPr>
        <p:txBody>
          <a:bodyPr wrap="square" rtlCol="0">
            <a:spAutoFit/>
          </a:bodyPr>
          <a:lstStyle/>
          <a:p>
            <a:pPr algn="ctr"/>
            <a:r>
              <a:rPr kumimoji="1" lang="ja-JP" altLang="en-US" b="1" dirty="0" smtClean="0"/>
              <a:t>資料２</a:t>
            </a:r>
            <a:r>
              <a:rPr kumimoji="1" lang="en-US" altLang="ja-JP" b="1" dirty="0" smtClean="0"/>
              <a:t>―</a:t>
            </a:r>
            <a:r>
              <a:rPr kumimoji="1" lang="ja-JP" altLang="en-US" b="1" smtClean="0"/>
              <a:t>１</a:t>
            </a:r>
            <a:r>
              <a:rPr kumimoji="1" lang="ja-JP" altLang="en-US" b="1" dirty="0" smtClean="0"/>
              <a:t>　</a:t>
            </a:r>
            <a:endParaRPr kumimoji="1" lang="ja-JP" altLang="en-US" b="1" dirty="0"/>
          </a:p>
        </p:txBody>
      </p:sp>
      <p:sp>
        <p:nvSpPr>
          <p:cNvPr id="17" name="サブタイトル 2"/>
          <p:cNvSpPr txBox="1">
            <a:spLocks/>
          </p:cNvSpPr>
          <p:nvPr/>
        </p:nvSpPr>
        <p:spPr>
          <a:xfrm>
            <a:off x="-207360" y="6242181"/>
            <a:ext cx="10189347" cy="356292"/>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ts val="3100"/>
              </a:lnSpc>
              <a:spcBef>
                <a:spcPts val="0"/>
              </a:spcBef>
            </a:pPr>
            <a:r>
              <a:rPr lang="ja-JP" altLang="en-US" sz="1800" b="1" spc="-70" dirty="0" smtClean="0"/>
              <a:t>国に対し、</a:t>
            </a:r>
            <a:r>
              <a:rPr lang="ja-JP" altLang="en-US" sz="1800" b="1" spc="-70" dirty="0"/>
              <a:t>まん延</a:t>
            </a:r>
            <a:r>
              <a:rPr lang="ja-JP" altLang="en-US" sz="1800" b="1" spc="-70" dirty="0" smtClean="0"/>
              <a:t>防止等重点措置を実施すべき期間</a:t>
            </a:r>
            <a:r>
              <a:rPr lang="ja-JP" altLang="en-US" sz="1800" b="1" spc="-70" dirty="0"/>
              <a:t>（</a:t>
            </a:r>
            <a:r>
              <a:rPr lang="ja-JP" altLang="en-US" sz="1800" b="1" spc="-70" dirty="0" smtClean="0"/>
              <a:t>現在</a:t>
            </a:r>
            <a:r>
              <a:rPr lang="ja-JP" altLang="en-US" sz="1800" b="1" spc="-70" dirty="0" smtClean="0"/>
              <a:t>：３月６日</a:t>
            </a:r>
            <a:r>
              <a:rPr lang="ja-JP" altLang="en-US" sz="1800" b="1" spc="-70" dirty="0" smtClean="0"/>
              <a:t>まで）の延長を</a:t>
            </a:r>
            <a:r>
              <a:rPr lang="ja-JP" altLang="en-US" sz="1800" b="1" spc="-70" dirty="0" smtClean="0"/>
              <a:t>要請</a:t>
            </a:r>
            <a:endParaRPr lang="en-US" altLang="ja-JP" sz="1800" b="1" dirty="0"/>
          </a:p>
        </p:txBody>
      </p:sp>
      <p:sp>
        <p:nvSpPr>
          <p:cNvPr id="21" name="サブタイトル 2"/>
          <p:cNvSpPr txBox="1">
            <a:spLocks/>
          </p:cNvSpPr>
          <p:nvPr/>
        </p:nvSpPr>
        <p:spPr>
          <a:xfrm>
            <a:off x="61458" y="988081"/>
            <a:ext cx="9712415" cy="2382338"/>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285750" indent="-285750" algn="l">
              <a:lnSpc>
                <a:spcPts val="2300"/>
              </a:lnSpc>
              <a:buFont typeface="Wingdings" panose="05000000000000000000" pitchFamily="2" charset="2"/>
              <a:buChar char="u"/>
            </a:pPr>
            <a:r>
              <a:rPr lang="ja-JP" altLang="en-US" sz="1600" b="1" dirty="0" smtClean="0"/>
              <a:t>７日間毎の新規陽性者数は減少傾向にある（２月２７日時点の前週増加比：約０．７４倍）が、依然、大規模な感染拡大が継続。</a:t>
            </a:r>
            <a:endParaRPr lang="en-US" altLang="ja-JP" sz="1600" b="1" dirty="0" smtClean="0"/>
          </a:p>
          <a:p>
            <a:pPr marL="285750" indent="-285750" algn="l">
              <a:lnSpc>
                <a:spcPts val="2300"/>
              </a:lnSpc>
              <a:buFont typeface="Wingdings" panose="05000000000000000000" pitchFamily="2" charset="2"/>
              <a:buChar char="u"/>
            </a:pPr>
            <a:r>
              <a:rPr lang="ja-JP" altLang="en-US" sz="1600" b="1" dirty="0" smtClean="0"/>
              <a:t>確保病床使用率は７割を超えるとともに、重症病床使用率は４割を超え、いずれも高止まりして</a:t>
            </a:r>
            <a:r>
              <a:rPr lang="ja-JP" altLang="en-US" sz="1600" b="1" dirty="0"/>
              <a:t>おり</a:t>
            </a:r>
            <a:r>
              <a:rPr lang="ja-JP" altLang="en-US" sz="1600" b="1" dirty="0" smtClean="0"/>
              <a:t>、病床がひっ迫している。入院調整時の入院患者の年代割合は、７０代以上が約７５％を占めており、今後も、病床ひっ迫は継続すると考えられる。</a:t>
            </a:r>
            <a:endParaRPr lang="en-US" altLang="ja-JP" sz="1600" b="1" dirty="0" smtClean="0"/>
          </a:p>
          <a:p>
            <a:pPr marL="285750" indent="-285750" algn="l">
              <a:lnSpc>
                <a:spcPts val="2300"/>
              </a:lnSpc>
              <a:buFont typeface="Wingdings" panose="05000000000000000000" pitchFamily="2" charset="2"/>
              <a:buChar char="u"/>
            </a:pPr>
            <a:r>
              <a:rPr lang="ja-JP" altLang="en-US" sz="1600" b="1" dirty="0"/>
              <a:t>このため</a:t>
            </a:r>
            <a:r>
              <a:rPr lang="ja-JP" altLang="en-US" sz="1600" b="1" dirty="0" smtClean="0"/>
              <a:t>、引き続き、感染防止対策を徹底する必要。</a:t>
            </a:r>
            <a:endParaRPr lang="en-US" altLang="ja-JP" sz="1600" b="1" dirty="0" smtClean="0"/>
          </a:p>
        </p:txBody>
      </p:sp>
      <p:graphicFrame>
        <p:nvGraphicFramePr>
          <p:cNvPr id="9" name="表 8"/>
          <p:cNvGraphicFramePr>
            <a:graphicFrameLocks noGrp="1"/>
          </p:cNvGraphicFramePr>
          <p:nvPr>
            <p:extLst>
              <p:ext uri="{D42A27DB-BD31-4B8C-83A1-F6EECF244321}">
                <p14:modId xmlns:p14="http://schemas.microsoft.com/office/powerpoint/2010/main" val="1879188772"/>
              </p:ext>
            </p:extLst>
          </p:nvPr>
        </p:nvGraphicFramePr>
        <p:xfrm>
          <a:off x="95347" y="3239642"/>
          <a:ext cx="9504366" cy="1372119"/>
        </p:xfrm>
        <a:graphic>
          <a:graphicData uri="http://schemas.openxmlformats.org/drawingml/2006/table">
            <a:tbl>
              <a:tblPr/>
              <a:tblGrid>
                <a:gridCol w="808404">
                  <a:extLst>
                    <a:ext uri="{9D8B030D-6E8A-4147-A177-3AD203B41FA5}">
                      <a16:colId xmlns:a16="http://schemas.microsoft.com/office/drawing/2014/main" val="4280665210"/>
                    </a:ext>
                  </a:extLst>
                </a:gridCol>
                <a:gridCol w="1826570">
                  <a:extLst>
                    <a:ext uri="{9D8B030D-6E8A-4147-A177-3AD203B41FA5}">
                      <a16:colId xmlns:a16="http://schemas.microsoft.com/office/drawing/2014/main" val="3680222287"/>
                    </a:ext>
                  </a:extLst>
                </a:gridCol>
                <a:gridCol w="1403797">
                  <a:extLst>
                    <a:ext uri="{9D8B030D-6E8A-4147-A177-3AD203B41FA5}">
                      <a16:colId xmlns:a16="http://schemas.microsoft.com/office/drawing/2014/main" val="3849342199"/>
                    </a:ext>
                  </a:extLst>
                </a:gridCol>
                <a:gridCol w="1300657">
                  <a:extLst>
                    <a:ext uri="{9D8B030D-6E8A-4147-A177-3AD203B41FA5}">
                      <a16:colId xmlns:a16="http://schemas.microsoft.com/office/drawing/2014/main" val="3561725803"/>
                    </a:ext>
                  </a:extLst>
                </a:gridCol>
                <a:gridCol w="633598">
                  <a:extLst>
                    <a:ext uri="{9D8B030D-6E8A-4147-A177-3AD203B41FA5}">
                      <a16:colId xmlns:a16="http://schemas.microsoft.com/office/drawing/2014/main" val="998678685"/>
                    </a:ext>
                  </a:extLst>
                </a:gridCol>
                <a:gridCol w="620667">
                  <a:extLst>
                    <a:ext uri="{9D8B030D-6E8A-4147-A177-3AD203B41FA5}">
                      <a16:colId xmlns:a16="http://schemas.microsoft.com/office/drawing/2014/main" val="3962294035"/>
                    </a:ext>
                  </a:extLst>
                </a:gridCol>
                <a:gridCol w="568945">
                  <a:extLst>
                    <a:ext uri="{9D8B030D-6E8A-4147-A177-3AD203B41FA5}">
                      <a16:colId xmlns:a16="http://schemas.microsoft.com/office/drawing/2014/main" val="4165155153"/>
                    </a:ext>
                  </a:extLst>
                </a:gridCol>
                <a:gridCol w="581875">
                  <a:extLst>
                    <a:ext uri="{9D8B030D-6E8A-4147-A177-3AD203B41FA5}">
                      <a16:colId xmlns:a16="http://schemas.microsoft.com/office/drawing/2014/main" val="2672365819"/>
                    </a:ext>
                  </a:extLst>
                </a:gridCol>
                <a:gridCol w="561474">
                  <a:extLst>
                    <a:ext uri="{9D8B030D-6E8A-4147-A177-3AD203B41FA5}">
                      <a16:colId xmlns:a16="http://schemas.microsoft.com/office/drawing/2014/main" val="4034367720"/>
                    </a:ext>
                  </a:extLst>
                </a:gridCol>
                <a:gridCol w="628786">
                  <a:extLst>
                    <a:ext uri="{9D8B030D-6E8A-4147-A177-3AD203B41FA5}">
                      <a16:colId xmlns:a16="http://schemas.microsoft.com/office/drawing/2014/main" val="4184248925"/>
                    </a:ext>
                  </a:extLst>
                </a:gridCol>
                <a:gridCol w="569593">
                  <a:extLst>
                    <a:ext uri="{9D8B030D-6E8A-4147-A177-3AD203B41FA5}">
                      <a16:colId xmlns:a16="http://schemas.microsoft.com/office/drawing/2014/main" val="3143476184"/>
                    </a:ext>
                  </a:extLst>
                </a:gridCol>
              </a:tblGrid>
              <a:tr h="401756">
                <a:tc gridSpan="2">
                  <a:txBody>
                    <a:bodyPr/>
                    <a:lstStyle/>
                    <a:p>
                      <a:pPr algn="ctr" fontAlgn="ctr"/>
                      <a:r>
                        <a:rPr lang="ja-JP" altLang="en-US" sz="1200" b="1" i="0" u="none" strike="noStrike" dirty="0" smtClean="0">
                          <a:solidFill>
                            <a:srgbClr val="FFFFFF"/>
                          </a:solidFill>
                          <a:effectLst/>
                          <a:latin typeface="+mn-ea"/>
                          <a:ea typeface="+mn-ea"/>
                        </a:rPr>
                        <a:t>大阪モデルのモニタリング指標</a:t>
                      </a:r>
                      <a:endParaRPr lang="ja-JP" altLang="en-US" sz="120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hMerge="1">
                  <a:txBody>
                    <a:bodyPr/>
                    <a:lstStyle/>
                    <a:p>
                      <a:endParaRPr kumimoji="1" lang="ja-JP" altLang="en-US"/>
                    </a:p>
                  </a:txBody>
                  <a:tcPr/>
                </a:tc>
                <a:tc>
                  <a:txBody>
                    <a:bodyPr/>
                    <a:lstStyle/>
                    <a:p>
                      <a:pPr algn="ctr" rtl="0" fontAlgn="ctr"/>
                      <a:r>
                        <a:rPr lang="ja-JP" altLang="en-US" sz="1100" b="1" i="0" u="none" strike="noStrike" dirty="0" smtClean="0">
                          <a:solidFill>
                            <a:schemeClr val="tx1"/>
                          </a:solidFill>
                          <a:effectLst/>
                          <a:latin typeface="+mn-ea"/>
                          <a:ea typeface="+mn-ea"/>
                        </a:rPr>
                        <a:t>警戒（黄</a:t>
                      </a:r>
                      <a:r>
                        <a:rPr lang="ja-JP" altLang="en-US" sz="1100" b="1" i="0" u="none" strike="noStrike" dirty="0" smtClean="0">
                          <a:solidFill>
                            <a:schemeClr val="tx1"/>
                          </a:solidFill>
                          <a:effectLst/>
                          <a:latin typeface="+mn-ea"/>
                          <a:ea typeface="+mn-ea"/>
                        </a:rPr>
                        <a:t>）</a:t>
                      </a:r>
                      <a:endParaRPr lang="en-US" altLang="ja-JP" sz="1100" b="1" i="0" u="none" strike="noStrike" dirty="0" smtClean="0">
                        <a:solidFill>
                          <a:schemeClr val="tx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ja-JP" altLang="en-US" sz="1100" b="1" i="0" u="none" strike="noStrike" dirty="0" smtClean="0">
                          <a:solidFill>
                            <a:schemeClr val="bg1"/>
                          </a:solidFill>
                          <a:effectLst/>
                          <a:latin typeface="+mn-ea"/>
                          <a:ea typeface="+mn-ea"/>
                        </a:rPr>
                        <a:t>非常事態（赤</a:t>
                      </a:r>
                      <a:r>
                        <a:rPr lang="ja-JP" altLang="en-US" sz="1100" b="1" i="0" u="none" strike="noStrike" dirty="0" smtClean="0">
                          <a:solidFill>
                            <a:schemeClr val="bg1"/>
                          </a:solidFill>
                          <a:effectLst/>
                          <a:latin typeface="+mn-ea"/>
                          <a:ea typeface="+mn-ea"/>
                        </a:rPr>
                        <a:t>）</a:t>
                      </a:r>
                      <a:endParaRPr lang="en-US" altLang="ja-JP" sz="1100" b="1" i="0" u="none" strike="noStrike" dirty="0" smtClean="0">
                        <a:solidFill>
                          <a:schemeClr val="bg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en-US" altLang="ja-JP" sz="1050" b="1" i="0" u="none" strike="noStrike" dirty="0" smtClean="0">
                          <a:solidFill>
                            <a:srgbClr val="FFFFFF"/>
                          </a:solidFill>
                          <a:effectLst/>
                          <a:latin typeface="+mn-ea"/>
                          <a:ea typeface="+mn-ea"/>
                        </a:rPr>
                        <a:t>2/21</a:t>
                      </a:r>
                      <a:r>
                        <a:rPr lang="ja-JP" altLang="en-US" sz="1050" b="1" i="0" u="none" strike="noStrike" dirty="0" smtClean="0">
                          <a:solidFill>
                            <a:srgbClr val="FFFFFF"/>
                          </a:solidFill>
                          <a:effectLst/>
                          <a:latin typeface="+mn-ea"/>
                          <a:ea typeface="+mn-ea"/>
                        </a:rPr>
                        <a:t>　</a:t>
                      </a:r>
                      <a:endParaRPr lang="ja-JP" altLang="en-US"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2/22</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2/23</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2/24</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2/25</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2/26</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2/27</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extLst>
                  <a:ext uri="{0D108BD9-81ED-4DB2-BD59-A6C34878D82A}">
                    <a16:rowId xmlns:a16="http://schemas.microsoft.com/office/drawing/2014/main" val="3249715003"/>
                  </a:ext>
                </a:extLst>
              </a:tr>
              <a:tr h="371813">
                <a:tc>
                  <a:txBody>
                    <a:bodyPr/>
                    <a:lstStyle/>
                    <a:p>
                      <a:pPr algn="ctr" rtl="0" fontAlgn="ctr"/>
                      <a:r>
                        <a:rPr lang="ja-JP" altLang="en-US" sz="900" b="1" i="0" u="none" strike="noStrike" dirty="0" smtClean="0">
                          <a:solidFill>
                            <a:srgbClr val="000000"/>
                          </a:solidFill>
                          <a:effectLst/>
                          <a:latin typeface="+mn-ea"/>
                          <a:ea typeface="+mn-ea"/>
                        </a:rPr>
                        <a:t>感染状況</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直近１週間の</a:t>
                      </a:r>
                      <a:endParaRPr lang="en-US" altLang="ja-JP" sz="900" b="1" i="0" u="none" strike="noStrike" dirty="0" smtClean="0">
                        <a:solidFill>
                          <a:srgbClr val="000000"/>
                        </a:solidFill>
                        <a:effectLst/>
                        <a:latin typeface="+mn-ea"/>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人口</a:t>
                      </a:r>
                      <a:r>
                        <a:rPr lang="en-US" altLang="ja-JP" sz="900" b="1" i="0" u="none" strike="noStrike" dirty="0" smtClean="0">
                          <a:solidFill>
                            <a:srgbClr val="000000"/>
                          </a:solidFill>
                          <a:effectLst/>
                          <a:latin typeface="+mn-ea"/>
                          <a:ea typeface="+mn-ea"/>
                        </a:rPr>
                        <a:t>10</a:t>
                      </a:r>
                      <a:r>
                        <a:rPr lang="ja-JP" altLang="en-US" sz="900" b="1" i="0" u="none" strike="noStrike" dirty="0" smtClean="0">
                          <a:solidFill>
                            <a:srgbClr val="000000"/>
                          </a:solidFill>
                          <a:effectLst/>
                          <a:latin typeface="+mn-ea"/>
                          <a:ea typeface="+mn-ea"/>
                        </a:rPr>
                        <a:t>万人あたり新規陽性者数</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1100" b="1" i="0" u="none" strike="noStrike" dirty="0" smtClean="0">
                          <a:solidFill>
                            <a:schemeClr val="tx1"/>
                          </a:solidFill>
                          <a:effectLst/>
                          <a:latin typeface="+mn-ea"/>
                          <a:ea typeface="+mn-ea"/>
                        </a:rPr>
                        <a:t>35</a:t>
                      </a:r>
                      <a:r>
                        <a:rPr lang="ja-JP" altLang="en-US" sz="1100" b="1" i="0" u="none" strike="noStrike" dirty="0" smtClean="0">
                          <a:solidFill>
                            <a:schemeClr val="tx1"/>
                          </a:solidFill>
                          <a:effectLst/>
                          <a:latin typeface="+mn-ea"/>
                          <a:ea typeface="+mn-ea"/>
                        </a:rPr>
                        <a:t>人以上</a:t>
                      </a:r>
                      <a:endParaRPr lang="ja-JP" altLang="en-US" sz="1100" b="1" i="0" u="none" strike="noStrike" dirty="0">
                        <a:solidFill>
                          <a:schemeClr val="tx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ja-JP" altLang="en-US" sz="1100" b="1" i="0" u="none" strike="noStrike" dirty="0" err="1" smtClean="0">
                          <a:solidFill>
                            <a:schemeClr val="bg1"/>
                          </a:solidFill>
                          <a:effectLst/>
                          <a:latin typeface="+mn-ea"/>
                          <a:ea typeface="+mn-ea"/>
                        </a:rPr>
                        <a:t>ー</a:t>
                      </a:r>
                      <a:endParaRPr lang="ja-JP" altLang="en-US" sz="1100" b="1" i="0" u="none" strike="noStrike" dirty="0">
                        <a:solidFill>
                          <a:schemeClr val="bg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en-US" altLang="ja-JP" sz="900" b="0" i="0" u="none" strike="noStrike" dirty="0" smtClean="0">
                          <a:solidFill>
                            <a:srgbClr val="000000"/>
                          </a:solidFill>
                          <a:effectLst/>
                          <a:latin typeface="+mn-ea"/>
                          <a:ea typeface="+mn-ea"/>
                        </a:rPr>
                        <a:t>862.53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843.72</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832.44</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738.78</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705.09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900" dirty="0" smtClean="0">
                          <a:latin typeface="+mn-ea"/>
                          <a:ea typeface="+mn-ea"/>
                        </a:rPr>
                        <a:t>681.90</a:t>
                      </a:r>
                      <a:endParaRPr lang="ja-JP" altLang="en-US" sz="900" dirty="0">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662.69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080932"/>
                  </a:ext>
                </a:extLst>
              </a:tr>
              <a:tr h="299275">
                <a:tc rowSpan="2">
                  <a:txBody>
                    <a:bodyPr/>
                    <a:lstStyle/>
                    <a:p>
                      <a:pPr algn="ctr" rtl="0" fontAlgn="ctr"/>
                      <a:r>
                        <a:rPr lang="ja-JP" altLang="en-US" sz="900" b="1" i="0" u="none" strike="noStrike" dirty="0">
                          <a:solidFill>
                            <a:srgbClr val="000000"/>
                          </a:solidFill>
                          <a:effectLst/>
                          <a:latin typeface="+mn-ea"/>
                          <a:ea typeface="+mn-ea"/>
                        </a:rPr>
                        <a:t>医療</a:t>
                      </a:r>
                      <a:r>
                        <a:rPr lang="ja-JP" altLang="en-US" sz="900" b="1" i="0" u="none" strike="noStrike" dirty="0" smtClean="0">
                          <a:solidFill>
                            <a:srgbClr val="000000"/>
                          </a:solidFill>
                          <a:effectLst/>
                          <a:latin typeface="+mn-ea"/>
                          <a:ea typeface="+mn-ea"/>
                        </a:rPr>
                        <a:t>提供体制</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確保病床の使用率</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1100" b="1" i="0" u="none" strike="noStrike" dirty="0" smtClean="0">
                          <a:solidFill>
                            <a:schemeClr val="tx1"/>
                          </a:solidFill>
                          <a:effectLst/>
                          <a:latin typeface="+mn-ea"/>
                          <a:ea typeface="+mn-ea"/>
                        </a:rPr>
                        <a:t>20%</a:t>
                      </a:r>
                      <a:r>
                        <a:rPr lang="ja-JP" altLang="en-US" sz="1100" b="1" i="0" u="none" strike="noStrike" dirty="0" smtClean="0">
                          <a:solidFill>
                            <a:schemeClr val="tx1"/>
                          </a:solidFill>
                          <a:effectLst/>
                          <a:latin typeface="+mn-ea"/>
                          <a:ea typeface="+mn-ea"/>
                        </a:rPr>
                        <a:t>以上</a:t>
                      </a:r>
                      <a:endParaRPr lang="ja-JP" altLang="en-US" sz="1100" b="1" i="0" u="none" strike="noStrike" dirty="0">
                        <a:solidFill>
                          <a:schemeClr val="tx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altLang="ja-JP" sz="1100" b="1" i="0" u="none" strike="noStrike" dirty="0" smtClean="0">
                          <a:solidFill>
                            <a:schemeClr val="bg1"/>
                          </a:solidFill>
                          <a:effectLst/>
                          <a:latin typeface="+mn-ea"/>
                          <a:ea typeface="+mn-ea"/>
                        </a:rPr>
                        <a:t>50</a:t>
                      </a:r>
                      <a:r>
                        <a:rPr lang="ja-JP" altLang="en-US" sz="1100" b="1" i="0" u="none" strike="noStrike" dirty="0" smtClean="0">
                          <a:solidFill>
                            <a:schemeClr val="bg1"/>
                          </a:solidFill>
                          <a:effectLst/>
                          <a:latin typeface="+mn-ea"/>
                          <a:ea typeface="+mn-ea"/>
                        </a:rPr>
                        <a:t>％以上</a:t>
                      </a:r>
                      <a:endParaRPr lang="ja-JP" altLang="en-US" sz="1100" b="1" i="0" u="none" strike="noStrike" dirty="0">
                        <a:solidFill>
                          <a:schemeClr val="bg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en-US" altLang="ja-JP" sz="900" b="0" i="0" u="none" strike="noStrike" dirty="0" smtClean="0">
                          <a:solidFill>
                            <a:srgbClr val="000000"/>
                          </a:solidFill>
                          <a:effectLst/>
                          <a:latin typeface="+mn-ea"/>
                          <a:ea typeface="+mn-ea"/>
                        </a:rPr>
                        <a:t>81.8%</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77.0%</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75.7%</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78.4%</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74.8%</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900" dirty="0" smtClean="0">
                          <a:latin typeface="+mn-ea"/>
                          <a:ea typeface="+mn-ea"/>
                        </a:rPr>
                        <a:t>74.2%</a:t>
                      </a:r>
                      <a:endParaRPr lang="ja-JP" altLang="en-US" sz="900" dirty="0">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77.2%</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4160422"/>
                  </a:ext>
                </a:extLst>
              </a:tr>
              <a:tr h="299275">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重症病床の使用率（府定義</a:t>
                      </a:r>
                      <a:r>
                        <a:rPr lang="ja-JP" altLang="en-US" sz="900" b="1" i="0" u="none" strike="noStrike" dirty="0" smtClean="0">
                          <a:solidFill>
                            <a:srgbClr val="000000"/>
                          </a:solidFill>
                          <a:effectLst/>
                          <a:latin typeface="+mn-ea"/>
                          <a:ea typeface="+mn-ea"/>
                        </a:rPr>
                        <a:t>）</a:t>
                      </a:r>
                      <a:r>
                        <a:rPr lang="en-US" altLang="ja-JP" sz="900" b="1" i="0" u="none" strike="noStrike" dirty="0" smtClean="0">
                          <a:solidFill>
                            <a:srgbClr val="000000"/>
                          </a:solidFill>
                          <a:effectLst/>
                          <a:latin typeface="+mn-ea"/>
                          <a:ea typeface="+mn-ea"/>
                        </a:rPr>
                        <a:t>※</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1100" b="1" i="0" u="none" strike="noStrike" dirty="0" smtClean="0">
                          <a:solidFill>
                            <a:schemeClr val="tx1"/>
                          </a:solidFill>
                          <a:effectLst/>
                          <a:latin typeface="+mn-ea"/>
                          <a:ea typeface="+mn-ea"/>
                        </a:rPr>
                        <a:t>10</a:t>
                      </a:r>
                      <a:r>
                        <a:rPr lang="ja-JP" altLang="en-US" sz="1100" b="1" i="0" u="none" strike="noStrike" dirty="0" smtClean="0">
                          <a:solidFill>
                            <a:schemeClr val="tx1"/>
                          </a:solidFill>
                          <a:effectLst/>
                          <a:latin typeface="+mn-ea"/>
                          <a:ea typeface="+mn-ea"/>
                        </a:rPr>
                        <a:t>％以上</a:t>
                      </a:r>
                      <a:endParaRPr lang="ja-JP" altLang="en-US" sz="1100" b="1" i="0" u="none" strike="noStrike" dirty="0">
                        <a:solidFill>
                          <a:schemeClr val="tx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altLang="ja-JP" sz="1100" b="1" i="0" u="none" strike="noStrike" dirty="0" smtClean="0">
                          <a:solidFill>
                            <a:schemeClr val="bg1"/>
                          </a:solidFill>
                          <a:effectLst/>
                          <a:latin typeface="+mn-ea"/>
                          <a:ea typeface="+mn-ea"/>
                        </a:rPr>
                        <a:t>40</a:t>
                      </a:r>
                      <a:r>
                        <a:rPr lang="ja-JP" altLang="en-US" sz="1100" b="1" i="0" u="none" strike="noStrike" dirty="0" smtClean="0">
                          <a:solidFill>
                            <a:schemeClr val="bg1"/>
                          </a:solidFill>
                          <a:effectLst/>
                          <a:latin typeface="+mn-ea"/>
                          <a:ea typeface="+mn-ea"/>
                        </a:rPr>
                        <a:t>％以上</a:t>
                      </a:r>
                      <a:endParaRPr lang="ja-JP" altLang="en-US" sz="1100" b="1" i="0" u="none" strike="noStrike" dirty="0">
                        <a:solidFill>
                          <a:schemeClr val="bg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en-US" altLang="ja-JP" sz="900" b="0" i="0" u="none" strike="noStrike" dirty="0" smtClean="0">
                          <a:solidFill>
                            <a:srgbClr val="000000"/>
                          </a:solidFill>
                          <a:effectLst/>
                          <a:latin typeface="+mn-ea"/>
                          <a:ea typeface="+mn-ea"/>
                        </a:rPr>
                        <a:t>46.8</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46.5</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 </a:t>
                      </a:r>
                      <a:r>
                        <a:rPr lang="en-US" altLang="ja-JP" sz="900" b="0" i="0" u="none" strike="noStrike" dirty="0" smtClean="0">
                          <a:solidFill>
                            <a:srgbClr val="000000"/>
                          </a:solidFill>
                          <a:effectLst/>
                          <a:latin typeface="+mn-ea"/>
                          <a:ea typeface="+mn-ea"/>
                        </a:rPr>
                        <a:t>46.1%</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 </a:t>
                      </a:r>
                      <a:r>
                        <a:rPr lang="en-US" altLang="ja-JP" sz="900" b="0" i="0" u="none" strike="noStrike" dirty="0" smtClean="0">
                          <a:solidFill>
                            <a:srgbClr val="000000"/>
                          </a:solidFill>
                          <a:effectLst/>
                          <a:latin typeface="+mn-ea"/>
                          <a:ea typeface="+mn-ea"/>
                        </a:rPr>
                        <a:t>47.8%</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46.2%</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900" dirty="0" smtClean="0">
                          <a:latin typeface="+mn-ea"/>
                          <a:ea typeface="+mn-ea"/>
                        </a:rPr>
                        <a:t>45.1%</a:t>
                      </a:r>
                      <a:endParaRPr lang="en-US" altLang="ja-JP" sz="900" dirty="0" smtClean="0">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45.2%</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8666017"/>
                  </a:ext>
                </a:extLst>
              </a:tr>
            </a:tbl>
          </a:graphicData>
        </a:graphic>
      </p:graphicFrame>
      <p:sp>
        <p:nvSpPr>
          <p:cNvPr id="10" name="サブタイトル 2"/>
          <p:cNvSpPr txBox="1">
            <a:spLocks/>
          </p:cNvSpPr>
          <p:nvPr/>
        </p:nvSpPr>
        <p:spPr>
          <a:xfrm>
            <a:off x="80641" y="4668367"/>
            <a:ext cx="9712415" cy="505528"/>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2300"/>
              </a:lnSpc>
            </a:pPr>
            <a:r>
              <a:rPr lang="en-US" altLang="ja-JP" sz="1100" dirty="0" smtClean="0"/>
              <a:t>※</a:t>
            </a:r>
            <a:r>
              <a:rPr lang="ja-JP" altLang="en-US" sz="1100" dirty="0" smtClean="0"/>
              <a:t>コロナは軽症中等症だが、その他疾病で重症病床における入院加療が必要な患者数を含んだ使用率</a:t>
            </a:r>
            <a:endParaRPr lang="en-US" altLang="ja-JP" sz="1100" dirty="0" smtClean="0"/>
          </a:p>
        </p:txBody>
      </p:sp>
      <p:sp>
        <p:nvSpPr>
          <p:cNvPr id="11" name="サブタイトル 2"/>
          <p:cNvSpPr txBox="1">
            <a:spLocks/>
          </p:cNvSpPr>
          <p:nvPr/>
        </p:nvSpPr>
        <p:spPr>
          <a:xfrm>
            <a:off x="210486" y="5760126"/>
            <a:ext cx="9274088" cy="356292"/>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3100"/>
              </a:lnSpc>
              <a:spcBef>
                <a:spcPts val="0"/>
              </a:spcBef>
            </a:pPr>
            <a:r>
              <a:rPr lang="ja-JP" altLang="en-US" sz="1600" b="1" dirty="0" smtClean="0"/>
              <a:t>新規陽性者数の減少を確実なものとし、医療提供体制を安定させるため</a:t>
            </a:r>
            <a:endParaRPr lang="en-US" altLang="ja-JP" sz="1600" b="1" dirty="0"/>
          </a:p>
        </p:txBody>
      </p:sp>
    </p:spTree>
    <p:extLst>
      <p:ext uri="{BB962C8B-B14F-4D97-AF65-F5344CB8AC3E}">
        <p14:creationId xmlns:p14="http://schemas.microsoft.com/office/powerpoint/2010/main" val="16660001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2774</TotalTime>
  <Words>300</Words>
  <Application>Microsoft Office PowerPoint</Application>
  <PresentationFormat>A4 210 x 297 mm</PresentationFormat>
  <Paragraphs>52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181</cp:revision>
  <cp:lastPrinted>2022-02-28T06:53:08Z</cp:lastPrinted>
  <dcterms:created xsi:type="dcterms:W3CDTF">2021-02-01T12:24:21Z</dcterms:created>
  <dcterms:modified xsi:type="dcterms:W3CDTF">2022-02-28T07:01:06Z</dcterms:modified>
</cp:coreProperties>
</file>