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31B28F3A-A7EB-4318-A982-59E1C0181CD6}" type="datetimeFigureOut">
              <a:rPr kumimoji="1" lang="ja-JP" altLang="en-US" smtClean="0"/>
              <a:t>2022/2/18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31F99250-77D8-49C3-9C56-ED2CB189FBD9}" type="slidenum">
              <a:rPr kumimoji="1" lang="ja-JP" altLang="en-US" smtClean="0"/>
              <a:t>‹#›</a:t>
            </a:fld>
            <a:endParaRPr kumimoji="1" lang="ja-JP" altLang="en-US"/>
          </a:p>
        </p:txBody>
      </p:sp>
    </p:spTree>
    <p:extLst>
      <p:ext uri="{BB962C8B-B14F-4D97-AF65-F5344CB8AC3E}">
        <p14:creationId xmlns:p14="http://schemas.microsoft.com/office/powerpoint/2010/main" val="25597256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179BC70-368D-431C-816B-BA6AE1631DDE}" type="datetime1">
              <a:rPr kumimoji="1" lang="ja-JP" altLang="en-US" smtClean="0"/>
              <a:t>2022/2/18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4031028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6E26E7-3789-4E1D-BA48-6043B24EA9C1}" type="datetime1">
              <a:rPr kumimoji="1" lang="ja-JP" altLang="en-US" smtClean="0"/>
              <a:t>2022/2/18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750429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97DB42A-2259-43C8-A8D5-BDDF3DB1703C}" type="datetime1">
              <a:rPr kumimoji="1" lang="ja-JP" altLang="en-US" smtClean="0"/>
              <a:t>2022/2/18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1975498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586AE56-24E5-4A89-9A04-A8816C2B8ACF}" type="datetime1">
              <a:rPr kumimoji="1" lang="ja-JP" altLang="en-US" smtClean="0"/>
              <a:t>2022/2/18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3343528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F6F2C57-187B-4A8C-8DF0-DEE12C03EA77}" type="datetime1">
              <a:rPr kumimoji="1" lang="ja-JP" altLang="en-US" smtClean="0"/>
              <a:t>2022/2/18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3514943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5C96397-D166-41B5-A267-A49EFA384611}" type="datetime1">
              <a:rPr kumimoji="1" lang="ja-JP" altLang="en-US" smtClean="0"/>
              <a:t>2022/2/18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4061538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432B7ED-E1E2-423A-9EB4-F98168089EC2}" type="datetime1">
              <a:rPr kumimoji="1" lang="ja-JP" altLang="en-US" smtClean="0"/>
              <a:t>2022/2/18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4184291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20892A9-E291-48CD-BB13-FB42E824F039}" type="datetime1">
              <a:rPr kumimoji="1" lang="ja-JP" altLang="en-US" smtClean="0"/>
              <a:t>2022/2/18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1029908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F90B2E8-0F09-4845-A5DB-84F8E1A793B2}" type="datetime1">
              <a:rPr kumimoji="1" lang="ja-JP" altLang="en-US" smtClean="0"/>
              <a:t>2022/2/18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3821490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1C439A6-4184-4843-AEF0-BA1F87B8A6FE}" type="datetime1">
              <a:rPr kumimoji="1" lang="ja-JP" altLang="en-US" smtClean="0"/>
              <a:t>2022/2/18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2801017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AAF4C03-1467-446D-92A5-CB0C3669C363}" type="datetime1">
              <a:rPr kumimoji="1" lang="ja-JP" altLang="en-US" smtClean="0"/>
              <a:t>2022/2/18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2697775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FF6A5E-44B7-46FE-BF07-2F9A51D5D6F3}" type="datetime1">
              <a:rPr kumimoji="1" lang="ja-JP" altLang="en-US" smtClean="0"/>
              <a:t>2022/2/18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3135555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097055" y="4352225"/>
            <a:ext cx="9630715" cy="2457083"/>
          </a:xfrm>
          <a:prstGeom prst="rect">
            <a:avLst/>
          </a:prstGeom>
          <a:noFill/>
          <a:ln w="28575">
            <a:solidFill>
              <a:schemeClr val="tx1"/>
            </a:solidFill>
            <a:prstDash val="dash"/>
          </a:ln>
        </p:spPr>
        <p:txBody>
          <a:bodyPr wrap="square" rtlCol="0">
            <a:spAutoFit/>
          </a:bodyPr>
          <a:lstStyle/>
          <a:p>
            <a:pPr defTabSz="914383"/>
            <a:endParaRPr lang="en-US" altLang="ja-JP" sz="700" b="1" dirty="0">
              <a:solidFill>
                <a:prstClr val="black"/>
              </a:solidFill>
              <a:latin typeface="UD デジタル 教科書体 NK-B" panose="02020700000000000000" pitchFamily="18" charset="-128"/>
              <a:ea typeface="UD デジタル 教科書体 NK-B" panose="02020700000000000000" pitchFamily="18" charset="-128"/>
            </a:endParaRPr>
          </a:p>
          <a:p>
            <a:pPr defTabSz="914383">
              <a:lnSpc>
                <a:spcPts val="2200"/>
              </a:lnSpc>
            </a:pPr>
            <a:endParaRPr lang="en-US" altLang="ja-JP" b="1" dirty="0">
              <a:solidFill>
                <a:prstClr val="black"/>
              </a:solidFill>
              <a:latin typeface="UD デジタル 教科書体 NK-B" panose="02020700000000000000" pitchFamily="18" charset="-128"/>
              <a:ea typeface="UD デジタル 教科書体 NK-B" panose="02020700000000000000" pitchFamily="18" charset="-128"/>
            </a:endParaRPr>
          </a:p>
          <a:p>
            <a:pPr defTabSz="914383">
              <a:lnSpc>
                <a:spcPts val="2200"/>
              </a:lnSpc>
            </a:pPr>
            <a:endParaRPr lang="en-US" altLang="ja-JP" b="1" dirty="0">
              <a:solidFill>
                <a:prstClr val="black"/>
              </a:solidFill>
              <a:latin typeface="UD デジタル 教科書体 NK-B" panose="02020700000000000000" pitchFamily="18" charset="-128"/>
              <a:ea typeface="UD デジタル 教科書体 NK-B" panose="02020700000000000000" pitchFamily="18" charset="-128"/>
            </a:endParaRPr>
          </a:p>
          <a:p>
            <a:pPr defTabSz="914383">
              <a:lnSpc>
                <a:spcPts val="2200"/>
              </a:lnSpc>
            </a:pPr>
            <a:endParaRPr lang="en-US" altLang="ja-JP" b="1" dirty="0">
              <a:solidFill>
                <a:prstClr val="black"/>
              </a:solidFill>
              <a:latin typeface="UD デジタル 教科書体 NK-B" panose="02020700000000000000" pitchFamily="18" charset="-128"/>
              <a:ea typeface="UD デジタル 教科書体 NK-B" panose="02020700000000000000" pitchFamily="18" charset="-128"/>
            </a:endParaRPr>
          </a:p>
          <a:p>
            <a:pPr defTabSz="914383">
              <a:lnSpc>
                <a:spcPts val="2200"/>
              </a:lnSpc>
            </a:pPr>
            <a:endParaRPr lang="en-US" altLang="ja-JP" b="1" dirty="0">
              <a:solidFill>
                <a:prstClr val="black"/>
              </a:solidFill>
              <a:latin typeface="UD デジタル 教科書体 NK-B" panose="02020700000000000000" pitchFamily="18" charset="-128"/>
              <a:ea typeface="UD デジタル 教科書体 NK-B" panose="02020700000000000000" pitchFamily="18" charset="-128"/>
            </a:endParaRPr>
          </a:p>
          <a:p>
            <a:pPr defTabSz="914383">
              <a:lnSpc>
                <a:spcPts val="2200"/>
              </a:lnSpc>
            </a:pPr>
            <a:endParaRPr lang="en-US" altLang="ja-JP" b="1" dirty="0">
              <a:solidFill>
                <a:prstClr val="black"/>
              </a:solidFill>
              <a:latin typeface="UD デジタル 教科書体 NK-B" panose="02020700000000000000" pitchFamily="18" charset="-128"/>
              <a:ea typeface="UD デジタル 教科書体 NK-B" panose="02020700000000000000" pitchFamily="18" charset="-128"/>
            </a:endParaRPr>
          </a:p>
          <a:p>
            <a:pPr defTabSz="914383">
              <a:lnSpc>
                <a:spcPts val="2200"/>
              </a:lnSpc>
            </a:pPr>
            <a:endParaRPr lang="en-US" altLang="ja-JP" b="1" dirty="0">
              <a:solidFill>
                <a:prstClr val="black"/>
              </a:solidFill>
              <a:latin typeface="UD デジタル 教科書体 NK-B" panose="02020700000000000000" pitchFamily="18" charset="-128"/>
              <a:ea typeface="UD デジタル 教科書体 NK-B" panose="02020700000000000000" pitchFamily="18" charset="-128"/>
            </a:endParaRPr>
          </a:p>
          <a:p>
            <a:pPr defTabSz="914383">
              <a:lnSpc>
                <a:spcPts val="2200"/>
              </a:lnSpc>
            </a:pPr>
            <a:endParaRPr lang="en-US" altLang="ja-JP" b="1" dirty="0">
              <a:solidFill>
                <a:prstClr val="black"/>
              </a:solidFill>
              <a:latin typeface="UD デジタル 教科書体 NK-B" panose="02020700000000000000" pitchFamily="18" charset="-128"/>
              <a:ea typeface="UD デジタル 教科書体 NK-B" panose="02020700000000000000" pitchFamily="18" charset="-128"/>
            </a:endParaRPr>
          </a:p>
          <a:p>
            <a:pPr defTabSz="914383">
              <a:lnSpc>
                <a:spcPts val="2200"/>
              </a:lnSpc>
            </a:pPr>
            <a:endParaRPr lang="en-US" altLang="ja-JP" b="1" dirty="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4" name="正方形/長方形 3"/>
          <p:cNvSpPr/>
          <p:nvPr/>
        </p:nvSpPr>
        <p:spPr>
          <a:xfrm>
            <a:off x="0" y="0"/>
            <a:ext cx="12192000" cy="502276"/>
          </a:xfrm>
          <a:prstGeom prst="rect">
            <a:avLst/>
          </a:prstGeom>
          <a:solidFill>
            <a:srgbClr val="0238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UD デジタル 教科書体 NK-B" panose="02020700000000000000" pitchFamily="18" charset="-128"/>
                <a:ea typeface="UD デジタル 教科書体 NK-B" panose="02020700000000000000" pitchFamily="18" charset="-128"/>
              </a:rPr>
              <a:t>宿泊療養施設の運用フェーズの移行について</a:t>
            </a:r>
          </a:p>
        </p:txBody>
      </p:sp>
      <p:graphicFrame>
        <p:nvGraphicFramePr>
          <p:cNvPr id="9" name="表 8"/>
          <p:cNvGraphicFramePr>
            <a:graphicFrameLocks noGrp="1"/>
          </p:cNvGraphicFramePr>
          <p:nvPr>
            <p:extLst>
              <p:ext uri="{D42A27DB-BD31-4B8C-83A1-F6EECF244321}">
                <p14:modId xmlns:p14="http://schemas.microsoft.com/office/powerpoint/2010/main" val="2001431129"/>
              </p:ext>
            </p:extLst>
          </p:nvPr>
        </p:nvGraphicFramePr>
        <p:xfrm>
          <a:off x="1790996" y="5130551"/>
          <a:ext cx="7873768" cy="1259897"/>
        </p:xfrm>
        <a:graphic>
          <a:graphicData uri="http://schemas.openxmlformats.org/drawingml/2006/table">
            <a:tbl>
              <a:tblPr firstRow="1" bandRow="1">
                <a:tableStyleId>{5940675A-B579-460E-94D1-54222C63F5DA}</a:tableStyleId>
              </a:tblPr>
              <a:tblGrid>
                <a:gridCol w="1117602">
                  <a:extLst>
                    <a:ext uri="{9D8B030D-6E8A-4147-A177-3AD203B41FA5}">
                      <a16:colId xmlns:a16="http://schemas.microsoft.com/office/drawing/2014/main" val="2595690511"/>
                    </a:ext>
                  </a:extLst>
                </a:gridCol>
                <a:gridCol w="6756166">
                  <a:extLst>
                    <a:ext uri="{9D8B030D-6E8A-4147-A177-3AD203B41FA5}">
                      <a16:colId xmlns:a16="http://schemas.microsoft.com/office/drawing/2014/main" val="2621243095"/>
                    </a:ext>
                  </a:extLst>
                </a:gridCol>
              </a:tblGrid>
              <a:tr h="368325">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UD デジタル 教科書体 NK-B" panose="02020700000000000000" pitchFamily="18" charset="-128"/>
                          <a:ea typeface="UD デジタル 教科書体 NK-B" panose="02020700000000000000" pitchFamily="18" charset="-128"/>
                        </a:rPr>
                        <a:t>運用</a:t>
                      </a:r>
                      <a:endParaRPr kumimoji="1" lang="en-US" altLang="ja-JP" sz="1400" b="0" dirty="0" smtClean="0">
                        <a:latin typeface="UD デジタル 教科書体 NK-B" panose="02020700000000000000" pitchFamily="18" charset="-128"/>
                        <a:ea typeface="UD デジタル 教科書体 NK-B" panose="020207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UD デジタル 教科書体 NK-B" panose="02020700000000000000" pitchFamily="18" charset="-128"/>
                          <a:ea typeface="UD デジタル 教科書体 NK-B" panose="02020700000000000000" pitchFamily="18" charset="-128"/>
                        </a:rPr>
                        <a:t>フェーズ</a:t>
                      </a:r>
                      <a:endParaRPr kumimoji="1" lang="en-US" altLang="ja-JP" sz="1400" b="0" dirty="0" smtClean="0">
                        <a:latin typeface="UD デジタル 教科書体 NK-B" panose="02020700000000000000" pitchFamily="18" charset="-128"/>
                        <a:ea typeface="UD デジタル 教科書体 NK-B" panose="02020700000000000000" pitchFamily="18" charset="-128"/>
                      </a:endParaRPr>
                    </a:p>
                  </a:txBody>
                  <a:tcPr anchor="ctr">
                    <a:solidFill>
                      <a:schemeClr val="accent1">
                        <a:lumMod val="40000"/>
                        <a:lumOff val="60000"/>
                      </a:schemeClr>
                    </a:solidFill>
                  </a:tcPr>
                </a:tc>
                <a:tc>
                  <a:txBody>
                    <a:bodyPr/>
                    <a:lstStyle/>
                    <a:p>
                      <a:pPr algn="ctr">
                        <a:lnSpc>
                          <a:spcPts val="1000"/>
                        </a:lnSpc>
                      </a:pPr>
                      <a:endParaRPr kumimoji="1" lang="en-US" altLang="ja-JP" sz="1400" b="1"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ctr">
                        <a:lnSpc>
                          <a:spcPts val="1000"/>
                        </a:lnSpc>
                      </a:pPr>
                      <a:r>
                        <a:rPr kumimoji="1" lang="ja-JP" altLang="en-US" sz="1400" b="1" dirty="0" smtClean="0">
                          <a:solidFill>
                            <a:schemeClr val="tx1"/>
                          </a:solidFill>
                          <a:latin typeface="UD デジタル 教科書体 NK-B" panose="02020700000000000000" pitchFamily="18" charset="-128"/>
                          <a:ea typeface="UD デジタル 教科書体 NK-B" panose="02020700000000000000" pitchFamily="18" charset="-128"/>
                        </a:rPr>
                        <a:t>フェーズ移行のタイミング（運用開始のタイミング）</a:t>
                      </a:r>
                      <a:endParaRPr kumimoji="1" lang="en-US" altLang="ja-JP" sz="1400" b="1" dirty="0" smtClean="0">
                        <a:solidFill>
                          <a:schemeClr val="tx1"/>
                        </a:solidFill>
                        <a:latin typeface="UD デジタル 教科書体 NK-B" panose="02020700000000000000" pitchFamily="18" charset="-128"/>
                        <a:ea typeface="UD デジタル 教科書体 NK-B" panose="02020700000000000000" pitchFamily="18" charset="-128"/>
                      </a:endParaRPr>
                    </a:p>
                  </a:txBody>
                  <a:tcPr>
                    <a:solidFill>
                      <a:schemeClr val="accent1">
                        <a:lumMod val="40000"/>
                        <a:lumOff val="60000"/>
                      </a:schemeClr>
                    </a:solidFill>
                  </a:tcPr>
                </a:tc>
                <a:extLst>
                  <a:ext uri="{0D108BD9-81ED-4DB2-BD59-A6C34878D82A}">
                    <a16:rowId xmlns:a16="http://schemas.microsoft.com/office/drawing/2014/main" val="1956620432"/>
                  </a:ext>
                </a:extLst>
              </a:tr>
              <a:tr h="368325">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dirty="0" smtClean="0">
                        <a:latin typeface="UD デジタル 教科書体 NK-B" panose="02020700000000000000" pitchFamily="18" charset="-128"/>
                        <a:ea typeface="UD デジタル 教科書体 NK-B" panose="02020700000000000000" pitchFamily="18" charset="-128"/>
                      </a:endParaRPr>
                    </a:p>
                  </a:txBody>
                  <a:tcPr anchor="ctr">
                    <a:solidFill>
                      <a:schemeClr val="accent2">
                        <a:lumMod val="60000"/>
                        <a:lumOff val="40000"/>
                      </a:schemeClr>
                    </a:solidFill>
                  </a:tcPr>
                </a:tc>
                <a:tc>
                  <a:txBody>
                    <a:bodyPr/>
                    <a:lstStyle/>
                    <a:p>
                      <a:pPr algn="ctr">
                        <a:lnSpc>
                          <a:spcPts val="1000"/>
                        </a:lnSpc>
                      </a:pPr>
                      <a:endParaRPr kumimoji="1" lang="en-US" altLang="ja-JP" sz="1400" b="1"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ctr">
                        <a:lnSpc>
                          <a:spcPts val="1000"/>
                        </a:lnSpc>
                      </a:pPr>
                      <a:r>
                        <a:rPr kumimoji="1" lang="ja-JP" altLang="en-US" sz="1400" b="1" dirty="0" smtClean="0">
                          <a:solidFill>
                            <a:schemeClr val="tx1"/>
                          </a:solidFill>
                          <a:latin typeface="UD デジタル 教科書体 NK-B" panose="02020700000000000000" pitchFamily="18" charset="-128"/>
                          <a:ea typeface="UD デジタル 教科書体 NK-B" panose="02020700000000000000" pitchFamily="18" charset="-128"/>
                        </a:rPr>
                        <a:t>感染収束時</a:t>
                      </a:r>
                      <a:endParaRPr kumimoji="1" lang="en-US" altLang="ja-JP" sz="1400" b="1" dirty="0" smtClean="0">
                        <a:solidFill>
                          <a:schemeClr val="tx1"/>
                        </a:solidFill>
                        <a:latin typeface="UD デジタル 教科書体 NK-B" panose="02020700000000000000" pitchFamily="18" charset="-128"/>
                        <a:ea typeface="UD デジタル 教科書体 NK-B" panose="02020700000000000000" pitchFamily="18" charset="-128"/>
                      </a:endParaRPr>
                    </a:p>
                  </a:txBody>
                  <a:tcPr>
                    <a:solidFill>
                      <a:schemeClr val="accent1">
                        <a:lumMod val="40000"/>
                        <a:lumOff val="60000"/>
                      </a:schemeClr>
                    </a:solidFill>
                  </a:tcPr>
                </a:tc>
                <a:extLst>
                  <a:ext uri="{0D108BD9-81ED-4DB2-BD59-A6C34878D82A}">
                    <a16:rowId xmlns:a16="http://schemas.microsoft.com/office/drawing/2014/main" val="2981026901"/>
                  </a:ext>
                </a:extLst>
              </a:tr>
              <a:tr h="5232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rgbClr val="FF0000"/>
                          </a:solidFill>
                          <a:latin typeface="UD デジタル 教科書体 NK-B" panose="02020700000000000000" pitchFamily="18" charset="-128"/>
                          <a:ea typeface="UD デジタル 教科書体 NK-B" panose="02020700000000000000" pitchFamily="18" charset="-128"/>
                        </a:rPr>
                        <a:t>災害級</a:t>
                      </a:r>
                      <a:endParaRPr kumimoji="1" lang="en-US" altLang="ja-JP" sz="1400" b="0" dirty="0" smtClean="0">
                        <a:solidFill>
                          <a:srgbClr val="FF0000"/>
                        </a:solidFill>
                        <a:latin typeface="UD デジタル 教科書体 NK-B" panose="02020700000000000000" pitchFamily="18" charset="-128"/>
                        <a:ea typeface="UD デジタル 教科書体 NK-B" panose="020207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rgbClr val="FF0000"/>
                          </a:solidFill>
                          <a:latin typeface="UD デジタル 教科書体 NK-B" panose="02020700000000000000" pitchFamily="18" charset="-128"/>
                          <a:ea typeface="UD デジタル 教科書体 NK-B" panose="02020700000000000000" pitchFamily="18" charset="-128"/>
                        </a:rPr>
                        <a:t>非常事態</a:t>
                      </a:r>
                    </a:p>
                  </a:txBody>
                  <a:tcPr anchor="ctr">
                    <a:solidFill>
                      <a:schemeClr val="accent2">
                        <a:lumMod val="60000"/>
                        <a:lumOff val="40000"/>
                      </a:schemeClr>
                    </a:solidFill>
                  </a:tcPr>
                </a:tc>
                <a:tc>
                  <a:txBody>
                    <a:bodyPr/>
                    <a:lstStyle/>
                    <a:p>
                      <a:pPr algn="ctr"/>
                      <a:r>
                        <a:rPr lang="ja-JP" altLang="en-US" sz="1600" b="1" u="sng" dirty="0" smtClean="0">
                          <a:latin typeface="UD デジタル 教科書体 NK-B" panose="02020700000000000000" pitchFamily="18" charset="-128"/>
                          <a:ea typeface="UD デジタル 教科書体 NK-B" panose="02020700000000000000" pitchFamily="18" charset="-128"/>
                        </a:rPr>
                        <a:t>およそ</a:t>
                      </a:r>
                      <a:r>
                        <a:rPr lang="en-US" altLang="ja-JP" sz="1600" b="1" u="sng" dirty="0" smtClean="0">
                          <a:latin typeface="UD デジタル 教科書体 NK-B" panose="02020700000000000000" pitchFamily="18" charset="-128"/>
                          <a:ea typeface="UD デジタル 教科書体 NK-B" panose="02020700000000000000" pitchFamily="18" charset="-128"/>
                        </a:rPr>
                        <a:t>4250</a:t>
                      </a:r>
                      <a:r>
                        <a:rPr lang="ja-JP" altLang="en-US" sz="1600" b="1" u="sng" dirty="0" smtClean="0">
                          <a:latin typeface="UD デジタル 教科書体 NK-B" panose="02020700000000000000" pitchFamily="18" charset="-128"/>
                          <a:ea typeface="UD デジタル 教科書体 NK-B" panose="02020700000000000000" pitchFamily="18" charset="-128"/>
                        </a:rPr>
                        <a:t>人未満　⇒　フェーズ６移行準備</a:t>
                      </a:r>
                      <a:endParaRPr lang="ja-JP" altLang="en-US" sz="1600" b="1" u="sng" dirty="0">
                        <a:latin typeface="UD デジタル 教科書体 NK-B" panose="02020700000000000000" pitchFamily="18" charset="-128"/>
                        <a:ea typeface="UD デジタル 教科書体 NK-B" panose="02020700000000000000" pitchFamily="18" charset="-128"/>
                      </a:endParaRPr>
                    </a:p>
                  </a:txBody>
                  <a:tcPr anchor="ctr">
                    <a:solidFill>
                      <a:schemeClr val="accent2">
                        <a:lumMod val="60000"/>
                        <a:lumOff val="40000"/>
                      </a:schemeClr>
                    </a:solidFill>
                  </a:tcPr>
                </a:tc>
                <a:extLst>
                  <a:ext uri="{0D108BD9-81ED-4DB2-BD59-A6C34878D82A}">
                    <a16:rowId xmlns:a16="http://schemas.microsoft.com/office/drawing/2014/main" val="1970669927"/>
                  </a:ext>
                </a:extLst>
              </a:tr>
            </a:tbl>
          </a:graphicData>
        </a:graphic>
      </p:graphicFrame>
      <p:sp>
        <p:nvSpPr>
          <p:cNvPr id="7" name="正方形/長方形 6"/>
          <p:cNvSpPr/>
          <p:nvPr/>
        </p:nvSpPr>
        <p:spPr>
          <a:xfrm>
            <a:off x="0" y="502277"/>
            <a:ext cx="12192000" cy="893497"/>
          </a:xfrm>
          <a:prstGeom prst="rect">
            <a:avLst/>
          </a:prstGeom>
          <a:solidFill>
            <a:srgbClr val="FFFF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742950">
              <a:defRPr/>
            </a:pPr>
            <a:r>
              <a:rPr lang="ja-JP" altLang="en-US" b="1" dirty="0">
                <a:solidFill>
                  <a:schemeClr val="tx1"/>
                </a:solidFill>
                <a:latin typeface="UD デジタル 教科書体 NK-B" panose="02020700000000000000" pitchFamily="18" charset="-128"/>
                <a:ea typeface="UD デジタル 教科書体 NK-B" panose="02020700000000000000" pitchFamily="18" charset="-128"/>
              </a:rPr>
              <a:t>◆　直近の宿泊療養施設の入所者数について、次フェーズへの移行判断基準を下回っていることから、　</a:t>
            </a:r>
            <a:r>
              <a:rPr lang="ja-JP" altLang="en-US" b="1" dirty="0" smtClean="0">
                <a:solidFill>
                  <a:schemeClr val="tx1"/>
                </a:solidFill>
                <a:latin typeface="UD デジタル 教科書体 NK-B" panose="02020700000000000000" pitchFamily="18" charset="-128"/>
                <a:ea typeface="UD デジタル 教科書体 NK-B" panose="02020700000000000000" pitchFamily="18" charset="-128"/>
              </a:rPr>
              <a:t>医療</a:t>
            </a:r>
            <a:r>
              <a:rPr lang="ja-JP" altLang="en-US" b="1" dirty="0">
                <a:solidFill>
                  <a:schemeClr val="tx1"/>
                </a:solidFill>
                <a:latin typeface="UD デジタル 教科書体 NK-B" panose="02020700000000000000" pitchFamily="18" charset="-128"/>
                <a:ea typeface="UD デジタル 教科書体 NK-B" panose="02020700000000000000" pitchFamily="18" charset="-128"/>
              </a:rPr>
              <a:t>人材を必要</a:t>
            </a:r>
            <a:r>
              <a:rPr lang="ja-JP" altLang="en-US" b="1" dirty="0" smtClean="0">
                <a:solidFill>
                  <a:schemeClr val="tx1"/>
                </a:solidFill>
                <a:latin typeface="UD デジタル 教科書体 NK-B" panose="02020700000000000000" pitchFamily="18" charset="-128"/>
                <a:ea typeface="UD デジタル 教科書体 NK-B" panose="02020700000000000000" pitchFamily="18" charset="-128"/>
              </a:rPr>
              <a:t>箇所</a:t>
            </a:r>
            <a:endParaRPr lang="en-US" altLang="ja-JP" b="1" dirty="0" smtClean="0">
              <a:solidFill>
                <a:schemeClr val="tx1"/>
              </a:solidFill>
              <a:latin typeface="UD デジタル 教科書体 NK-B" panose="02020700000000000000" pitchFamily="18" charset="-128"/>
              <a:ea typeface="UD デジタル 教科書体 NK-B" panose="02020700000000000000" pitchFamily="18" charset="-128"/>
            </a:endParaRPr>
          </a:p>
          <a:p>
            <a:pPr defTabSz="742950">
              <a:defRPr/>
            </a:pPr>
            <a:r>
              <a:rPr lang="ja-JP" altLang="en-US" b="1"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b="1" dirty="0" smtClean="0">
                <a:solidFill>
                  <a:schemeClr val="tx1"/>
                </a:solidFill>
                <a:latin typeface="UD デジタル 教科書体 NK-B" panose="02020700000000000000" pitchFamily="18" charset="-128"/>
                <a:ea typeface="UD デジタル 教科書体 NK-B" panose="02020700000000000000" pitchFamily="18" charset="-128"/>
              </a:rPr>
              <a:t>　に</a:t>
            </a:r>
            <a:r>
              <a:rPr lang="ja-JP" altLang="en-US" b="1" dirty="0">
                <a:solidFill>
                  <a:schemeClr val="tx1"/>
                </a:solidFill>
                <a:latin typeface="UD デジタル 教科書体 NK-B" panose="02020700000000000000" pitchFamily="18" charset="-128"/>
                <a:ea typeface="UD デジタル 教科書体 NK-B" panose="02020700000000000000" pitchFamily="18" charset="-128"/>
              </a:rPr>
              <a:t>再配分するため、フェーズ６に移行し、順次、縮小施設の入所を停止し</a:t>
            </a:r>
            <a:r>
              <a:rPr lang="ja-JP" altLang="en-US" b="1" dirty="0" smtClean="0">
                <a:solidFill>
                  <a:schemeClr val="tx1"/>
                </a:solidFill>
                <a:latin typeface="UD デジタル 教科書体 NK-B" panose="02020700000000000000" pitchFamily="18" charset="-128"/>
                <a:ea typeface="UD デジタル 教科書体 NK-B" panose="02020700000000000000" pitchFamily="18" charset="-128"/>
              </a:rPr>
              <a:t>、待機</a:t>
            </a:r>
            <a:r>
              <a:rPr lang="ja-JP" altLang="en-US" b="1" dirty="0">
                <a:solidFill>
                  <a:schemeClr val="tx1"/>
                </a:solidFill>
                <a:latin typeface="UD デジタル 教科書体 NK-B" panose="02020700000000000000" pitchFamily="18" charset="-128"/>
                <a:ea typeface="UD デジタル 教科書体 NK-B" panose="02020700000000000000" pitchFamily="18" charset="-128"/>
              </a:rPr>
              <a:t>状態とする。</a:t>
            </a:r>
            <a:endParaRPr lang="en-US" altLang="ja-JP" b="1"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3" name="正方形/長方形 2"/>
          <p:cNvSpPr/>
          <p:nvPr/>
        </p:nvSpPr>
        <p:spPr>
          <a:xfrm>
            <a:off x="1651324" y="6404053"/>
            <a:ext cx="8153112" cy="307777"/>
          </a:xfrm>
          <a:prstGeom prst="rect">
            <a:avLst/>
          </a:prstGeom>
        </p:spPr>
        <p:txBody>
          <a:bodyPr wrap="square">
            <a:spAutoFit/>
          </a:bodyPr>
          <a:lstStyle/>
          <a:p>
            <a:r>
              <a:rPr lang="en-US" altLang="ja-JP" sz="1400" dirty="0">
                <a:latin typeface="UD デジタル 教科書体 NK-B" panose="02020700000000000000" pitchFamily="18" charset="-128"/>
                <a:ea typeface="UD デジタル 教科書体 NK-B" panose="02020700000000000000" pitchFamily="18" charset="-128"/>
              </a:rPr>
              <a:t>※</a:t>
            </a:r>
            <a:r>
              <a:rPr lang="ja-JP" altLang="en-US" sz="1400" dirty="0">
                <a:latin typeface="UD デジタル 教科書体 NK-B" panose="02020700000000000000" pitchFamily="18" charset="-128"/>
                <a:ea typeface="UD デジタル 教科書体 NK-B" panose="02020700000000000000" pitchFamily="18" charset="-128"/>
              </a:rPr>
              <a:t>診療型宿泊療養施設は存置</a:t>
            </a:r>
            <a:endParaRPr lang="ja-JP" altLang="en-US" dirty="0">
              <a:latin typeface="UD デジタル 教科書体 NK-B" panose="02020700000000000000" pitchFamily="18" charset="-128"/>
              <a:ea typeface="UD デジタル 教科書体 NK-B" panose="02020700000000000000" pitchFamily="18" charset="-128"/>
            </a:endParaRPr>
          </a:p>
        </p:txBody>
      </p:sp>
      <p:sp>
        <p:nvSpPr>
          <p:cNvPr id="8" name="正方形/長方形 7"/>
          <p:cNvSpPr/>
          <p:nvPr/>
        </p:nvSpPr>
        <p:spPr>
          <a:xfrm>
            <a:off x="1651324" y="4791518"/>
            <a:ext cx="8316064" cy="338554"/>
          </a:xfrm>
          <a:prstGeom prst="rect">
            <a:avLst/>
          </a:prstGeom>
        </p:spPr>
        <p:txBody>
          <a:bodyPr wrap="square">
            <a:spAutoFit/>
          </a:bodyPr>
          <a:lstStyle/>
          <a:p>
            <a:r>
              <a:rPr lang="ja-JP" altLang="en-US" sz="1600" u="sng" dirty="0">
                <a:latin typeface="UD デジタル 教科書体 NK-B" panose="02020700000000000000" pitchFamily="18" charset="-128"/>
                <a:ea typeface="UD デジタル 教科書体 NK-B" panose="02020700000000000000" pitchFamily="18" charset="-128"/>
              </a:rPr>
              <a:t>○宿泊療養施設確保計画</a:t>
            </a:r>
          </a:p>
        </p:txBody>
      </p:sp>
      <p:pic>
        <p:nvPicPr>
          <p:cNvPr id="10" name="図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0820" y="4444962"/>
            <a:ext cx="673903" cy="671984"/>
          </a:xfrm>
          <a:prstGeom prst="rect">
            <a:avLst/>
          </a:prstGeom>
        </p:spPr>
      </p:pic>
      <p:pic>
        <p:nvPicPr>
          <p:cNvPr id="12" name="図 11"/>
          <p:cNvPicPr>
            <a:picLocks noChangeAspect="1"/>
          </p:cNvPicPr>
          <p:nvPr/>
        </p:nvPicPr>
        <p:blipFill>
          <a:blip r:embed="rId3"/>
          <a:stretch>
            <a:fillRect/>
          </a:stretch>
        </p:blipFill>
        <p:spPr>
          <a:xfrm>
            <a:off x="1097055" y="3239103"/>
            <a:ext cx="9997889" cy="828813"/>
          </a:xfrm>
          <a:prstGeom prst="rect">
            <a:avLst/>
          </a:prstGeom>
        </p:spPr>
      </p:pic>
      <p:sp>
        <p:nvSpPr>
          <p:cNvPr id="14" name="角丸四角形 13"/>
          <p:cNvSpPr/>
          <p:nvPr/>
        </p:nvSpPr>
        <p:spPr>
          <a:xfrm>
            <a:off x="1056067" y="1919728"/>
            <a:ext cx="9842262" cy="681905"/>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r>
              <a:rPr lang="ja-JP" altLang="en-US" sz="2400" dirty="0">
                <a:latin typeface="UD デジタル 教科書体 NK-B" panose="02020700000000000000" pitchFamily="18" charset="-128"/>
                <a:ea typeface="UD デジタル 教科書体 NK-B" panose="02020700000000000000" pitchFamily="18" charset="-128"/>
              </a:rPr>
              <a:t>　　災害級非常事態（</a:t>
            </a:r>
            <a:r>
              <a:rPr lang="en-US" altLang="ja-JP" sz="2400" dirty="0">
                <a:latin typeface="UD デジタル 教科書体 NK-B" panose="02020700000000000000" pitchFamily="18" charset="-128"/>
                <a:ea typeface="UD デジタル 教科書体 NK-B" panose="02020700000000000000" pitchFamily="18" charset="-128"/>
              </a:rPr>
              <a:t>10,000</a:t>
            </a:r>
            <a:r>
              <a:rPr lang="ja-JP" altLang="en-US" sz="2400" dirty="0">
                <a:latin typeface="UD デジタル 教科書体 NK-B" panose="02020700000000000000" pitchFamily="18" charset="-128"/>
                <a:ea typeface="UD デジタル 教科書体 NK-B" panose="02020700000000000000" pitchFamily="18" charset="-128"/>
              </a:rPr>
              <a:t>室）　 　　　　フェーズ６（</a:t>
            </a:r>
            <a:r>
              <a:rPr lang="en-US" altLang="ja-JP" sz="2400" dirty="0">
                <a:latin typeface="UD デジタル 教科書体 NK-B" panose="02020700000000000000" pitchFamily="18" charset="-128"/>
                <a:ea typeface="UD デジタル 教科書体 NK-B" panose="02020700000000000000" pitchFamily="18" charset="-128"/>
              </a:rPr>
              <a:t>8,500</a:t>
            </a:r>
            <a:r>
              <a:rPr lang="ja-JP" altLang="en-US" sz="2400" dirty="0">
                <a:latin typeface="UD デジタル 教科書体 NK-B" panose="02020700000000000000" pitchFamily="18" charset="-128"/>
                <a:ea typeface="UD デジタル 教科書体 NK-B" panose="02020700000000000000" pitchFamily="18" charset="-128"/>
              </a:rPr>
              <a:t>室）</a:t>
            </a:r>
            <a:endParaRPr lang="ja-JP" altLang="en-US" sz="2400" dirty="0"/>
          </a:p>
        </p:txBody>
      </p:sp>
      <p:sp>
        <p:nvSpPr>
          <p:cNvPr id="15" name="正方形/長方形 14"/>
          <p:cNvSpPr/>
          <p:nvPr/>
        </p:nvSpPr>
        <p:spPr>
          <a:xfrm>
            <a:off x="150515" y="1455568"/>
            <a:ext cx="3986989" cy="369332"/>
          </a:xfrm>
          <a:prstGeom prst="rect">
            <a:avLst/>
          </a:prstGeom>
        </p:spPr>
        <p:txBody>
          <a:bodyPr wrap="none">
            <a:spAutoFit/>
          </a:bodyPr>
          <a:lstStyle/>
          <a:p>
            <a:r>
              <a:rPr lang="ja-JP" altLang="en-US" b="1" u="sng" dirty="0">
                <a:latin typeface="UD デジタル 教科書体 NK-B" panose="02020700000000000000" pitchFamily="18" charset="-128"/>
                <a:ea typeface="UD デジタル 教科書体 NK-B" panose="02020700000000000000" pitchFamily="18" charset="-128"/>
              </a:rPr>
              <a:t>○宿泊療養施設の運用フェーズの移行</a:t>
            </a:r>
            <a:endParaRPr lang="en-US" altLang="ja-JP" b="1" u="sng" dirty="0">
              <a:latin typeface="UD デジタル 教科書体 NK-B" panose="02020700000000000000" pitchFamily="18" charset="-128"/>
              <a:ea typeface="UD デジタル 教科書体 NK-B" panose="02020700000000000000" pitchFamily="18" charset="-128"/>
            </a:endParaRPr>
          </a:p>
        </p:txBody>
      </p:sp>
      <p:sp>
        <p:nvSpPr>
          <p:cNvPr id="16" name="正方形/長方形 15"/>
          <p:cNvSpPr/>
          <p:nvPr/>
        </p:nvSpPr>
        <p:spPr>
          <a:xfrm>
            <a:off x="150515" y="2756182"/>
            <a:ext cx="4953000" cy="374461"/>
          </a:xfrm>
          <a:prstGeom prst="rect">
            <a:avLst/>
          </a:prstGeom>
        </p:spPr>
        <p:txBody>
          <a:bodyPr>
            <a:spAutoFit/>
          </a:bodyPr>
          <a:lstStyle/>
          <a:p>
            <a:pPr defTabSz="914383">
              <a:lnSpc>
                <a:spcPts val="2200"/>
              </a:lnSpc>
            </a:pPr>
            <a:r>
              <a:rPr lang="ja-JP" altLang="en-US" b="1" u="sng" dirty="0">
                <a:solidFill>
                  <a:prstClr val="black"/>
                </a:solidFill>
                <a:latin typeface="UD デジタル 教科書体 NK-B" panose="02020700000000000000" pitchFamily="18" charset="-128"/>
                <a:ea typeface="UD デジタル 教科書体 NK-B" panose="02020700000000000000" pitchFamily="18" charset="-128"/>
              </a:rPr>
              <a:t>○直近の感染状況と宿泊療養施設入所現員数</a:t>
            </a:r>
            <a:endParaRPr lang="en-US" altLang="ja-JP" b="1" u="sng" dirty="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18" name="二等辺三角形 17"/>
          <p:cNvSpPr/>
          <p:nvPr/>
        </p:nvSpPr>
        <p:spPr>
          <a:xfrm rot="5400000">
            <a:off x="5693579" y="2113727"/>
            <a:ext cx="567237" cy="29390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9" name="正方形/長方形 18"/>
          <p:cNvSpPr/>
          <p:nvPr/>
        </p:nvSpPr>
        <p:spPr>
          <a:xfrm>
            <a:off x="1320355" y="4485930"/>
            <a:ext cx="941283" cy="374461"/>
          </a:xfrm>
          <a:prstGeom prst="rect">
            <a:avLst/>
          </a:prstGeom>
        </p:spPr>
        <p:txBody>
          <a:bodyPr wrap="none">
            <a:spAutoFit/>
          </a:bodyPr>
          <a:lstStyle/>
          <a:p>
            <a:pPr defTabSz="914383">
              <a:lnSpc>
                <a:spcPts val="2200"/>
              </a:lnSpc>
            </a:pPr>
            <a:r>
              <a:rPr lang="en-US" altLang="ja-JP" b="1" dirty="0">
                <a:solidFill>
                  <a:prstClr val="black"/>
                </a:solidFill>
                <a:latin typeface="UD デジタル 教科書体 NK-B" panose="02020700000000000000" pitchFamily="18" charset="-128"/>
                <a:ea typeface="UD デジタル 教科書体 NK-B" panose="02020700000000000000" pitchFamily="18" charset="-128"/>
              </a:rPr>
              <a:t>【</a:t>
            </a:r>
            <a:r>
              <a:rPr lang="ja-JP" altLang="en-US" b="1" dirty="0">
                <a:solidFill>
                  <a:prstClr val="black"/>
                </a:solidFill>
                <a:latin typeface="UD デジタル 教科書体 NK-B" panose="02020700000000000000" pitchFamily="18" charset="-128"/>
                <a:ea typeface="UD デジタル 教科書体 NK-B" panose="02020700000000000000" pitchFamily="18" charset="-128"/>
              </a:rPr>
              <a:t>参考</a:t>
            </a:r>
            <a:r>
              <a:rPr lang="en-US" altLang="ja-JP" b="1" dirty="0">
                <a:solidFill>
                  <a:prstClr val="black"/>
                </a:solidFill>
                <a:latin typeface="UD デジタル 教科書体 NK-B" panose="02020700000000000000" pitchFamily="18" charset="-128"/>
                <a:ea typeface="UD デジタル 教科書体 NK-B" panose="02020700000000000000" pitchFamily="18" charset="-128"/>
              </a:rPr>
              <a:t>】</a:t>
            </a:r>
          </a:p>
        </p:txBody>
      </p:sp>
      <p:sp>
        <p:nvSpPr>
          <p:cNvPr id="2" name="正方形/長方形 1"/>
          <p:cNvSpPr/>
          <p:nvPr/>
        </p:nvSpPr>
        <p:spPr>
          <a:xfrm>
            <a:off x="313374" y="4028371"/>
            <a:ext cx="1801504" cy="32385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100" dirty="0">
                <a:latin typeface="UD デジタル 教科書体 NK-B" panose="02020700000000000000" pitchFamily="18" charset="-128"/>
                <a:ea typeface="UD デジタル 教科書体 NK-B" panose="02020700000000000000" pitchFamily="18" charset="-128"/>
              </a:rPr>
              <a:t>※</a:t>
            </a:r>
            <a:r>
              <a:rPr lang="ja-JP" altLang="en-US" sz="1100" dirty="0">
                <a:latin typeface="UD デジタル 教科書体 NK-B" panose="02020700000000000000" pitchFamily="18" charset="-128"/>
                <a:ea typeface="UD デジタル 教科書体 NK-B" panose="02020700000000000000" pitchFamily="18" charset="-128"/>
              </a:rPr>
              <a:t>入所日ベース</a:t>
            </a:r>
          </a:p>
        </p:txBody>
      </p:sp>
      <p:sp>
        <p:nvSpPr>
          <p:cNvPr id="6" name="スライド番号プレースホルダー 5"/>
          <p:cNvSpPr>
            <a:spLocks noGrp="1"/>
          </p:cNvSpPr>
          <p:nvPr>
            <p:ph type="sldNum" sz="quarter" idx="12"/>
          </p:nvPr>
        </p:nvSpPr>
        <p:spPr>
          <a:xfrm>
            <a:off x="9387208" y="6432338"/>
            <a:ext cx="2743200" cy="365125"/>
          </a:xfrm>
        </p:spPr>
        <p:txBody>
          <a:bodyPr/>
          <a:lstStyle/>
          <a:p>
            <a:fld id="{DF9D5E37-4630-455A-91FF-6B0C9C5934DB}" type="slidenum">
              <a:rPr kumimoji="1" lang="ja-JP" altLang="en-US" sz="2000" smtClean="0">
                <a:solidFill>
                  <a:schemeClr val="tx1"/>
                </a:solidFill>
              </a:rPr>
              <a:t>1</a:t>
            </a:fld>
            <a:endParaRPr kumimoji="1" lang="ja-JP" altLang="en-US" sz="2000">
              <a:solidFill>
                <a:schemeClr val="tx1"/>
              </a:solidFill>
            </a:endParaRPr>
          </a:p>
        </p:txBody>
      </p:sp>
      <p:sp>
        <p:nvSpPr>
          <p:cNvPr id="11" name="テキスト ボックス 10"/>
          <p:cNvSpPr txBox="1"/>
          <p:nvPr/>
        </p:nvSpPr>
        <p:spPr>
          <a:xfrm>
            <a:off x="10493689" y="90433"/>
            <a:ext cx="1636719" cy="369332"/>
          </a:xfrm>
          <a:prstGeom prst="rect">
            <a:avLst/>
          </a:prstGeom>
          <a:solidFill>
            <a:schemeClr val="bg1"/>
          </a:solidFill>
        </p:spPr>
        <p:txBody>
          <a:bodyPr wrap="square" rtlCol="0">
            <a:spAutoFit/>
          </a:bodyPr>
          <a:lstStyle/>
          <a:p>
            <a:pPr algn="ctr"/>
            <a:r>
              <a:rPr kumimoji="1" lang="ja-JP" altLang="en-US" dirty="0" smtClean="0"/>
              <a:t>資料３－２</a:t>
            </a:r>
            <a:endParaRPr kumimoji="1" lang="ja-JP" altLang="en-US" dirty="0"/>
          </a:p>
        </p:txBody>
      </p:sp>
    </p:spTree>
    <p:extLst>
      <p:ext uri="{BB962C8B-B14F-4D97-AF65-F5344CB8AC3E}">
        <p14:creationId xmlns:p14="http://schemas.microsoft.com/office/powerpoint/2010/main" val="3952236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1497</TotalTime>
  <Words>164</Words>
  <Application>Microsoft Office PowerPoint</Application>
  <PresentationFormat>ワイド画面</PresentationFormat>
  <Paragraphs>28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UD デジタル 教科書体 NK-B</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オミクロン株の感染急拡大時における高齢者施設等での対応の考え方について</dc:title>
  <dc:creator>岡田　敦子</dc:creator>
  <cp:lastModifiedBy>國本　由衣</cp:lastModifiedBy>
  <cp:revision>158</cp:revision>
  <cp:lastPrinted>2022-02-17T13:20:51Z</cp:lastPrinted>
  <dcterms:created xsi:type="dcterms:W3CDTF">2022-02-02T13:09:51Z</dcterms:created>
  <dcterms:modified xsi:type="dcterms:W3CDTF">2022-02-18T06:28:31Z</dcterms:modified>
</cp:coreProperties>
</file>