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5" r:id="rId2"/>
    <p:sldId id="316" r:id="rId3"/>
    <p:sldId id="310" r:id="rId4"/>
    <p:sldId id="292" r:id="rId5"/>
    <p:sldId id="304" r:id="rId6"/>
    <p:sldId id="307" r:id="rId7"/>
    <p:sldId id="294" r:id="rId8"/>
    <p:sldId id="299" r:id="rId9"/>
    <p:sldId id="300" r:id="rId10"/>
    <p:sldId id="302" r:id="rId11"/>
    <p:sldId id="314"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03" autoAdjust="0"/>
    <p:restoredTop sz="88510" autoAdjust="0"/>
  </p:normalViewPr>
  <p:slideViewPr>
    <p:cSldViewPr snapToGrid="0">
      <p:cViewPr varScale="1">
        <p:scale>
          <a:sx n="74" d="100"/>
          <a:sy n="74"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2022/2/18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5504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819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楕円 19"/>
          <p:cNvSpPr/>
          <p:nvPr/>
        </p:nvSpPr>
        <p:spPr>
          <a:xfrm>
            <a:off x="595510" y="2551715"/>
            <a:ext cx="7238305" cy="25533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6576" y="132128"/>
            <a:ext cx="5729069"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まん延</a:t>
            </a:r>
            <a:r>
              <a:rPr lang="ja-JP" altLang="en-US" sz="2400" b="1" dirty="0" smtClean="0">
                <a:latin typeface="游ゴシック" panose="020F0502020204030204"/>
                <a:ea typeface="游ゴシック" panose="020B0400000000000000" pitchFamily="50" charset="-128"/>
              </a:rPr>
              <a:t>防止等重点措置に基づく要請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219404" y="652845"/>
            <a:ext cx="12541718" cy="1862048"/>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lang="ja-JP" altLang="en-US" sz="2000" b="1" dirty="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まん延防止等重点措置を実施すべき期間（</a:t>
            </a:r>
            <a:r>
              <a:rPr lang="ja-JP" altLang="en-US" sz="2000" b="1" u="sng" noProof="0" dirty="0" smtClean="0">
                <a:latin typeface="游ゴシック" panose="020F0502020204030204"/>
                <a:ea typeface="游ゴシック" panose="020B0400000000000000" pitchFamily="50" charset="-128"/>
              </a:rPr>
              <a:t>令和４年２</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21</a:t>
            </a:r>
            <a:r>
              <a:rPr lang="ja-JP" altLang="en-US" sz="2000" b="1" u="sng" dirty="0" smtClean="0">
                <a:latin typeface="游ゴシック" panose="020F0502020204030204"/>
                <a:ea typeface="游ゴシック" panose="020B0400000000000000" pitchFamily="50" charset="-128"/>
              </a:rPr>
              <a:t>日～３月</a:t>
            </a:r>
            <a:r>
              <a:rPr lang="ja-JP" altLang="en-US" sz="2000" b="1" u="sng" dirty="0">
                <a:latin typeface="游ゴシック" panose="020F0502020204030204"/>
                <a:ea typeface="游ゴシック" panose="020B0400000000000000" pitchFamily="50" charset="-128"/>
              </a:rPr>
              <a:t>６</a:t>
            </a:r>
            <a:r>
              <a:rPr lang="ja-JP" altLang="en-US" sz="2000" b="1" u="sng" dirty="0" smtClean="0">
                <a:latin typeface="游ゴシック" panose="020F0502020204030204"/>
                <a:ea typeface="游ゴシック" panose="020B0400000000000000" pitchFamily="50" charset="-128"/>
              </a:rPr>
              <a:t>日</a:t>
            </a:r>
            <a:r>
              <a:rPr lang="ja-JP" altLang="en-US" sz="1600" b="1" u="sng" dirty="0">
                <a:latin typeface="游ゴシック" panose="020F0502020204030204"/>
                <a:ea typeface="游ゴシック" panose="020B0400000000000000" pitchFamily="50" charset="-128"/>
              </a:rPr>
              <a:t>）</a:t>
            </a:r>
            <a:endParaRPr lang="en-US" altLang="ja-JP" sz="16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1600" b="1" dirty="0">
                <a:latin typeface="游ゴシック" panose="020F0502020204030204"/>
                <a:ea typeface="游ゴシック" panose="020B0400000000000000" pitchFamily="50" charset="-128"/>
              </a:rPr>
              <a:t>　</a:t>
            </a:r>
            <a:r>
              <a:rPr lang="ja-JP" altLang="en-US" sz="1600" b="1" dirty="0" smtClean="0">
                <a:latin typeface="游ゴシック" panose="020F0502020204030204"/>
                <a:ea typeface="游ゴシック" panose="020B0400000000000000" pitchFamily="50" charset="-128"/>
              </a:rPr>
              <a:t>　　　　　　　　　　</a:t>
            </a:r>
            <a:r>
              <a:rPr lang="en-US" altLang="ja-JP" sz="1600" b="1" u="sng" dirty="0" smtClean="0">
                <a:latin typeface="游ゴシック" panose="020F0502020204030204"/>
                <a:ea typeface="游ゴシック" panose="020B0400000000000000" pitchFamily="50" charset="-128"/>
              </a:rPr>
              <a:t>【</a:t>
            </a:r>
            <a:r>
              <a:rPr lang="ja-JP" altLang="en-US" sz="1600" b="1" u="sng" dirty="0" smtClean="0">
                <a:latin typeface="游ゴシック" panose="020F0502020204030204"/>
                <a:ea typeface="游ゴシック" panose="020B0400000000000000" pitchFamily="50" charset="-128"/>
              </a:rPr>
              <a:t>大阪府が「まん延防止等重点措置を実施すべき区域」として公示されることを条件とする</a:t>
            </a:r>
            <a:r>
              <a:rPr lang="en-US" altLang="ja-JP" sz="1600" b="1" u="sng" dirty="0" smtClean="0">
                <a:latin typeface="游ゴシック" panose="020F0502020204030204"/>
                <a:ea typeface="游ゴシック" panose="020B0400000000000000" pitchFamily="50" charset="-128"/>
              </a:rPr>
              <a:t>】</a:t>
            </a:r>
          </a:p>
          <a:p>
            <a:pPr marL="0" marR="0" lvl="0" indent="0" algn="l" defTabSz="914400" rtl="0" eaLnBrk="1" fontAlgn="auto" latinLnBrk="0" hangingPunct="1">
              <a:lnSpc>
                <a:spcPts val="2100"/>
              </a:lnSpc>
              <a:spcBef>
                <a:spcPts val="0"/>
              </a:spcBef>
              <a:spcAft>
                <a:spcPts val="0"/>
              </a:spcAft>
              <a:buClrTx/>
              <a:buSzTx/>
              <a:buFontTx/>
              <a:buNone/>
              <a:tabLst/>
              <a:defRPr/>
            </a:pPr>
            <a:endParaRPr kumimoji="1" lang="en-US" altLang="ja-JP" sz="16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21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026" y="3085503"/>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58579" y="3140708"/>
            <a:ext cx="11155829" cy="2887970"/>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500"/>
              </a:lnSpc>
              <a:buFont typeface="游ゴシック" panose="020B0400000000000000" pitchFamily="50" charset="-128"/>
              <a:buChar char="○"/>
              <a:defRPr/>
            </a:pPr>
            <a:r>
              <a:rPr lang="ja-JP" altLang="en-US" b="1" dirty="0" smtClean="0"/>
              <a:t>自らの命と健康を守るため、高齢者</a:t>
            </a:r>
            <a:r>
              <a:rPr lang="en-US" altLang="ja-JP" sz="1400" b="1" dirty="0" smtClean="0"/>
              <a:t>※</a:t>
            </a:r>
            <a:r>
              <a:rPr lang="ja-JP" altLang="en-US" b="1" smtClean="0"/>
              <a:t>及び</a:t>
            </a:r>
            <a:r>
              <a:rPr lang="ja-JP" altLang="en-US" b="1"/>
              <a:t>同居</a:t>
            </a:r>
            <a:r>
              <a:rPr lang="ja-JP" altLang="en-US" b="1" smtClean="0"/>
              <a:t>家族等</a:t>
            </a:r>
            <a:r>
              <a:rPr lang="ja-JP" altLang="en-US" b="1" smtClean="0"/>
              <a:t>日常的に接する方は</a:t>
            </a:r>
            <a:r>
              <a:rPr lang="ja-JP" altLang="en-US" b="1" dirty="0" smtClean="0"/>
              <a:t>、感染リスクが高い場所への外出・移動を自粛すること</a:t>
            </a:r>
            <a:endParaRPr lang="en-US" altLang="ja-JP" b="1" dirty="0" smtClean="0"/>
          </a:p>
          <a:p>
            <a:pPr marL="342900" lvl="0" indent="-342900">
              <a:lnSpc>
                <a:spcPts val="1700"/>
              </a:lnSpc>
              <a:buFont typeface="游ゴシック" panose="020B0400000000000000" pitchFamily="50" charset="-128"/>
              <a:buChar char="○"/>
              <a:defRPr/>
            </a:pPr>
            <a:endParaRPr lang="en-US" altLang="ja-JP" sz="700" b="1" dirty="0"/>
          </a:p>
          <a:p>
            <a:pPr marL="342900" lvl="0" indent="-342900">
              <a:lnSpc>
                <a:spcPts val="2100"/>
              </a:lnSpc>
              <a:buFont typeface="游ゴシック" panose="020B0400000000000000" pitchFamily="50" charset="-128"/>
              <a:buChar char="○"/>
              <a:defRPr/>
            </a:pPr>
            <a:r>
              <a:rPr lang="ja-JP" altLang="en-US" b="1" dirty="0"/>
              <a:t>高齢者施設での面会は原則自粛すること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dirty="0" smtClean="0"/>
          </a:p>
          <a:p>
            <a:pPr marL="342900" lvl="0" indent="-342900">
              <a:lnSpc>
                <a:spcPts val="2100"/>
              </a:lnSpc>
              <a:buFont typeface="游ゴシック" panose="020B0400000000000000" pitchFamily="50" charset="-128"/>
              <a:buChar char="○"/>
              <a:defRPr/>
            </a:pPr>
            <a:endParaRPr lang="ja-JP" altLang="en-US" sz="800" b="1" dirty="0"/>
          </a:p>
          <a:p>
            <a:pPr marL="342900" indent="-342900">
              <a:lnSpc>
                <a:spcPts val="2100"/>
              </a:lnSpc>
              <a:buFont typeface="游ゴシック" panose="020B0400000000000000" pitchFamily="50" charset="-128"/>
              <a:buChar char="○"/>
              <a:defRPr/>
            </a:pPr>
            <a:r>
              <a:rPr lang="ja-JP" altLang="en-US" b="1" dirty="0" smtClean="0"/>
              <a:t>高齢者の同居家族が感染した場合、高齢者</a:t>
            </a:r>
            <a:r>
              <a:rPr lang="en-US" altLang="ja-JP" sz="1400" b="1" dirty="0" smtClean="0"/>
              <a:t>※</a:t>
            </a:r>
            <a:r>
              <a:rPr lang="ja-JP" altLang="en-US" b="1" dirty="0" smtClean="0"/>
              <a:t>の命を守るため、積極的に大規模医療・療養センターもしくは宿泊療養施設において療養すること</a:t>
            </a:r>
            <a:endParaRPr lang="en-US" altLang="ja-JP" b="1" dirty="0" smtClean="0"/>
          </a:p>
          <a:p>
            <a:pPr>
              <a:lnSpc>
                <a:spcPts val="2500"/>
              </a:lnSpc>
              <a:defRPr/>
            </a:pPr>
            <a:r>
              <a:rPr lang="ja-JP" altLang="en-US" sz="1200" dirty="0" smtClean="0"/>
              <a:t>　　　</a:t>
            </a:r>
            <a:r>
              <a:rPr lang="en-US" altLang="ja-JP" sz="1200" dirty="0" smtClean="0"/>
              <a:t>※</a:t>
            </a:r>
            <a:r>
              <a:rPr lang="ja-JP" altLang="en-US" sz="1200" dirty="0" smtClean="0"/>
              <a:t>基礎疾患のある方などの重症化リスクの高い方を含む。</a:t>
            </a:r>
            <a:endParaRPr lang="en-US" altLang="ja-JP"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a:t>
            </a:r>
            <a:r>
              <a:rPr lang="en-US" altLang="ja-JP" sz="2400" b="1" dirty="0" smtClean="0"/>
              <a:t>2</a:t>
            </a:r>
            <a:r>
              <a:rPr lang="ja-JP" altLang="en-US" sz="2400" b="1" dirty="0" smtClean="0"/>
              <a:t>－</a:t>
            </a:r>
            <a:r>
              <a:rPr lang="en-US" altLang="ja-JP" sz="2400" b="1" dirty="0" smtClean="0"/>
              <a:t>1</a:t>
            </a:r>
            <a:r>
              <a:rPr lang="ja-JP" altLang="en-US" sz="2400" b="1" dirty="0" smtClean="0"/>
              <a:t>  </a:t>
            </a:r>
            <a:endParaRPr kumimoji="1" lang="ja-JP" altLang="en-US" sz="2400" b="1" dirty="0"/>
          </a:p>
        </p:txBody>
      </p:sp>
      <p:sp>
        <p:nvSpPr>
          <p:cNvPr id="12" name="テキスト ボックス 11"/>
          <p:cNvSpPr txBox="1"/>
          <p:nvPr/>
        </p:nvSpPr>
        <p:spPr>
          <a:xfrm>
            <a:off x="467087" y="2512726"/>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a:latin typeface="游ゴシック" panose="020F0502020204030204"/>
                <a:ea typeface="游ゴシック" panose="020B0400000000000000" pitchFamily="50" charset="-128"/>
              </a:rPr>
              <a:t>（１</a:t>
            </a:r>
            <a:r>
              <a:rPr lang="ja-JP" altLang="en-US" sz="2400" b="1" noProof="0" dirty="0" smtClean="0">
                <a:latin typeface="游ゴシック" panose="020F0502020204030204"/>
                <a:ea typeface="游ゴシック" panose="020B0400000000000000" pitchFamily="50" charset="-128"/>
              </a:rPr>
              <a:t>）オミクロン株の特性を踏まえた感染防止対策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3" name="テキスト ボックス 12"/>
          <p:cNvSpPr txBox="1"/>
          <p:nvPr/>
        </p:nvSpPr>
        <p:spPr>
          <a:xfrm>
            <a:off x="720026" y="6023488"/>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市町村への要請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758579" y="6154101"/>
            <a:ext cx="10914131" cy="682238"/>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500"/>
              </a:lnSpc>
              <a:buFont typeface="游ゴシック" panose="020B0400000000000000" pitchFamily="50" charset="-128"/>
              <a:buChar char="○"/>
              <a:defRPr/>
            </a:pPr>
            <a:r>
              <a:rPr lang="ja-JP" altLang="en-US" b="1" dirty="0" smtClean="0"/>
              <a:t>高齢者</a:t>
            </a:r>
            <a:r>
              <a:rPr lang="ja-JP" altLang="en-US" b="1" dirty="0"/>
              <a:t>施設に対するワクチン追加接種について、</a:t>
            </a:r>
            <a:r>
              <a:rPr lang="en-US" altLang="ja-JP" b="1" dirty="0"/>
              <a:t>2</a:t>
            </a:r>
            <a:r>
              <a:rPr lang="ja-JP" altLang="en-US" b="1" dirty="0"/>
              <a:t>月末までに接種を完了する</a:t>
            </a:r>
            <a:r>
              <a:rPr lang="ja-JP" altLang="en-US" b="1" dirty="0" smtClean="0"/>
              <a:t>こと</a:t>
            </a:r>
            <a:endParaRPr lang="ja-JP" altLang="en-US" b="1" dirty="0"/>
          </a:p>
        </p:txBody>
      </p:sp>
      <p:cxnSp>
        <p:nvCxnSpPr>
          <p:cNvPr id="5" name="直線コネクタ 4"/>
          <p:cNvCxnSpPr/>
          <p:nvPr/>
        </p:nvCxnSpPr>
        <p:spPr>
          <a:xfrm>
            <a:off x="608389" y="2927852"/>
            <a:ext cx="0" cy="3930148"/>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1914408" y="2927852"/>
            <a:ext cx="0" cy="3930148"/>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95510" y="2927852"/>
            <a:ext cx="11318898" cy="12879"/>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89762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6933192"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まん延防止等重点措置コールセンター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200" b="1" i="0" u="none" kern="1200" cap="none" spc="0" normalizeH="0" baseline="0" noProof="0" dirty="0">
                <a:ln>
                  <a:noFill/>
                </a:ln>
                <a:effectLst/>
                <a:uLnTx/>
                <a:uFillTx/>
                <a:latin typeface="游ゴシック" panose="020F0502020204030204"/>
                <a:ea typeface="游ゴシック" panose="020B0400000000000000" pitchFamily="50" charset="-128"/>
              </a:rPr>
              <a:t>ただし、</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本日</a:t>
            </a:r>
            <a:r>
              <a:rPr lang="en-US" altLang="ja-JP" sz="2200" b="1" dirty="0" smtClean="0">
                <a:latin typeface="游ゴシック" panose="020F0502020204030204"/>
                <a:ea typeface="游ゴシック" panose="020B0400000000000000" pitchFamily="50" charset="-128"/>
              </a:rPr>
              <a:t>2</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/18(</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金</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は </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22</a:t>
            </a:r>
            <a:r>
              <a:rPr kumimoji="1" lang="ja-JP" altLang="en-US" sz="2200" b="1" i="0" u="none" kern="1200" cap="none" spc="0" normalizeH="0" baseline="0" noProof="0" dirty="0">
                <a:ln>
                  <a:noFill/>
                </a:ln>
                <a:effectLst/>
                <a:uLnTx/>
                <a:uFillTx/>
                <a:latin typeface="游ゴシック" panose="020F0502020204030204"/>
                <a:ea typeface="游ゴシック" panose="020B0400000000000000" pitchFamily="50" charset="-128"/>
              </a:rPr>
              <a:t>時まで</a:t>
            </a:r>
            <a:endParaRPr kumimoji="1" lang="en-US" altLang="ja-JP" sz="2200" b="1" i="0" u="non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　　　　　　</a:t>
            </a:r>
            <a:r>
              <a:rPr lang="en-US" altLang="ja-JP" sz="2200" b="1" dirty="0" smtClean="0">
                <a:latin typeface="游ゴシック" panose="020F0502020204030204"/>
                <a:ea typeface="游ゴシック" panose="020B0400000000000000" pitchFamily="50" charset="-128"/>
              </a:rPr>
              <a:t>2</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/19(</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土</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200" b="1" i="0" u="none" kern="1200" cap="none" spc="0" normalizeH="0" baseline="0" noProof="0" dirty="0" err="1" smtClean="0">
                <a:ln>
                  <a:noFill/>
                </a:ln>
                <a:effectLst/>
                <a:uLnTx/>
                <a:uFillTx/>
                <a:latin typeface="游ゴシック" panose="020F0502020204030204"/>
                <a:ea typeface="游ゴシック" panose="020B0400000000000000" pitchFamily="50" charset="-128"/>
              </a:rPr>
              <a:t>、</a:t>
            </a:r>
            <a:r>
              <a:rPr lang="en-US" altLang="ja-JP" sz="2200" b="1" dirty="0" smtClean="0">
                <a:latin typeface="游ゴシック" panose="020F0502020204030204"/>
                <a:ea typeface="游ゴシック" panose="020B0400000000000000" pitchFamily="50" charset="-128"/>
              </a:rPr>
              <a:t>2</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/20</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（日）は ９時</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30</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分～</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17</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時</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30</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分</a:t>
            </a:r>
            <a:endParaRPr kumimoji="1" lang="en-US" altLang="ja-JP" sz="2200" b="1" i="0" u="non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0287881" y="3517488"/>
            <a:ext cx="91440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a:t>
            </a:r>
            <a:endPar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9" name="右大かっこ 8"/>
          <p:cNvSpPr/>
          <p:nvPr/>
        </p:nvSpPr>
        <p:spPr>
          <a:xfrm>
            <a:off x="9975553" y="3365885"/>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B0F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91575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735" y="491555"/>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③</a:t>
            </a:r>
            <a:r>
              <a:rPr lang="ja-JP" altLang="en-US" sz="2400" b="1" u="sng" dirty="0">
                <a:latin typeface="游ゴシック" panose="020F0502020204030204"/>
                <a:ea typeface="游ゴシック" panose="020B0400000000000000" pitchFamily="50" charset="-128"/>
              </a:rPr>
              <a:t>高齢者</a:t>
            </a:r>
            <a:r>
              <a:rPr lang="ja-JP" altLang="en-US" sz="2400" b="1" u="sng" dirty="0" smtClean="0">
                <a:latin typeface="游ゴシック" panose="020F0502020204030204"/>
                <a:ea typeface="游ゴシック" panose="020B0400000000000000" pitchFamily="50" charset="-128"/>
              </a:rPr>
              <a:t>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98602" y="719613"/>
            <a:ext cx="10914131" cy="3016210"/>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285750" indent="-285750">
              <a:lnSpc>
                <a:spcPts val="2300"/>
              </a:lnSpc>
              <a:buFont typeface="游ゴシック" panose="020B0400000000000000" pitchFamily="50" charset="-128"/>
              <a:buChar char="○"/>
              <a:defRPr/>
            </a:pPr>
            <a:r>
              <a:rPr lang="ja-JP" altLang="en-US" b="1" dirty="0"/>
              <a:t>施設での面会は原則自粛すること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dirty="0"/>
          </a:p>
          <a:p>
            <a:pPr marL="285750" indent="-285750">
              <a:lnSpc>
                <a:spcPts val="2300"/>
              </a:lnSpc>
              <a:buFont typeface="游ゴシック" panose="020B0400000000000000" pitchFamily="50" charset="-128"/>
              <a:buChar char="○"/>
              <a:defRPr/>
            </a:pPr>
            <a:endParaRPr lang="en-US" altLang="ja-JP" b="1" dirty="0" smtClean="0"/>
          </a:p>
          <a:p>
            <a:pPr marL="285750" indent="-285750">
              <a:lnSpc>
                <a:spcPts val="2300"/>
              </a:lnSpc>
              <a:buFont typeface="游ゴシック" panose="020B0400000000000000" pitchFamily="50" charset="-128"/>
              <a:buChar char="○"/>
              <a:defRPr/>
            </a:pPr>
            <a:r>
              <a:rPr lang="ja-JP" altLang="en-US" b="1" dirty="0" smtClean="0"/>
              <a:t>施設</a:t>
            </a:r>
            <a:r>
              <a:rPr lang="ja-JP" altLang="en-US" b="1" dirty="0" smtClean="0"/>
              <a:t>管理者</a:t>
            </a:r>
            <a:r>
              <a:rPr lang="ja-JP" altLang="en-US" b="1" dirty="0"/>
              <a:t>は</a:t>
            </a:r>
            <a:r>
              <a:rPr lang="ja-JP" altLang="en-US" b="1" dirty="0" smtClean="0"/>
              <a:t>、市町村によるワクチンの早期追加接種（２月中）に</a:t>
            </a:r>
            <a:r>
              <a:rPr lang="ja-JP" altLang="en-US" b="1" dirty="0"/>
              <a:t>協力する</a:t>
            </a:r>
            <a:r>
              <a:rPr lang="ja-JP" altLang="en-US" b="1" dirty="0" smtClean="0"/>
              <a:t>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r>
              <a:rPr lang="ja-JP" altLang="en-US" b="1" dirty="0"/>
              <a:t>施設で陽性者や疑似症患者が発生した場合には、施設管理者は配置医師や連携医療機関、往診医療機関等と連携し速やかな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endParaRPr lang="ja-JP" altLang="en-US" sz="800" b="1" dirty="0"/>
          </a:p>
        </p:txBody>
      </p:sp>
      <p:sp>
        <p:nvSpPr>
          <p:cNvPr id="13" name="テキスト ボックス 12"/>
          <p:cNvSpPr txBox="1"/>
          <p:nvPr/>
        </p:nvSpPr>
        <p:spPr>
          <a:xfrm>
            <a:off x="720733" y="3703695"/>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④</a:t>
            </a:r>
            <a:r>
              <a:rPr lang="ja-JP" altLang="en-US" sz="2400" b="1" u="sng" dirty="0" smtClean="0">
                <a:latin typeface="游ゴシック" panose="020F0502020204030204"/>
                <a:ea typeface="游ゴシック" panose="020B0400000000000000" pitchFamily="50" charset="-128"/>
              </a:rPr>
              <a:t>医療機関への要請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782817" y="3984038"/>
            <a:ext cx="10914131" cy="2676117"/>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r>
              <a:rPr lang="ja-JP" altLang="en-US" b="1" dirty="0" smtClean="0"/>
              <a:t>連携</a:t>
            </a:r>
            <a:r>
              <a:rPr lang="ja-JP" altLang="en-US" b="1" dirty="0"/>
              <a:t>医療機関・往診医療機関</a:t>
            </a:r>
            <a:r>
              <a:rPr lang="ja-JP" altLang="en-US" b="1" dirty="0" smtClean="0"/>
              <a:t>等は</a:t>
            </a:r>
            <a:r>
              <a:rPr lang="ja-JP" altLang="en-US" b="1" dirty="0"/>
              <a:t>、市町村に</a:t>
            </a:r>
            <a:r>
              <a:rPr lang="ja-JP" altLang="en-US" b="1" dirty="0" smtClean="0"/>
              <a:t>よる高齢者施設に対するワクチンの早期追加接種</a:t>
            </a:r>
            <a:r>
              <a:rPr lang="ja-JP" altLang="en-US" b="1" dirty="0"/>
              <a:t>（２月中）に協力する</a:t>
            </a:r>
            <a:r>
              <a:rPr lang="ja-JP" altLang="en-US" b="1" dirty="0" smtClean="0"/>
              <a:t>こと</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lvl="0" indent="-342900">
              <a:lnSpc>
                <a:spcPts val="2300"/>
              </a:lnSpc>
              <a:buFont typeface="游ゴシック" panose="020B0400000000000000" pitchFamily="50" charset="-128"/>
              <a:buChar char="○"/>
              <a:defRPr/>
            </a:pPr>
            <a:r>
              <a:rPr lang="ja-JP" altLang="en-US" b="1" dirty="0"/>
              <a:t>地域</a:t>
            </a:r>
            <a:r>
              <a:rPr lang="ja-JP" altLang="en-US" b="1" dirty="0" smtClean="0"/>
              <a:t>の中核的</a:t>
            </a:r>
            <a:r>
              <a:rPr lang="ja-JP" altLang="en-US" b="1" dirty="0"/>
              <a:t>な医療機関や往診医療機関は、保健所</a:t>
            </a:r>
            <a:r>
              <a:rPr lang="ja-JP" altLang="en-US" b="1" dirty="0" smtClean="0"/>
              <a:t>から高齢者施設への往診</a:t>
            </a:r>
            <a:r>
              <a:rPr lang="ja-JP" altLang="en-US" b="1" dirty="0"/>
              <a:t>依頼があった場合には、地域単位での往診体制の確保など協力を行う</a:t>
            </a:r>
            <a:r>
              <a:rPr lang="ja-JP" altLang="en-US" b="1" dirty="0" smtClean="0"/>
              <a:t>こと</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lvl="0" indent="-342900">
              <a:lnSpc>
                <a:spcPts val="2300"/>
              </a:lnSpc>
              <a:buFont typeface="游ゴシック" panose="020B0400000000000000" pitchFamily="50" charset="-128"/>
              <a:buChar char="○"/>
              <a:defRPr/>
            </a:pPr>
            <a:r>
              <a:rPr lang="ja-JP" altLang="en-US" b="1" dirty="0"/>
              <a:t>地域</a:t>
            </a:r>
            <a:r>
              <a:rPr lang="ja-JP" altLang="en-US" b="1" dirty="0" smtClean="0"/>
              <a:t>の感染症の中核的</a:t>
            </a:r>
            <a:r>
              <a:rPr lang="ja-JP" altLang="en-US" b="1" dirty="0"/>
              <a:t>な医療機関等は</a:t>
            </a:r>
            <a:r>
              <a:rPr lang="ja-JP" altLang="en-US" b="1" dirty="0" smtClean="0"/>
              <a:t>、高齢者施設の感染</a:t>
            </a:r>
            <a:r>
              <a:rPr lang="ja-JP" altLang="en-US" b="1" dirty="0"/>
              <a:t>制御の</a:t>
            </a:r>
            <a:r>
              <a:rPr lang="ja-JP" altLang="en-US" b="1" dirty="0" smtClean="0"/>
              <a:t>支援を</a:t>
            </a:r>
            <a:r>
              <a:rPr lang="ja-JP" altLang="en-US" b="1" dirty="0"/>
              <a:t>推進する</a:t>
            </a:r>
            <a:r>
              <a:rPr lang="ja-JP" altLang="en-US" b="1" dirty="0" smtClean="0"/>
              <a:t>こと</a:t>
            </a:r>
            <a:endParaRPr lang="en-US" altLang="ja-JP" b="1" dirty="0" smtClean="0"/>
          </a:p>
          <a:p>
            <a:pPr lvl="0">
              <a:lnSpc>
                <a:spcPts val="2300"/>
              </a:lnSpc>
              <a:defRPr/>
            </a:pPr>
            <a:endParaRPr lang="en-US" altLang="ja-JP" sz="800" b="1" dirty="0" smtClean="0"/>
          </a:p>
        </p:txBody>
      </p:sp>
      <p:cxnSp>
        <p:nvCxnSpPr>
          <p:cNvPr id="20" name="直線コネクタ 19"/>
          <p:cNvCxnSpPr/>
          <p:nvPr/>
        </p:nvCxnSpPr>
        <p:spPr>
          <a:xfrm>
            <a:off x="39056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188425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90564" y="6754667"/>
            <a:ext cx="11493690" cy="4588"/>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1391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p:cNvSpPr/>
          <p:nvPr/>
        </p:nvSpPr>
        <p:spPr>
          <a:xfrm>
            <a:off x="227021" y="446404"/>
            <a:ext cx="4072023" cy="255536"/>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6" name="正方形/長方形 25"/>
          <p:cNvSpPr/>
          <p:nvPr/>
        </p:nvSpPr>
        <p:spPr>
          <a:xfrm>
            <a:off x="718014" y="1532433"/>
            <a:ext cx="12127296" cy="6209392"/>
          </a:xfrm>
          <a:prstGeom prst="rect">
            <a:avLst/>
          </a:prstGeom>
        </p:spPr>
        <p:txBody>
          <a:bodyPr wrap="square">
            <a:spAutoFit/>
          </a:bodyPr>
          <a:lstStyle/>
          <a:p>
            <a:pPr lvl="0">
              <a:lnSpc>
                <a:spcPts val="2500"/>
              </a:lnSpc>
              <a:defRPr/>
            </a:pPr>
            <a:r>
              <a:rPr lang="ja-JP" altLang="en-US" sz="2000" b="1" dirty="0" smtClean="0"/>
              <a:t>○　</a:t>
            </a:r>
            <a:r>
              <a:rPr lang="ja-JP" altLang="en-US" sz="2000" dirty="0" smtClean="0"/>
              <a:t>混雑</a:t>
            </a:r>
            <a:r>
              <a:rPr lang="ja-JP" altLang="en-US" sz="2000" dirty="0"/>
              <a:t>した場所や感染リスクが高い場所への外出・移動を自粛する</a:t>
            </a:r>
            <a:r>
              <a:rPr lang="ja-JP" altLang="en-US" sz="2000" dirty="0" smtClean="0"/>
              <a:t>こと</a:t>
            </a:r>
            <a:r>
              <a:rPr lang="ja-JP" altLang="en-US" sz="1400" dirty="0" smtClean="0"/>
              <a:t>（法第</a:t>
            </a:r>
            <a:r>
              <a:rPr lang="en-US" altLang="ja-JP" sz="1400" dirty="0" smtClean="0"/>
              <a:t>24</a:t>
            </a:r>
            <a:r>
              <a:rPr lang="ja-JP" altLang="en-US" sz="1400" dirty="0" smtClean="0"/>
              <a:t>条第９項）</a:t>
            </a:r>
            <a:endParaRPr lang="en-US" altLang="ja-JP" sz="2000" dirty="0"/>
          </a:p>
          <a:p>
            <a:pPr lvl="0">
              <a:lnSpc>
                <a:spcPts val="2500"/>
              </a:lnSpc>
              <a:defRPr/>
            </a:pPr>
            <a:endParaRPr lang="en-US" altLang="ja-JP" sz="2000" dirty="0" smtClean="0"/>
          </a:p>
          <a:p>
            <a:pPr lvl="0">
              <a:lnSpc>
                <a:spcPts val="2500"/>
              </a:lnSpc>
              <a:defRPr/>
            </a:pPr>
            <a:r>
              <a:rPr lang="ja-JP" altLang="en-US" sz="2000" dirty="0" smtClean="0"/>
              <a:t>○　営業時間短縮を要請した時間以降、飲食店にみだりに出入りしないこと</a:t>
            </a:r>
            <a:r>
              <a:rPr lang="ja-JP" altLang="en-US" sz="1400" dirty="0" smtClean="0"/>
              <a:t>（法第</a:t>
            </a:r>
            <a:r>
              <a:rPr lang="en-US" altLang="ja-JP" sz="1400" dirty="0" smtClean="0"/>
              <a:t>31</a:t>
            </a:r>
            <a:r>
              <a:rPr lang="ja-JP" altLang="en-US" sz="1400" dirty="0" smtClean="0"/>
              <a:t>条の６第２項）</a:t>
            </a:r>
            <a:endParaRPr lang="en-US" altLang="ja-JP" sz="2000" dirty="0" smtClean="0"/>
          </a:p>
          <a:p>
            <a:pPr lvl="0">
              <a:lnSpc>
                <a:spcPts val="2500"/>
              </a:lnSpc>
              <a:defRPr/>
            </a:pPr>
            <a:endParaRPr lang="en-US" altLang="ja-JP" sz="2000" dirty="0"/>
          </a:p>
          <a:p>
            <a:pPr lvl="0">
              <a:lnSpc>
                <a:spcPts val="2300"/>
              </a:lnSpc>
              <a:defRPr/>
            </a:pPr>
            <a:r>
              <a:rPr lang="ja-JP" altLang="en-US" sz="2000" dirty="0"/>
              <a:t>○　会食を行う際は、４ルールに留意する</a:t>
            </a:r>
            <a:r>
              <a:rPr lang="ja-JP" altLang="en-US" sz="2000" dirty="0" smtClean="0"/>
              <a:t>こと</a:t>
            </a:r>
            <a:r>
              <a:rPr lang="ja-JP" altLang="en-US" sz="1400" dirty="0" smtClean="0"/>
              <a:t>（法第</a:t>
            </a:r>
            <a:r>
              <a:rPr lang="en-US" altLang="ja-JP" sz="1400" dirty="0" smtClean="0"/>
              <a:t>24</a:t>
            </a:r>
            <a:r>
              <a:rPr lang="ja-JP" altLang="en-US" sz="1400" dirty="0" smtClean="0"/>
              <a:t>条第９項）</a:t>
            </a:r>
            <a:endParaRPr lang="en-US" altLang="ja-JP" sz="2000" dirty="0"/>
          </a:p>
          <a:p>
            <a:pPr lvl="0">
              <a:lnSpc>
                <a:spcPts val="2300"/>
              </a:lnSpc>
              <a:defRPr/>
            </a:pPr>
            <a:r>
              <a:rPr lang="ja-JP" altLang="en-US" sz="2000" dirty="0"/>
              <a:t>　　　・同一テーブル４人</a:t>
            </a:r>
            <a:r>
              <a:rPr lang="ja-JP" altLang="en-US" sz="2000" dirty="0" smtClean="0"/>
              <a:t>以内</a:t>
            </a:r>
            <a:r>
              <a:rPr lang="ja-JP" altLang="en-US" sz="2000" dirty="0"/>
              <a:t>　　　　　　　</a:t>
            </a:r>
            <a:r>
              <a:rPr lang="ja-JP" altLang="en-US" sz="2000" dirty="0" smtClean="0"/>
              <a:t>　   </a:t>
            </a:r>
            <a:r>
              <a:rPr lang="ja-JP" altLang="en-US" sz="2000" dirty="0"/>
              <a:t>・２時間程度以内での飲食</a:t>
            </a:r>
            <a:endParaRPr lang="en-US" altLang="ja-JP" sz="2000" dirty="0"/>
          </a:p>
          <a:p>
            <a:pPr lvl="0">
              <a:lnSpc>
                <a:spcPts val="2300"/>
              </a:lnSpc>
              <a:defRPr/>
            </a:pPr>
            <a:r>
              <a:rPr lang="ja-JP" altLang="en-US" sz="2000" dirty="0"/>
              <a:t>　　　・ゴールドステッカー認証店舗を推奨　　　・マスク会食</a:t>
            </a:r>
            <a:r>
              <a:rPr lang="en-US" altLang="ja-JP" sz="1200" dirty="0" smtClean="0"/>
              <a:t>※</a:t>
            </a:r>
            <a:r>
              <a:rPr lang="ja-JP" altLang="en-US" sz="2000" dirty="0" smtClean="0"/>
              <a:t>の</a:t>
            </a:r>
            <a:r>
              <a:rPr lang="ja-JP" altLang="en-US" sz="2000" dirty="0"/>
              <a:t>徹底</a:t>
            </a:r>
            <a:endParaRPr lang="en-US" altLang="ja-JP" sz="2000" dirty="0"/>
          </a:p>
          <a:p>
            <a:pPr lvl="0">
              <a:lnSpc>
                <a:spcPts val="2300"/>
              </a:lnSpc>
              <a:defRPr/>
            </a:pPr>
            <a:r>
              <a:rPr lang="ja-JP" altLang="en-US" sz="1600"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1400" spc="-150" dirty="0" smtClean="0"/>
          </a:p>
          <a:p>
            <a:pPr lvl="0">
              <a:lnSpc>
                <a:spcPts val="2500"/>
              </a:lnSpc>
              <a:defRPr/>
            </a:pPr>
            <a:endParaRPr lang="en-US" altLang="ja-JP" sz="1400" spc="-150" dirty="0"/>
          </a:p>
          <a:p>
            <a:pPr>
              <a:lnSpc>
                <a:spcPts val="2300"/>
              </a:lnSpc>
              <a:defRPr/>
            </a:pPr>
            <a:r>
              <a:rPr lang="ja-JP" altLang="en-US" sz="2000" dirty="0" smtClean="0"/>
              <a:t>○　感染防止対策（３密の回避、マスク着用、手洗い、こまめな換気等）の徹底</a:t>
            </a:r>
            <a:r>
              <a:rPr lang="ja-JP" altLang="en-US" sz="1400" dirty="0" smtClean="0"/>
              <a:t>（法第</a:t>
            </a:r>
            <a:r>
              <a:rPr lang="en-US" altLang="ja-JP" sz="1400" dirty="0" smtClean="0"/>
              <a:t>24</a:t>
            </a:r>
            <a:r>
              <a:rPr lang="ja-JP" altLang="en-US" sz="1400" dirty="0" smtClean="0"/>
              <a:t>条第９項）</a:t>
            </a:r>
            <a:endParaRPr lang="en-US" altLang="ja-JP" sz="1400" dirty="0" smtClean="0"/>
          </a:p>
          <a:p>
            <a:pPr>
              <a:lnSpc>
                <a:spcPts val="2300"/>
              </a:lnSpc>
              <a:defRPr/>
            </a:pPr>
            <a:endParaRPr lang="en-US" altLang="ja-JP" sz="2000" dirty="0" smtClean="0"/>
          </a:p>
          <a:p>
            <a:pPr lvl="0">
              <a:lnSpc>
                <a:spcPts val="2300"/>
              </a:lnSpc>
              <a:defRPr/>
            </a:pPr>
            <a:r>
              <a:rPr lang="ja-JP" altLang="en-US" sz="2000" dirty="0" smtClean="0"/>
              <a:t>○　</a:t>
            </a:r>
            <a:r>
              <a:rPr lang="ja-JP" altLang="en-US" sz="2000" spc="-170" dirty="0" smtClean="0">
                <a:solidFill>
                  <a:prstClr val="black"/>
                </a:solidFill>
              </a:rPr>
              <a:t>不要不急の都道府県間の移動は極力控えること</a:t>
            </a:r>
            <a:r>
              <a:rPr lang="ja-JP" altLang="en-US" sz="1600" spc="-170" dirty="0" smtClean="0">
                <a:solidFill>
                  <a:prstClr val="black"/>
                </a:solidFill>
              </a:rPr>
              <a:t>（対象者全員検査で陰性を確認した場合は対象外</a:t>
            </a:r>
            <a:r>
              <a:rPr lang="ja-JP" altLang="en-US" sz="1600" spc="-120" dirty="0" smtClean="0">
                <a:solidFill>
                  <a:prstClr val="black"/>
                </a:solidFill>
              </a:rPr>
              <a:t>）</a:t>
            </a:r>
            <a:r>
              <a:rPr lang="ja-JP" altLang="en-US" sz="1400" spc="-120" dirty="0" smtClean="0">
                <a:solidFill>
                  <a:prstClr val="black"/>
                </a:solidFill>
              </a:rPr>
              <a:t>（法第</a:t>
            </a:r>
            <a:r>
              <a:rPr lang="en-US" altLang="ja-JP" sz="1400" spc="-120" dirty="0" smtClean="0">
                <a:solidFill>
                  <a:prstClr val="black"/>
                </a:solidFill>
              </a:rPr>
              <a:t>24</a:t>
            </a:r>
            <a:r>
              <a:rPr lang="ja-JP" altLang="en-US" sz="1400" spc="-120" dirty="0" smtClean="0">
                <a:solidFill>
                  <a:prstClr val="black"/>
                </a:solidFill>
              </a:rPr>
              <a:t>条第９項）</a:t>
            </a:r>
            <a:endParaRPr lang="en-US" altLang="ja-JP" sz="1400" spc="-120" dirty="0" smtClean="0">
              <a:solidFill>
                <a:prstClr val="black"/>
              </a:solidFill>
            </a:endParaRPr>
          </a:p>
          <a:p>
            <a:pPr lvl="0">
              <a:lnSpc>
                <a:spcPts val="2300"/>
              </a:lnSpc>
              <a:defRPr/>
            </a:pPr>
            <a:endParaRPr lang="en-US" altLang="ja-JP" sz="2000" dirty="0"/>
          </a:p>
          <a:p>
            <a:pPr>
              <a:lnSpc>
                <a:spcPts val="23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3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a:t>)</a:t>
            </a:r>
            <a:r>
              <a:rPr lang="ja-JP" altLang="en-US" sz="1400" dirty="0" smtClean="0"/>
              <a:t>（法第</a:t>
            </a:r>
            <a:r>
              <a:rPr lang="en-US" altLang="ja-JP" sz="1400" dirty="0" smtClean="0"/>
              <a:t>24</a:t>
            </a:r>
            <a:r>
              <a:rPr lang="ja-JP" altLang="en-US" sz="1400" dirty="0" smtClean="0"/>
              <a:t>条第９項）</a:t>
            </a:r>
            <a:endParaRPr lang="en-US" altLang="ja-JP" sz="1400" dirty="0" smtClean="0"/>
          </a:p>
          <a:p>
            <a:pPr>
              <a:lnSpc>
                <a:spcPts val="2300"/>
              </a:lnSpc>
              <a:defRPr/>
            </a:pPr>
            <a:endParaRPr lang="en-US" altLang="ja-JP" sz="2000" dirty="0"/>
          </a:p>
          <a:p>
            <a:pPr lvl="0">
              <a:lnSpc>
                <a:spcPts val="2300"/>
              </a:lnSpc>
              <a:defRPr/>
            </a:pPr>
            <a:r>
              <a:rPr lang="ja-JP" altLang="en-US" sz="2000" dirty="0" smtClean="0"/>
              <a:t>○　感染対策が徹底されていない飲食店等の利用を自粛すること</a:t>
            </a:r>
            <a:r>
              <a:rPr lang="ja-JP" altLang="en-US" sz="1400" dirty="0" smtClean="0"/>
              <a:t>（法第</a:t>
            </a:r>
            <a:r>
              <a:rPr lang="en-US" altLang="ja-JP" sz="1400" dirty="0" smtClean="0"/>
              <a:t>24</a:t>
            </a:r>
            <a:r>
              <a:rPr lang="ja-JP" altLang="en-US" sz="1400" dirty="0" smtClean="0"/>
              <a:t>条第９項）</a:t>
            </a:r>
            <a:endParaRPr lang="en-US" altLang="ja-JP" sz="1400" dirty="0" smtClean="0"/>
          </a:p>
          <a:p>
            <a:pPr lvl="0">
              <a:lnSpc>
                <a:spcPts val="1900"/>
              </a:lnSpc>
              <a:defRPr/>
            </a:pPr>
            <a:endParaRPr lang="en-US" altLang="ja-JP" sz="1400" dirty="0"/>
          </a:p>
          <a:p>
            <a:pPr lvl="0">
              <a:lnSpc>
                <a:spcPts val="1900"/>
              </a:lnSpc>
              <a:defRPr/>
            </a:pPr>
            <a:endParaRPr lang="en-US" altLang="ja-JP" sz="2000" dirty="0" smtClean="0"/>
          </a:p>
          <a:p>
            <a:pPr lvl="0">
              <a:lnSpc>
                <a:spcPts val="1900"/>
              </a:lnSpc>
              <a:defRPr/>
            </a:pP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3" name="テキスト ボックス 12"/>
          <p:cNvSpPr txBox="1"/>
          <p:nvPr/>
        </p:nvSpPr>
        <p:spPr>
          <a:xfrm>
            <a:off x="0" y="446403"/>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smtClean="0">
                <a:latin typeface="游ゴシック" panose="020F0502020204030204"/>
                <a:ea typeface="游ゴシック" panose="020B0400000000000000" pitchFamily="50" charset="-128"/>
              </a:rPr>
              <a:t>（２）継続した感染防止対策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テキスト ボックス 14"/>
          <p:cNvSpPr txBox="1"/>
          <p:nvPr/>
        </p:nvSpPr>
        <p:spPr>
          <a:xfrm>
            <a:off x="595510" y="98941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a:t>
            </a:r>
            <a:r>
              <a:rPr lang="ja-JP" altLang="en-US" sz="2000" noProof="0" dirty="0">
                <a:latin typeface="游ゴシック" panose="020F0502020204030204"/>
                <a:ea typeface="游ゴシック" panose="020B0400000000000000" pitchFamily="50" charset="-128"/>
              </a:rPr>
              <a:t>、</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第</a:t>
            </a:r>
            <a:r>
              <a:rPr kumimoji="1" lang="en-US" altLang="ja-JP"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31</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条の６第２項に基づく）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900811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632181"/>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②</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066659"/>
            <a:ext cx="12165612" cy="2836674"/>
          </a:xfrm>
          <a:prstGeom prst="rect">
            <a:avLst/>
          </a:prstGeom>
        </p:spPr>
        <p:txBody>
          <a:bodyPr wrap="square">
            <a:spAutoFit/>
          </a:bodyPr>
          <a:lstStyle/>
          <a:p>
            <a:pPr>
              <a:lnSpc>
                <a:spcPts val="37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spc="-130" dirty="0"/>
          </a:p>
          <a:p>
            <a:pPr>
              <a:lnSpc>
                <a:spcPts val="3700"/>
              </a:lnSpc>
              <a:defRPr/>
            </a:pPr>
            <a:r>
              <a:rPr lang="ja-JP" altLang="en-US" sz="2000" dirty="0" smtClean="0"/>
              <a:t>○　部活動や課外活動における感染リスクの高い活動（合宿等）や前後の会食を自粛すること</a:t>
            </a:r>
            <a:endParaRPr lang="en-US" altLang="ja-JP" sz="2000" dirty="0"/>
          </a:p>
          <a:p>
            <a:pPr>
              <a:lnSpc>
                <a:spcPts val="2900"/>
              </a:lnSpc>
              <a:defRPr/>
            </a:pPr>
            <a:r>
              <a:rPr lang="en-US" altLang="ja-JP" sz="2000" dirty="0" smtClean="0"/>
              <a:t>       </a:t>
            </a:r>
            <a:r>
              <a:rPr lang="ja-JP" altLang="en-US" sz="1600" dirty="0" smtClean="0"/>
              <a:t>（対象者全員検査を実施する場合は活動可能）</a:t>
            </a:r>
            <a:endParaRPr lang="en-US" altLang="ja-JP" sz="2000" dirty="0" smtClean="0"/>
          </a:p>
          <a:p>
            <a:pPr>
              <a:lnSpc>
                <a:spcPts val="3700"/>
              </a:lnSpc>
              <a:defRPr/>
            </a:pPr>
            <a:r>
              <a:rPr lang="ja-JP" altLang="en-US" sz="2000" dirty="0" smtClean="0"/>
              <a:t>○　感染リスクの高い、自宅・友人宅での飲み会や多人数が集まる会食を自粛すること</a:t>
            </a:r>
            <a:endParaRPr lang="en-US" altLang="ja-JP" sz="1100" dirty="0"/>
          </a:p>
          <a:p>
            <a:pPr>
              <a:lnSpc>
                <a:spcPts val="3700"/>
              </a:lnSpc>
              <a:defRPr/>
            </a:pPr>
            <a:r>
              <a:rPr lang="ja-JP" altLang="en-US" sz="2000" spc="-100" dirty="0" smtClean="0"/>
              <a:t>○　感染防止と、面接授業・遠隔授業の効果的実施による学修機会の確保の両立を図ること</a:t>
            </a:r>
            <a:endParaRPr lang="en-US" altLang="ja-JP" sz="2000" spc="-100" dirty="0"/>
          </a:p>
          <a:p>
            <a:pPr>
              <a:lnSpc>
                <a:spcPts val="37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595510" y="816167"/>
            <a:ext cx="11463651" cy="6093976"/>
          </a:xfrm>
          <a:prstGeom prst="rect">
            <a:avLst/>
          </a:prstGeom>
        </p:spPr>
        <p:txBody>
          <a:bodyPr wrap="square">
            <a:spAutoFit/>
          </a:bodyPr>
          <a:lstStyle/>
          <a:p>
            <a:pPr>
              <a:lnSpc>
                <a:spcPts val="3100"/>
              </a:lnSpc>
              <a:defRPr/>
            </a:pPr>
            <a:r>
              <a:rPr lang="ja-JP" altLang="en-US" sz="2000" b="1" dirty="0" smtClean="0"/>
              <a:t>○</a:t>
            </a:r>
            <a:r>
              <a:rPr lang="ja-JP" altLang="en-US" sz="2000" b="1" spc="-100" dirty="0"/>
              <a:t>　</a:t>
            </a:r>
            <a:r>
              <a:rPr lang="ja-JP" altLang="en-US" sz="2000" spc="-100" dirty="0" smtClean="0"/>
              <a:t>在宅勤務（テレワーク）の活用や休暇取得の促進等による出勤者数の削減の取組みや、時差出勤、</a:t>
            </a:r>
            <a:endParaRPr lang="en-US" altLang="ja-JP" sz="2000" spc="-100" dirty="0" smtClean="0"/>
          </a:p>
          <a:p>
            <a:pPr>
              <a:lnSpc>
                <a:spcPts val="3100"/>
              </a:lnSpc>
              <a:defRPr/>
            </a:pPr>
            <a:r>
              <a:rPr lang="ja-JP" altLang="en-US" sz="2000" spc="-100" dirty="0" smtClean="0"/>
              <a:t>　自転車通勤等、人との接触を低減する取組みを進めること</a:t>
            </a:r>
            <a:endParaRPr lang="en-US" altLang="ja-JP" sz="2000" spc="-100" dirty="0" smtClean="0"/>
          </a:p>
          <a:p>
            <a:pPr>
              <a:lnSpc>
                <a:spcPts val="2100"/>
              </a:lnSpc>
              <a:defRPr/>
            </a:pPr>
            <a:endParaRPr lang="en-US" altLang="ja-JP" sz="2000" spc="-100" dirty="0"/>
          </a:p>
          <a:p>
            <a:pPr>
              <a:lnSpc>
                <a:spcPts val="2100"/>
              </a:lnSpc>
              <a:defRPr/>
            </a:pPr>
            <a:r>
              <a:rPr lang="ja-JP" altLang="en-US" sz="2000" spc="-100" dirty="0" smtClean="0"/>
              <a:t>○　休憩室、喫煙所、更衣室などでマスクを外した会話を控えること</a:t>
            </a:r>
            <a:endParaRPr lang="en-US" altLang="ja-JP" sz="2000" spc="-100" dirty="0" smtClean="0"/>
          </a:p>
          <a:p>
            <a:pPr>
              <a:lnSpc>
                <a:spcPts val="2100"/>
              </a:lnSpc>
              <a:defRPr/>
            </a:pPr>
            <a:endParaRPr lang="en-US" altLang="ja-JP" sz="2000" spc="-100" dirty="0" smtClean="0"/>
          </a:p>
          <a:p>
            <a:pPr>
              <a:lnSpc>
                <a:spcPts val="2500"/>
              </a:lnSpc>
              <a:defRPr/>
            </a:pPr>
            <a:r>
              <a:rPr lang="ja-JP" altLang="en-US" sz="2000" spc="-100" dirty="0" smtClean="0"/>
              <a:t>○　国民生活・国民経済の安定確保に不可欠な業務を行う事業者及びこれらの業務を支援する事業者</a:t>
            </a:r>
            <a:r>
              <a:rPr lang="en-US" altLang="ja-JP" sz="1600" spc="-100" dirty="0" smtClean="0"/>
              <a:t>※</a:t>
            </a:r>
            <a:r>
              <a:rPr lang="ja-JP" altLang="en-US" sz="2000" spc="-100" dirty="0"/>
              <a:t>　</a:t>
            </a:r>
            <a:r>
              <a:rPr lang="ja-JP" altLang="en-US" sz="2000" spc="-100" dirty="0" smtClean="0"/>
              <a:t>　　</a:t>
            </a:r>
            <a:endParaRPr lang="en-US" altLang="ja-JP" sz="2000" spc="-100" dirty="0" smtClean="0"/>
          </a:p>
          <a:p>
            <a:pPr>
              <a:lnSpc>
                <a:spcPts val="2500"/>
              </a:lnSpc>
              <a:defRPr/>
            </a:pPr>
            <a:r>
              <a:rPr lang="ja-JP" altLang="en-US" sz="2000" spc="-100" dirty="0" smtClean="0"/>
              <a:t>　　は、</a:t>
            </a:r>
            <a:r>
              <a:rPr lang="en-US" altLang="ja-JP" sz="2000" spc="-100" dirty="0" smtClean="0"/>
              <a:t>BCP</a:t>
            </a:r>
            <a:r>
              <a:rPr lang="ja-JP" altLang="en-US" sz="2000" spc="-100" dirty="0" smtClean="0"/>
              <a:t>（事業継続計画）の点検を行い、必要な業務を継続すること</a:t>
            </a:r>
            <a:r>
              <a:rPr lang="ja-JP" altLang="en-US" sz="1400" spc="-100" dirty="0" smtClean="0"/>
              <a:t>（法に基づかない働きかけ）</a:t>
            </a:r>
            <a:endParaRPr lang="en-US" altLang="ja-JP" sz="2000" spc="-100" dirty="0" smtClean="0"/>
          </a:p>
          <a:p>
            <a:pPr>
              <a:lnSpc>
                <a:spcPts val="2100"/>
              </a:lnSpc>
              <a:defRPr/>
            </a:pPr>
            <a:r>
              <a:rPr lang="ja-JP" altLang="en-US" sz="1600" spc="-100" dirty="0" smtClean="0"/>
              <a:t>　　　</a:t>
            </a:r>
            <a:r>
              <a:rPr lang="en-US" altLang="ja-JP" sz="1600" spc="-100" dirty="0" smtClean="0"/>
              <a:t>※</a:t>
            </a:r>
            <a:r>
              <a:rPr lang="ja-JP" altLang="en-US" sz="1600" spc="-100" dirty="0"/>
              <a:t>　国民生活・国民経済の安定確保に不可欠な業務を行う事業者及びこれらの業務を支援する</a:t>
            </a:r>
            <a:r>
              <a:rPr lang="ja-JP" altLang="en-US" sz="1600" spc="-100" dirty="0" smtClean="0"/>
              <a:t>事業者（例）</a:t>
            </a:r>
            <a:endParaRPr lang="en-US" altLang="ja-JP" sz="1600" spc="-100" dirty="0" smtClean="0"/>
          </a:p>
          <a:p>
            <a:pPr>
              <a:lnSpc>
                <a:spcPts val="2100"/>
              </a:lnSpc>
              <a:defRPr/>
            </a:pPr>
            <a:r>
              <a:rPr lang="ja-JP" altLang="en-US" sz="1600" spc="-100" dirty="0"/>
              <a:t>　</a:t>
            </a:r>
            <a:r>
              <a:rPr lang="ja-JP" altLang="en-US" sz="1600" spc="-100" dirty="0" smtClean="0"/>
              <a:t>　　　　　・　医療関係（病院、薬局等）　　　　　　　・　生活支援関係（介護老人福祉施設、障がい者支援施設等）</a:t>
            </a:r>
            <a:endParaRPr lang="en-US" altLang="ja-JP" sz="1600" spc="-100" dirty="0" smtClean="0"/>
          </a:p>
          <a:p>
            <a:pPr>
              <a:lnSpc>
                <a:spcPts val="2100"/>
              </a:lnSpc>
              <a:defRPr/>
            </a:pPr>
            <a:r>
              <a:rPr lang="ja-JP" altLang="en-US" sz="1600" spc="-100" dirty="0"/>
              <a:t>　</a:t>
            </a:r>
            <a:r>
              <a:rPr lang="ja-JP" altLang="en-US" sz="1600" spc="-100" dirty="0" smtClean="0"/>
              <a:t>　　　　　・　インフラ運営関係（電力、ガス等）</a:t>
            </a:r>
            <a:r>
              <a:rPr lang="ja-JP" altLang="en-US" sz="1600" spc="-100" dirty="0"/>
              <a:t>　</a:t>
            </a:r>
            <a:r>
              <a:rPr lang="ja-JP" altLang="en-US" sz="1600" spc="-100" dirty="0" smtClean="0"/>
              <a:t>　　・　飲食料品供給関係（飲食料品の流通、ネット通販等）</a:t>
            </a:r>
            <a:endParaRPr lang="en-US" altLang="ja-JP" sz="1600" spc="-100" dirty="0" smtClean="0"/>
          </a:p>
          <a:p>
            <a:pPr>
              <a:lnSpc>
                <a:spcPts val="2100"/>
              </a:lnSpc>
              <a:defRPr/>
            </a:pPr>
            <a:r>
              <a:rPr lang="ja-JP" altLang="en-US" sz="1600" spc="-100" dirty="0"/>
              <a:t>　</a:t>
            </a:r>
            <a:r>
              <a:rPr lang="ja-JP" altLang="en-US" sz="1600" spc="-100" dirty="0" smtClean="0"/>
              <a:t>　　　　　・　生活必需物資供給関係（家庭用品の流通、ネット通販等）</a:t>
            </a:r>
            <a:endParaRPr lang="en-US" altLang="ja-JP" sz="1600" spc="-100" dirty="0" smtClean="0"/>
          </a:p>
          <a:p>
            <a:pPr>
              <a:lnSpc>
                <a:spcPts val="2100"/>
              </a:lnSpc>
              <a:defRPr/>
            </a:pPr>
            <a:r>
              <a:rPr lang="ja-JP" altLang="en-US" sz="1600" spc="-100" dirty="0"/>
              <a:t>　</a:t>
            </a:r>
            <a:r>
              <a:rPr lang="ja-JP" altLang="en-US" sz="1600" spc="-100" dirty="0" smtClean="0"/>
              <a:t>　　　　　・　宅配・テイクアウト、生活必需物資の小売関係（百貨店・スーパー、コンビニ等）</a:t>
            </a:r>
            <a:endParaRPr lang="en-US" altLang="ja-JP" sz="1600" spc="-100" dirty="0" smtClean="0"/>
          </a:p>
          <a:p>
            <a:pPr>
              <a:lnSpc>
                <a:spcPts val="2100"/>
              </a:lnSpc>
              <a:defRPr/>
            </a:pPr>
            <a:r>
              <a:rPr lang="ja-JP" altLang="en-US" sz="1600" spc="-100" dirty="0"/>
              <a:t>　</a:t>
            </a:r>
            <a:r>
              <a:rPr lang="ja-JP" altLang="en-US" sz="1600" spc="-100" dirty="0" smtClean="0"/>
              <a:t>　　　　　・　生活必需サービス（ホテル・宿泊、銭湯、理美容等）</a:t>
            </a:r>
            <a:endParaRPr lang="en-US" altLang="ja-JP" sz="1600" spc="-100" dirty="0"/>
          </a:p>
          <a:p>
            <a:pPr>
              <a:lnSpc>
                <a:spcPts val="2100"/>
              </a:lnSpc>
              <a:defRPr/>
            </a:pPr>
            <a:r>
              <a:rPr lang="ja-JP" altLang="en-US" sz="1600" spc="-100" dirty="0" smtClean="0"/>
              <a:t>　　　　　　・　金融サービス（銀行、クレジットカードその他決済サービス等）</a:t>
            </a:r>
            <a:endParaRPr lang="en-US" altLang="ja-JP" sz="1600" spc="-100" dirty="0" smtClean="0"/>
          </a:p>
          <a:p>
            <a:pPr>
              <a:lnSpc>
                <a:spcPts val="2100"/>
              </a:lnSpc>
              <a:defRPr/>
            </a:pPr>
            <a:r>
              <a:rPr lang="ja-JP" altLang="en-US" sz="1600" spc="-100" dirty="0"/>
              <a:t>　</a:t>
            </a:r>
            <a:r>
              <a:rPr lang="ja-JP" altLang="en-US" sz="1600" spc="-100" dirty="0" smtClean="0"/>
              <a:t>　　　　　・　物流・運輸サービス（鉄道、バス・タクシー・トラック、航空、郵便等）</a:t>
            </a:r>
            <a:r>
              <a:rPr lang="ja-JP" altLang="en-US" sz="1600" spc="-100" dirty="0"/>
              <a:t>　</a:t>
            </a:r>
            <a:r>
              <a:rPr lang="ja-JP" altLang="en-US" sz="1600" spc="-100" dirty="0" smtClean="0"/>
              <a:t>　　</a:t>
            </a:r>
            <a:endParaRPr lang="en-US" altLang="ja-JP" sz="1600" spc="-100" dirty="0" smtClean="0"/>
          </a:p>
          <a:p>
            <a:pPr>
              <a:lnSpc>
                <a:spcPts val="2100"/>
              </a:lnSpc>
              <a:defRPr/>
            </a:pPr>
            <a:r>
              <a:rPr lang="ja-JP" altLang="en-US" sz="1600" spc="-100" dirty="0"/>
              <a:t>　</a:t>
            </a:r>
            <a:r>
              <a:rPr lang="ja-JP" altLang="en-US" sz="1600" spc="-100" dirty="0" smtClean="0"/>
              <a:t>　　　　　・　育児サービス（保育所</a:t>
            </a:r>
            <a:r>
              <a:rPr lang="ja-JP" altLang="en-US" sz="1600" spc="-100" dirty="0"/>
              <a:t>等の児童福祉施設、放課後クラブ等</a:t>
            </a:r>
            <a:r>
              <a:rPr lang="ja-JP" altLang="en-US" sz="1600" spc="-100" dirty="0" smtClean="0"/>
              <a:t>）</a:t>
            </a:r>
            <a:endParaRPr lang="en-US" altLang="ja-JP" sz="2000" spc="-100" dirty="0" smtClean="0"/>
          </a:p>
          <a:p>
            <a:pPr>
              <a:lnSpc>
                <a:spcPts val="2100"/>
              </a:lnSpc>
              <a:defRPr/>
            </a:pPr>
            <a:endParaRPr lang="en-US" altLang="ja-JP" sz="2000" spc="-100" dirty="0" smtClean="0"/>
          </a:p>
          <a:p>
            <a:pPr>
              <a:lnSpc>
                <a:spcPts val="21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500"/>
              </a:lnSpc>
              <a:defRPr/>
            </a:pPr>
            <a:r>
              <a:rPr lang="ja-JP" altLang="en-US" sz="2000" spc="-100" dirty="0" smtClean="0"/>
              <a:t>　　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406875" y="475048"/>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④</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096267"/>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1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1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1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」、大阪コロナ追跡システムの導入、又は名簿作成などの追跡対策の徹底</a:t>
            </a:r>
            <a:endParaRPr lang="en-US" altLang="ja-JP" sz="1600" b="1" dirty="0"/>
          </a:p>
          <a:p>
            <a:pPr>
              <a:lnSpc>
                <a:spcPts val="2100"/>
              </a:lnSpc>
            </a:pP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0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0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人超のイベントに適用</a:t>
            </a:r>
            <a:r>
              <a:rPr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４　対象者全員検査における陰性を確認する対象者は、人数上限（</a:t>
            </a:r>
            <a:r>
              <a:rPr lang="en-US" altLang="ja-JP" sz="1400" b="1" dirty="0" smtClean="0"/>
              <a:t>20,000</a:t>
            </a:r>
            <a:r>
              <a:rPr lang="ja-JP" altLang="en-US" sz="1400" b="1" dirty="0" smtClean="0"/>
              <a:t>人）を超える範囲の入場者とする</a:t>
            </a:r>
            <a:endParaRPr lang="en-US" altLang="ja-JP" sz="1400" b="1" dirty="0" smtClean="0"/>
          </a:p>
          <a:p>
            <a:pPr>
              <a:lnSpc>
                <a:spcPts val="2000"/>
              </a:lnSpc>
            </a:pPr>
            <a:r>
              <a:rPr kumimoji="1" lang="ja-JP" altLang="en-US" sz="1400" b="1" dirty="0"/>
              <a:t>　</a:t>
            </a:r>
            <a:r>
              <a:rPr kumimoji="1" lang="ja-JP" altLang="en-US" sz="1400" b="1" dirty="0" smtClean="0"/>
              <a:t>　　　　</a:t>
            </a:r>
            <a:r>
              <a:rPr lang="ja-JP" altLang="en-US" sz="1400" b="1" dirty="0"/>
              <a:t>対象者全員検査により行動制限の緩和の適用を受けようとする事業者は</a:t>
            </a:r>
            <a:r>
              <a:rPr lang="ja-JP" altLang="en-US" sz="1400" b="1" dirty="0" smtClean="0"/>
              <a:t>、府に登録が必要</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５</a:t>
            </a:r>
            <a:r>
              <a:rPr kumimoji="1" lang="ja-JP" altLang="en-US" sz="1400" b="1" dirty="0" smtClean="0"/>
              <a:t>　安全計画策定イベントでは、「大声なし」の担保が前提</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a:t>
            </a:r>
            <a:r>
              <a:rPr lang="ja-JP" altLang="en-US" sz="1400" b="1" dirty="0">
                <a:latin typeface="+mn-ea"/>
              </a:rPr>
              <a:t>は</a:t>
            </a:r>
            <a:r>
              <a:rPr lang="ja-JP" altLang="en-US" sz="1400" b="1" dirty="0" smtClean="0">
                <a:latin typeface="+mn-ea"/>
              </a:rPr>
              <a:t>、５時～</a:t>
            </a:r>
            <a:r>
              <a:rPr lang="en-US" altLang="ja-JP" sz="1400" b="1" dirty="0" smtClean="0">
                <a:latin typeface="+mn-ea"/>
              </a:rPr>
              <a:t>21</a:t>
            </a:r>
            <a:r>
              <a:rPr lang="ja-JP" altLang="en-US" sz="1400" b="1" dirty="0" smtClean="0">
                <a:latin typeface="+mn-ea"/>
              </a:rPr>
              <a:t>時。</a:t>
            </a:r>
            <a:r>
              <a:rPr lang="ja-JP" altLang="en-US" sz="1400" b="1" dirty="0">
                <a:latin typeface="+mn-ea"/>
              </a:rPr>
              <a:t>（酒類提供（参加者による持込みを含む）は</a:t>
            </a:r>
            <a:r>
              <a:rPr lang="en-US" altLang="ja-JP" sz="1400" b="1" dirty="0">
                <a:latin typeface="+mn-ea"/>
              </a:rPr>
              <a:t>11</a:t>
            </a:r>
            <a:r>
              <a:rPr lang="ja-JP" altLang="en-US" sz="1400" b="1" dirty="0">
                <a:latin typeface="+mn-ea"/>
              </a:rPr>
              <a:t>時～</a:t>
            </a:r>
            <a:r>
              <a:rPr lang="en-US" altLang="ja-JP" sz="1400" b="1" dirty="0">
                <a:latin typeface="+mn-ea"/>
              </a:rPr>
              <a:t>20</a:t>
            </a:r>
            <a:r>
              <a:rPr lang="ja-JP" altLang="en-US" sz="1400" b="1" dirty="0">
                <a:latin typeface="+mn-ea"/>
              </a:rPr>
              <a:t>時</a:t>
            </a:r>
            <a:r>
              <a:rPr lang="en-US" altLang="ja-JP" sz="1400" b="1" dirty="0">
                <a:latin typeface="+mn-ea"/>
              </a:rPr>
              <a:t>30</a:t>
            </a:r>
            <a:r>
              <a:rPr lang="ja-JP" altLang="en-US" sz="1400" b="1" dirty="0">
                <a:latin typeface="+mn-ea"/>
              </a:rPr>
              <a:t>分）</a:t>
            </a:r>
            <a:endParaRPr lang="en-US" altLang="ja-JP" sz="1400" b="1" dirty="0">
              <a:latin typeface="+mn-ea"/>
            </a:endParaRPr>
          </a:p>
          <a:p>
            <a:pPr>
              <a:lnSpc>
                <a:spcPts val="2000"/>
              </a:lnSpc>
            </a:pPr>
            <a:r>
              <a:rPr lang="ja-JP" altLang="en-US" sz="1400" b="1" dirty="0" smtClean="0">
                <a:latin typeface="+mn-ea"/>
              </a:rPr>
              <a:t>　　　　　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500327146"/>
              </p:ext>
            </p:extLst>
          </p:nvPr>
        </p:nvGraphicFramePr>
        <p:xfrm>
          <a:off x="573276" y="1355057"/>
          <a:ext cx="10726874" cy="1290320"/>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370840">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370840">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en-US" altLang="ja-JP" sz="1600" b="1" dirty="0" smtClean="0"/>
                        <a:t>20,000</a:t>
                      </a:r>
                      <a:r>
                        <a:rPr kumimoji="1" lang="ja-JP" altLang="en-US" sz="1600" b="1" dirty="0" smtClean="0"/>
                        <a:t>人まで</a:t>
                      </a:r>
                      <a:endParaRPr kumimoji="1" lang="en-US" altLang="ja-JP" sz="1600" b="1" dirty="0" smtClean="0"/>
                    </a:p>
                    <a:p>
                      <a:pPr algn="ctr"/>
                      <a:r>
                        <a:rPr kumimoji="1" lang="ja-JP" altLang="en-US" sz="1400" b="1" dirty="0" smtClean="0"/>
                        <a:t>（対象者全員検査により、収容定員まで追加可</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en-US" altLang="ja-JP" sz="1600" b="1" dirty="0" smtClean="0"/>
                        <a:t>5000</a:t>
                      </a:r>
                      <a:r>
                        <a:rPr kumimoji="1" lang="ja-JP" altLang="en-US" sz="1600" b="1" dirty="0" smtClean="0"/>
                        <a:t>人</a:t>
                      </a:r>
                      <a:endParaRPr kumimoji="1" lang="ja-JP" altLang="en-US" sz="1600" b="1" dirty="0"/>
                    </a:p>
                  </a:txBody>
                  <a:tcPr anchor="ctr"/>
                </a:tc>
                <a:extLst>
                  <a:ext uri="{0D108BD9-81ED-4DB2-BD59-A6C34878D82A}">
                    <a16:rowId xmlns:a16="http://schemas.microsoft.com/office/drawing/2014/main" val="2136347690"/>
                  </a:ext>
                </a:extLst>
              </a:tr>
              <a:tr h="370840">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５</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６</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80756021"/>
              </p:ext>
            </p:extLst>
          </p:nvPr>
        </p:nvGraphicFramePr>
        <p:xfrm>
          <a:off x="443836" y="539205"/>
          <a:ext cx="11602069" cy="3934401"/>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78193">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548547">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solidFill>
                            <a:schemeClr val="tx1"/>
                          </a:solidFill>
                        </a:rPr>
                        <a:t>（</a:t>
                      </a:r>
                      <a:r>
                        <a:rPr kumimoji="1" lang="en-US" altLang="ja-JP" sz="1400" b="1" dirty="0" smtClean="0">
                          <a:solidFill>
                            <a:schemeClr val="tx1"/>
                          </a:solidFill>
                        </a:rPr>
                        <a:t>10</a:t>
                      </a:r>
                      <a:r>
                        <a:rPr kumimoji="1" lang="ja-JP" altLang="en-US" sz="1400" b="1" dirty="0" smtClean="0">
                          <a:solidFill>
                            <a:schemeClr val="tx1"/>
                          </a:solidFill>
                        </a:rPr>
                        <a:t>ページ</a:t>
                      </a:r>
                      <a:r>
                        <a:rPr kumimoji="1" lang="ja-JP" altLang="en-US" sz="1400" b="1" dirty="0" smtClean="0"/>
                        <a:t>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297708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a:t>
                      </a:r>
                      <a:r>
                        <a:rPr kumimoji="1" lang="en-US" altLang="ja-JP" sz="1200" spc="0" baseline="0" dirty="0" smtClean="0">
                          <a:solidFill>
                            <a:schemeClr val="tx1"/>
                          </a:solidFill>
                        </a:rPr>
                        <a:t>※</a:t>
                      </a:r>
                      <a:r>
                        <a:rPr kumimoji="1" lang="ja-JP" altLang="en-US" sz="1200" spc="0" baseline="0" dirty="0" smtClean="0">
                          <a:solidFill>
                            <a:schemeClr val="tx1"/>
                          </a:solidFill>
                        </a:rPr>
                        <a:t>１</a:t>
                      </a:r>
                      <a:r>
                        <a:rPr kumimoji="1" lang="ja-JP" altLang="en-US" sz="1600" spc="0" baseline="0" dirty="0" smtClean="0">
                          <a:solidFill>
                            <a:schemeClr val="tx1"/>
                          </a:solidFill>
                        </a:rPr>
                        <a:t>、カラオケボックス等、食品衛生法の飲食店営業許可を受けている店舗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結婚式場等</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r>
                        <a:rPr lang="ja-JP" altLang="en-US" sz="1600" b="1" spc="0" baseline="0" dirty="0" smtClean="0">
                          <a:solidFill>
                            <a:schemeClr val="tx1"/>
                          </a:solidFill>
                        </a:rPr>
                        <a:t>○以下の①又は②のいずれかとすること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gn="l">
                        <a:lnSpc>
                          <a:spcPts val="2100"/>
                        </a:lnSpc>
                      </a:pP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1800"/>
                        </a:lnSpc>
                      </a:pPr>
                      <a:endParaRPr lang="en-US" altLang="ja-JP" sz="1600" b="1" spc="0" baseline="0" dirty="0" smtClean="0">
                        <a:solidFill>
                          <a:schemeClr val="tx1"/>
                        </a:solidFill>
                      </a:endParaRPr>
                    </a:p>
                    <a:p>
                      <a:pPr>
                        <a:lnSpc>
                          <a:spcPts val="1800"/>
                        </a:lnSpc>
                      </a:pPr>
                      <a:r>
                        <a:rPr lang="ja-JP" altLang="en-US" sz="1600" b="1" spc="0" baseline="0" dirty="0" smtClean="0">
                          <a:solidFill>
                            <a:schemeClr val="tx1"/>
                          </a:solidFill>
                        </a:rPr>
                        <a:t>○同一テーブル４人以内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２は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txBody>
                  <a:tcPr/>
                </a:tc>
                <a:tc>
                  <a:txBody>
                    <a:bodyPr/>
                    <a:lstStyle/>
                    <a:p>
                      <a:pPr>
                        <a:lnSpc>
                          <a:spcPts val="1800"/>
                        </a:lnSpc>
                      </a:pPr>
                      <a:r>
                        <a:rPr lang="ja-JP" altLang="en-US" sz="1600" b="1" spc="0" baseline="0" dirty="0" smtClean="0">
                          <a:solidFill>
                            <a:schemeClr val="tx1"/>
                          </a:solidFill>
                        </a:rPr>
                        <a:t>○以下のとおりとすること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graphicFrame>
        <p:nvGraphicFramePr>
          <p:cNvPr id="4" name="表 3"/>
          <p:cNvGraphicFramePr>
            <a:graphicFrameLocks noGrp="1"/>
          </p:cNvGraphicFramePr>
          <p:nvPr>
            <p:extLst>
              <p:ext uri="{D42A27DB-BD31-4B8C-83A1-F6EECF244321}">
                <p14:modId xmlns:p14="http://schemas.microsoft.com/office/powerpoint/2010/main" val="3395078590"/>
              </p:ext>
            </p:extLst>
          </p:nvPr>
        </p:nvGraphicFramePr>
        <p:xfrm>
          <a:off x="4604658" y="2013043"/>
          <a:ext cx="3727973" cy="104648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4207651449"/>
                    </a:ext>
                  </a:extLst>
                </a:gridCol>
                <a:gridCol w="1572327">
                  <a:extLst>
                    <a:ext uri="{9D8B030D-6E8A-4147-A177-3AD203B41FA5}">
                      <a16:colId xmlns:a16="http://schemas.microsoft.com/office/drawing/2014/main" val="2321445373"/>
                    </a:ext>
                  </a:extLst>
                </a:gridCol>
                <a:gridCol w="1947366">
                  <a:extLst>
                    <a:ext uri="{9D8B030D-6E8A-4147-A177-3AD203B41FA5}">
                      <a16:colId xmlns:a16="http://schemas.microsoft.com/office/drawing/2014/main" val="4219453912"/>
                    </a:ext>
                  </a:extLst>
                </a:gridCol>
              </a:tblGrid>
              <a:tr h="273541">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①</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21</a:t>
                      </a:r>
                      <a:r>
                        <a:rPr kumimoji="1" lang="ja-JP" altLang="en-US" sz="1400" b="1" dirty="0" smtClean="0"/>
                        <a:t>時</a:t>
                      </a:r>
                      <a:endParaRPr kumimoji="1" lang="ja-JP" altLang="en-US" sz="1400" b="1" dirty="0"/>
                    </a:p>
                  </a:txBody>
                  <a:tcPr anchor="ctr"/>
                </a:tc>
                <a:tc>
                  <a:txBody>
                    <a:bodyPr/>
                    <a:lstStyle/>
                    <a:p>
                      <a:pPr algn="ctr"/>
                      <a:r>
                        <a:rPr kumimoji="1" lang="en-US" altLang="ja-JP" sz="1400" b="1" dirty="0" smtClean="0"/>
                        <a:t>11</a:t>
                      </a:r>
                      <a:r>
                        <a:rPr kumimoji="1" lang="ja-JP" altLang="en-US" sz="1400" b="1" dirty="0" smtClean="0"/>
                        <a:t>時～</a:t>
                      </a:r>
                      <a:r>
                        <a:rPr kumimoji="1" lang="en-US" altLang="ja-JP" sz="1400" b="1" dirty="0" smtClean="0"/>
                        <a:t>20</a:t>
                      </a:r>
                      <a:r>
                        <a:rPr kumimoji="1" lang="ja-JP" altLang="en-US" sz="1400" b="1" dirty="0" smtClean="0"/>
                        <a:t>時</a:t>
                      </a:r>
                      <a:r>
                        <a:rPr kumimoji="1" lang="en-US" altLang="ja-JP" sz="1400" b="1" dirty="0" smtClean="0"/>
                        <a:t>30</a:t>
                      </a:r>
                      <a:r>
                        <a:rPr kumimoji="1" lang="ja-JP" altLang="en-US" sz="1400" b="1" dirty="0" smtClean="0"/>
                        <a:t>分</a:t>
                      </a:r>
                      <a:endParaRPr kumimoji="1" lang="ja-JP" altLang="en-US" sz="1400" b="1" dirty="0"/>
                    </a:p>
                  </a:txBody>
                  <a:tcPr anchor="ctr"/>
                </a:tc>
                <a:extLst>
                  <a:ext uri="{0D108BD9-81ED-4DB2-BD59-A6C34878D82A}">
                    <a16:rowId xmlns:a16="http://schemas.microsoft.com/office/drawing/2014/main" val="971702144"/>
                  </a:ext>
                </a:extLst>
              </a:tr>
              <a:tr h="370840">
                <a:tc>
                  <a:txBody>
                    <a:bodyPr/>
                    <a:lstStyle/>
                    <a:p>
                      <a:pPr algn="ctr"/>
                      <a:r>
                        <a:rPr kumimoji="1" lang="ja-JP" altLang="en-US" sz="1400" b="1" dirty="0" smtClean="0"/>
                        <a:t>②</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562821356"/>
              </p:ext>
            </p:extLst>
          </p:nvPr>
        </p:nvGraphicFramePr>
        <p:xfrm>
          <a:off x="8508774" y="2013043"/>
          <a:ext cx="3360988" cy="675640"/>
        </p:xfrm>
        <a:graphic>
          <a:graphicData uri="http://schemas.openxmlformats.org/drawingml/2006/table">
            <a:tbl>
              <a:tblPr firstRow="1" bandRow="1">
                <a:tableStyleId>{5940675A-B579-460E-94D1-54222C63F5DA}</a:tableStyleId>
              </a:tblPr>
              <a:tblGrid>
                <a:gridCol w="1372146">
                  <a:extLst>
                    <a:ext uri="{9D8B030D-6E8A-4147-A177-3AD203B41FA5}">
                      <a16:colId xmlns:a16="http://schemas.microsoft.com/office/drawing/2014/main" val="2321445373"/>
                    </a:ext>
                  </a:extLst>
                </a:gridCol>
                <a:gridCol w="1988842">
                  <a:extLst>
                    <a:ext uri="{9D8B030D-6E8A-4147-A177-3AD203B41FA5}">
                      <a16:colId xmlns:a16="http://schemas.microsoft.com/office/drawing/2014/main" val="4219453912"/>
                    </a:ext>
                  </a:extLst>
                </a:gridCol>
              </a:tblGrid>
              <a:tr h="273541">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sp>
        <p:nvSpPr>
          <p:cNvPr id="14" name="正方形/長方形 13"/>
          <p:cNvSpPr/>
          <p:nvPr/>
        </p:nvSpPr>
        <p:spPr>
          <a:xfrm>
            <a:off x="177696" y="5102297"/>
            <a:ext cx="12134348" cy="1921680"/>
          </a:xfrm>
          <a:prstGeom prst="rect">
            <a:avLst/>
          </a:prstGeom>
        </p:spPr>
        <p:txBody>
          <a:bodyPr wrap="square">
            <a:spAutoFit/>
          </a:bodyPr>
          <a:lstStyle/>
          <a:p>
            <a:pPr lvl="0">
              <a:lnSpc>
                <a:spcPts val="1800"/>
              </a:lnSpc>
              <a:defRPr/>
            </a:pPr>
            <a:r>
              <a:rPr lang="en-US" altLang="ja-JP" sz="1600" b="1" dirty="0"/>
              <a:t>【</a:t>
            </a:r>
            <a:r>
              <a:rPr lang="ja-JP" altLang="en-US" sz="1600" b="1" dirty="0"/>
              <a:t>営業にあたっての要請事項</a:t>
            </a:r>
            <a:r>
              <a:rPr lang="en-US" altLang="ja-JP" sz="1600" b="1" dirty="0"/>
              <a:t>】</a:t>
            </a:r>
          </a:p>
          <a:p>
            <a:pPr lvl="0">
              <a:lnSpc>
                <a:spcPts val="1800"/>
              </a:lnSpc>
              <a:defRPr/>
            </a:pPr>
            <a:r>
              <a:rPr lang="ja-JP" altLang="en-US" sz="1600" dirty="0"/>
              <a:t>（</a:t>
            </a:r>
            <a:r>
              <a:rPr lang="ja-JP" altLang="en-US" sz="1600" dirty="0" smtClean="0"/>
              <a:t>特措法第</a:t>
            </a:r>
            <a:r>
              <a:rPr lang="en-US" altLang="ja-JP" sz="1600" dirty="0" smtClean="0"/>
              <a:t>31</a:t>
            </a:r>
            <a:r>
              <a:rPr lang="ja-JP" altLang="en-US" sz="1600" dirty="0"/>
              <a:t>条の６</a:t>
            </a:r>
            <a:r>
              <a:rPr lang="ja-JP" altLang="en-US" sz="1600" dirty="0" smtClean="0"/>
              <a:t>第１項</a:t>
            </a:r>
            <a:r>
              <a:rPr lang="ja-JP" altLang="en-US" sz="1600" dirty="0"/>
              <a:t>に</a:t>
            </a:r>
            <a:r>
              <a:rPr lang="ja-JP" altLang="en-US" sz="1600" dirty="0" smtClean="0"/>
              <a:t>基づくもの）</a:t>
            </a:r>
            <a:endParaRPr lang="en-US" altLang="ja-JP" sz="1600" dirty="0" smtClean="0"/>
          </a:p>
          <a:p>
            <a:pPr lvl="0">
              <a:lnSpc>
                <a:spcPts val="1800"/>
              </a:lnSpc>
              <a:defRPr/>
            </a:pPr>
            <a:r>
              <a:rPr lang="ja-JP" altLang="en-US" sz="1600" b="1" dirty="0" smtClean="0"/>
              <a:t>　○</a:t>
            </a:r>
            <a:r>
              <a:rPr lang="ja-JP" altLang="en-US" sz="1600" b="1" dirty="0"/>
              <a:t>利用者へのマスク会食実施の周知及び正当な理由なく応じない利用者の入場禁止（退場を含む</a:t>
            </a:r>
            <a:r>
              <a:rPr lang="ja-JP" altLang="en-US" sz="1600" b="1" dirty="0" smtClean="0"/>
              <a:t>）</a:t>
            </a:r>
            <a:r>
              <a:rPr lang="ja-JP" altLang="en-US" sz="1600" b="1" dirty="0"/>
              <a:t>　</a:t>
            </a:r>
            <a:r>
              <a:rPr lang="en-US" altLang="ja-JP" sz="1600" b="1" dirty="0"/>
              <a:t> </a:t>
            </a:r>
            <a:r>
              <a:rPr lang="en-US" altLang="ja-JP" sz="1600" b="1" dirty="0" smtClean="0"/>
              <a:t> </a:t>
            </a:r>
            <a:r>
              <a:rPr lang="ja-JP" altLang="en-US" sz="1600" b="1" dirty="0" smtClean="0"/>
              <a:t>○</a:t>
            </a:r>
            <a:r>
              <a:rPr lang="ja-JP" altLang="en-US" sz="1600" b="1" dirty="0"/>
              <a:t>アクリル板の設置</a:t>
            </a:r>
            <a:r>
              <a:rPr lang="ja-JP" altLang="en-US" sz="1600" b="1" dirty="0" smtClean="0"/>
              <a:t>等　　</a:t>
            </a:r>
            <a:endParaRPr lang="en-US" altLang="ja-JP" sz="1600" b="1" dirty="0" smtClean="0"/>
          </a:p>
          <a:p>
            <a:pPr lvl="0">
              <a:lnSpc>
                <a:spcPts val="1800"/>
              </a:lnSpc>
              <a:defRPr/>
            </a:pPr>
            <a:r>
              <a:rPr lang="ja-JP" altLang="en-US" sz="1600" b="1" dirty="0"/>
              <a:t>　</a:t>
            </a:r>
            <a:r>
              <a:rPr lang="ja-JP" altLang="en-US" sz="1600" b="1" dirty="0" smtClean="0"/>
              <a:t>○</a:t>
            </a:r>
            <a:r>
              <a:rPr lang="ja-JP" altLang="en-US" sz="1600" b="1" dirty="0"/>
              <a:t>上記のほか、特措法施行令第５条の５各号に規定される措置（従業員への検査勧奨、入場者の整理誘導</a:t>
            </a:r>
            <a:r>
              <a:rPr lang="ja-JP" altLang="en-US" sz="1600" b="1" dirty="0" smtClean="0"/>
              <a:t>、発熱</a:t>
            </a:r>
            <a:r>
              <a:rPr lang="ja-JP" altLang="en-US" sz="1600" b="1" dirty="0"/>
              <a:t>等有症状者</a:t>
            </a:r>
            <a:r>
              <a:rPr lang="ja-JP" altLang="en-US" sz="1600" b="1" dirty="0" smtClean="0"/>
              <a:t>の</a:t>
            </a:r>
            <a:endParaRPr lang="en-US" altLang="ja-JP" sz="1600" b="1" dirty="0" smtClean="0"/>
          </a:p>
          <a:p>
            <a:pPr lvl="0">
              <a:lnSpc>
                <a:spcPts val="1800"/>
              </a:lnSpc>
              <a:defRPr/>
            </a:pPr>
            <a:r>
              <a:rPr lang="ja-JP" altLang="en-US" sz="1600" b="1" dirty="0"/>
              <a:t>　</a:t>
            </a:r>
            <a:r>
              <a:rPr lang="ja-JP" altLang="en-US" sz="1600" b="1" dirty="0" smtClean="0"/>
              <a:t>　入場</a:t>
            </a:r>
            <a:r>
              <a:rPr lang="ja-JP" altLang="en-US" sz="1600" b="1" dirty="0"/>
              <a:t>禁止</a:t>
            </a:r>
            <a:r>
              <a:rPr lang="ja-JP" altLang="en-US" sz="1600" b="1" dirty="0" smtClean="0"/>
              <a:t>、手指</a:t>
            </a:r>
            <a:r>
              <a:rPr lang="ja-JP" altLang="en-US" sz="1600" b="1" dirty="0"/>
              <a:t>の消毒設備の設置</a:t>
            </a:r>
            <a:r>
              <a:rPr lang="ja-JP" altLang="en-US" sz="1600" b="1" dirty="0" smtClean="0"/>
              <a:t>、施設</a:t>
            </a:r>
            <a:r>
              <a:rPr lang="ja-JP" altLang="en-US" sz="1600" b="1" dirty="0"/>
              <a:t>の消毒、施設の換気）</a:t>
            </a:r>
            <a:endParaRPr lang="en-US" altLang="ja-JP" sz="1600" b="1" dirty="0"/>
          </a:p>
          <a:p>
            <a:pPr lvl="0">
              <a:lnSpc>
                <a:spcPts val="1800"/>
              </a:lnSpc>
              <a:defRPr/>
            </a:pPr>
            <a:r>
              <a:rPr lang="ja-JP" altLang="en-US" sz="1600" dirty="0"/>
              <a:t>（特措法第</a:t>
            </a:r>
            <a:r>
              <a:rPr lang="en-US" altLang="ja-JP" sz="1600" dirty="0"/>
              <a:t>24</a:t>
            </a:r>
            <a:r>
              <a:rPr lang="ja-JP" altLang="en-US" sz="1600" dirty="0"/>
              <a:t>条第９項に基づくもの</a:t>
            </a:r>
            <a:r>
              <a:rPr lang="ja-JP" altLang="en-US" sz="1600" dirty="0" smtClean="0"/>
              <a:t>）　</a:t>
            </a:r>
            <a:r>
              <a:rPr lang="ja-JP" altLang="en-US" sz="1600" b="1" dirty="0" smtClean="0"/>
              <a:t>○</a:t>
            </a:r>
            <a:r>
              <a:rPr lang="ja-JP" altLang="en-US" sz="1600" b="1" dirty="0"/>
              <a:t>業種別ガイドラインの遵守を</a:t>
            </a:r>
            <a:r>
              <a:rPr lang="ja-JP" altLang="en-US" sz="1600" b="1" dirty="0" smtClean="0"/>
              <a:t>徹底　　○利用者に対し２時間程度以内での利用を要請</a:t>
            </a:r>
            <a:endParaRPr lang="en-US" altLang="ja-JP" sz="1600" b="1" dirty="0" smtClean="0"/>
          </a:p>
          <a:p>
            <a:pPr>
              <a:lnSpc>
                <a:spcPts val="18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a:t>
            </a:r>
            <a:endParaRPr lang="en-US" altLang="ja-JP" sz="1600" b="1" dirty="0"/>
          </a:p>
          <a:p>
            <a:pPr lvl="0">
              <a:lnSpc>
                <a:spcPts val="1700"/>
              </a:lnSpc>
              <a:defRPr/>
            </a:pPr>
            <a:endParaRPr lang="en-US" altLang="ja-JP" sz="1400" b="1" dirty="0">
              <a:solidFill>
                <a:srgbClr val="00B0F0"/>
              </a:solidFill>
            </a:endParaRPr>
          </a:p>
        </p:txBody>
      </p:sp>
      <p:sp>
        <p:nvSpPr>
          <p:cNvPr id="10" name="正方形/長方形 9"/>
          <p:cNvSpPr/>
          <p:nvPr/>
        </p:nvSpPr>
        <p:spPr>
          <a:xfrm>
            <a:off x="443836" y="4513965"/>
            <a:ext cx="12134348" cy="310341"/>
          </a:xfrm>
          <a:prstGeom prst="rect">
            <a:avLst/>
          </a:prstGeom>
        </p:spPr>
        <p:txBody>
          <a:bodyPr wrap="square">
            <a:spAutoFit/>
          </a:bodyPr>
          <a:lstStyle/>
          <a:p>
            <a:pPr lvl="0">
              <a:lnSpc>
                <a:spcPts val="1700"/>
              </a:lnSpc>
              <a:defRPr/>
            </a:pPr>
            <a:r>
              <a:rPr lang="en-US" altLang="ja-JP" sz="1400" dirty="0" smtClean="0"/>
              <a:t>※</a:t>
            </a:r>
            <a:r>
              <a:rPr lang="ja-JP" altLang="en-US" sz="1400" dirty="0" smtClean="0"/>
              <a:t>１　インターネットカフェ・マンガ喫茶等、夜間の長時間滞在を目的とした利用が相当程度見込まれる施設は、営業時間短縮要請の対象外</a:t>
            </a:r>
            <a:endParaRPr lang="en-US" altLang="ja-JP" sz="1400" dirty="0"/>
          </a:p>
        </p:txBody>
      </p:sp>
      <p:sp>
        <p:nvSpPr>
          <p:cNvPr id="13" name="正方形/長方形 12"/>
          <p:cNvSpPr/>
          <p:nvPr/>
        </p:nvSpPr>
        <p:spPr>
          <a:xfrm>
            <a:off x="443836" y="4807468"/>
            <a:ext cx="12134348" cy="528350"/>
          </a:xfrm>
          <a:prstGeom prst="rect">
            <a:avLst/>
          </a:prstGeom>
        </p:spPr>
        <p:txBody>
          <a:bodyPr wrap="square">
            <a:spAutoFit/>
          </a:bodyPr>
          <a:lstStyle/>
          <a:p>
            <a:pPr lvl="0">
              <a:lnSpc>
                <a:spcPts val="1700"/>
              </a:lnSpc>
              <a:defRPr/>
            </a:pPr>
            <a:r>
              <a:rPr lang="en-US" altLang="ja-JP" sz="1400" dirty="0" smtClean="0"/>
              <a:t>※</a:t>
            </a:r>
            <a:r>
              <a:rPr lang="ja-JP" altLang="en-US" sz="1400" dirty="0" smtClean="0"/>
              <a:t>２　対象者</a:t>
            </a:r>
            <a:r>
              <a:rPr lang="ja-JP" altLang="en-US" sz="1400" dirty="0"/>
              <a:t>全員検査により行動制限の緩和の適用を</a:t>
            </a:r>
            <a:r>
              <a:rPr lang="ja-JP" altLang="en-US" sz="1400" dirty="0" smtClean="0"/>
              <a:t>受けよう</a:t>
            </a:r>
            <a:r>
              <a:rPr lang="ja-JP" altLang="en-US" sz="1400" dirty="0"/>
              <a:t>とする事業者は、府に登録が必要</a:t>
            </a:r>
          </a:p>
          <a:p>
            <a:pPr lvl="0">
              <a:lnSpc>
                <a:spcPts val="1700"/>
              </a:lnSpc>
              <a:defRPr/>
            </a:pPr>
            <a:r>
              <a:rPr lang="ja-JP" altLang="en-US" sz="1400" dirty="0" smtClean="0"/>
              <a:t>　　</a:t>
            </a:r>
            <a:endParaRPr lang="en-US" altLang="ja-JP"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929175171"/>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7" name="正方形/長方形 6"/>
          <p:cNvSpPr/>
          <p:nvPr/>
        </p:nvSpPr>
        <p:spPr>
          <a:xfrm>
            <a:off x="3393625" y="796756"/>
            <a:ext cx="4681429" cy="387286"/>
          </a:xfrm>
          <a:prstGeom prst="rect">
            <a:avLst/>
          </a:prstGeom>
        </p:spPr>
        <p:txBody>
          <a:bodyPr wrap="squar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条の６第１項に基づく）</a:t>
            </a:r>
            <a:endParaRPr lang="ja-JP" altLang="en-US" sz="1600" u="sng" dirty="0"/>
          </a:p>
        </p:txBody>
      </p:sp>
    </p:spTree>
    <p:extLst>
      <p:ext uri="{BB962C8B-B14F-4D97-AF65-F5344CB8AC3E}">
        <p14:creationId xmlns:p14="http://schemas.microsoft.com/office/powerpoint/2010/main" val="848125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776781732"/>
              </p:ext>
            </p:extLst>
          </p:nvPr>
        </p:nvGraphicFramePr>
        <p:xfrm>
          <a:off x="514472" y="1177582"/>
          <a:ext cx="11266211" cy="4932796"/>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408339">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97721">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b="1" u="none" strike="noStrike" dirty="0" smtClean="0">
                          <a:solidFill>
                            <a:schemeClr val="tx1"/>
                          </a:solidFill>
                          <a:effectLst/>
                        </a:rPr>
                        <a:t>イベント開催時は、</a:t>
                      </a:r>
                      <a:endParaRPr lang="en-US" altLang="ja-JP" sz="1600" b="1" u="none" strike="noStrike" dirty="0" smtClean="0">
                        <a:solidFill>
                          <a:schemeClr val="tx1"/>
                        </a:solidFill>
                        <a:effectLst/>
                      </a:endParaRPr>
                    </a:p>
                    <a:p>
                      <a:pPr algn="l" fontAlgn="ctr"/>
                      <a:r>
                        <a:rPr lang="ja-JP" altLang="en-US" sz="1600" b="1" u="none" strike="noStrike" dirty="0" smtClean="0">
                          <a:solidFill>
                            <a:schemeClr val="tx1"/>
                          </a:solidFill>
                          <a:effectLst/>
                        </a:rPr>
                        <a:t>　イベント開催制限と同じ</a:t>
                      </a:r>
                      <a:r>
                        <a:rPr lang="ja-JP" altLang="en-US" sz="1200" b="0" u="none" strike="noStrike" dirty="0" smtClean="0">
                          <a:solidFill>
                            <a:schemeClr val="tx1"/>
                          </a:solidFill>
                          <a:effectLst/>
                        </a:rPr>
                        <a:t>（法第</a:t>
                      </a:r>
                      <a:r>
                        <a:rPr lang="en-US" altLang="ja-JP" sz="1200" b="0" u="none" strike="noStrike" dirty="0" smtClean="0">
                          <a:solidFill>
                            <a:schemeClr val="tx1"/>
                          </a:solidFill>
                          <a:effectLst/>
                        </a:rPr>
                        <a:t>24</a:t>
                      </a:r>
                      <a:r>
                        <a:rPr lang="ja-JP" altLang="en-US" sz="1200" b="0" u="none" strike="noStrike" dirty="0" smtClean="0">
                          <a:solidFill>
                            <a:schemeClr val="tx1"/>
                          </a:solidFill>
                          <a:effectLst/>
                        </a:rPr>
                        <a:t>条第９項）</a:t>
                      </a:r>
                      <a:endParaRPr lang="en-US" altLang="ja-JP" sz="1600" b="1"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ja-JP" altLang="en-US" sz="1600" b="1" dirty="0" smtClean="0">
                          <a:solidFill>
                            <a:schemeClr val="tx1"/>
                          </a:solidFill>
                        </a:rPr>
                        <a:t>（</a:t>
                      </a:r>
                      <a:r>
                        <a:rPr kumimoji="1" lang="en-US" altLang="ja-JP" sz="1600" b="1" dirty="0" smtClean="0">
                          <a:solidFill>
                            <a:schemeClr val="tx1"/>
                          </a:solidFill>
                        </a:rPr>
                        <a:t>1000</a:t>
                      </a:r>
                      <a:r>
                        <a:rPr kumimoji="1" lang="ja-JP" altLang="en-US" sz="1600" b="1" dirty="0" smtClean="0">
                          <a:solidFill>
                            <a:schemeClr val="tx1"/>
                          </a:solidFill>
                        </a:rPr>
                        <a:t>㎡超の施設に要請）</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a:t>
                      </a:r>
                      <a:r>
                        <a:rPr kumimoji="1" lang="ja-JP" altLang="en-US" sz="1600" b="1" u="none" strike="noStrike" kern="1200" smtClean="0">
                          <a:solidFill>
                            <a:schemeClr val="tx1"/>
                          </a:solidFill>
                          <a:effectLst/>
                        </a:rPr>
                        <a:t>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3177192540"/>
                  </a:ext>
                </a:extLst>
              </a:tr>
              <a:tr h="559558">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600501">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614150">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322771">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829756">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6200229"/>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3614872" y="685624"/>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spTree>
    <p:extLst>
      <p:ext uri="{BB962C8B-B14F-4D97-AF65-F5344CB8AC3E}">
        <p14:creationId xmlns:p14="http://schemas.microsoft.com/office/powerpoint/2010/main" val="41838641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8326</TotalTime>
  <Words>3197</Words>
  <Application>Microsoft Office PowerPoint</Application>
  <PresentationFormat>ワイド画面</PresentationFormat>
  <Paragraphs>302</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585</cp:revision>
  <cp:lastPrinted>2022-02-18T07:14:51Z</cp:lastPrinted>
  <dcterms:created xsi:type="dcterms:W3CDTF">2020-04-06T02:06:27Z</dcterms:created>
  <dcterms:modified xsi:type="dcterms:W3CDTF">2022-02-18T07:20:25Z</dcterms:modified>
</cp:coreProperties>
</file>