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7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79E8E-D8E3-4F89-A7BF-6ED867D4A0D4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1C52E-F01B-4C22-A41B-C08B544F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627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86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66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09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50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1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58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85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82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92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82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8694-D86A-4200-BE31-20311BC4EE55}" type="datetimeFigureOut">
              <a:rPr kumimoji="1" lang="ja-JP" altLang="en-US" smtClean="0"/>
              <a:t>2022/2/16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661A3-6F94-4373-8A5C-61EC68292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56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正方形/長方形 114"/>
          <p:cNvSpPr/>
          <p:nvPr/>
        </p:nvSpPr>
        <p:spPr>
          <a:xfrm>
            <a:off x="-3997" y="451686"/>
            <a:ext cx="12192000" cy="816418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0209" indent="-330209">
              <a:lnSpc>
                <a:spcPts val="3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◆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国が大阪府に対して派遣する医療従事者</a:t>
            </a:r>
            <a:r>
              <a:rPr lang="ja-JP" altLang="en-US" b="1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等を</a:t>
            </a:r>
            <a:r>
              <a:rPr lang="ja-JP" altLang="en-US" b="1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７２</a:t>
            </a:r>
            <a:r>
              <a:rPr lang="ja-JP" altLang="en-US" b="1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名確保</a:t>
            </a:r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（２月１６日時点、３月末までの受入予定の実人数）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30209" indent="-330209">
              <a:lnSpc>
                <a:spcPts val="3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◆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上記の人的支援を受け、府として宿泊療養施設を活用した「臨時の医療施設・スマイル」を２月１７日（木）から運用開始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-3998" y="-202"/>
            <a:ext cx="12195997" cy="453063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</a:t>
            </a:r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療養施設を活用した「</a:t>
            </a:r>
            <a:r>
              <a:rPr kumimoji="1"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臨時の医療</a:t>
            </a:r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施設・スマイル」の</a:t>
            </a:r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運用</a:t>
            </a:r>
            <a:endParaRPr kumimoji="1" lang="en-US" altLang="ja-JP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629254" y="1360195"/>
            <a:ext cx="2549004" cy="402378"/>
          </a:xfrm>
          <a:prstGeom prst="roundRect">
            <a:avLst>
              <a:gd name="adj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臨時の医療施設</a:t>
            </a:r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の運用</a:t>
            </a:r>
            <a:endParaRPr kumimoji="1" lang="ja-JP" altLang="en-US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708885" y="1741445"/>
            <a:ext cx="6096000" cy="18472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◆設置場所：スマイルホテル新大阪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大阪市内）</a:t>
            </a:r>
            <a:endParaRPr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◆確保室（床）数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：１５０室（床）</a:t>
            </a:r>
          </a:p>
          <a:p>
            <a:pPr>
              <a:lnSpc>
                <a:spcPts val="2300"/>
              </a:lnSpc>
            </a:pP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</a:t>
            </a:r>
            <a:r>
              <a:rPr lang="ja-JP" altLang="en-US" sz="1600" spc="52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開設者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：大阪府</a:t>
            </a:r>
          </a:p>
          <a:p>
            <a:pPr>
              <a:lnSpc>
                <a:spcPts val="2300"/>
              </a:lnSpc>
            </a:pP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運営体制：大阪医科薬科大学病院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（診療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体制を整備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 大阪府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看護協会（健康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観察・看護）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◆開始時の運用状況：</a:t>
            </a:r>
            <a:endParaRPr lang="ja-JP" altLang="en-US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885119"/>
              </p:ext>
            </p:extLst>
          </p:nvPr>
        </p:nvGraphicFramePr>
        <p:xfrm>
          <a:off x="5629254" y="3586304"/>
          <a:ext cx="6506513" cy="250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983">
                  <a:extLst>
                    <a:ext uri="{9D8B030D-6E8A-4147-A177-3AD203B41FA5}">
                      <a16:colId xmlns:a16="http://schemas.microsoft.com/office/drawing/2014/main" val="3233540722"/>
                    </a:ext>
                  </a:extLst>
                </a:gridCol>
                <a:gridCol w="2743089">
                  <a:extLst>
                    <a:ext uri="{9D8B030D-6E8A-4147-A177-3AD203B41FA5}">
                      <a16:colId xmlns:a16="http://schemas.microsoft.com/office/drawing/2014/main" val="2560395100"/>
                    </a:ext>
                  </a:extLst>
                </a:gridCol>
                <a:gridCol w="2761441">
                  <a:extLst>
                    <a:ext uri="{9D8B030D-6E8A-4147-A177-3AD203B41FA5}">
                      <a16:colId xmlns:a16="http://schemas.microsoft.com/office/drawing/2014/main" val="569380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室（床）数</a:t>
                      </a:r>
                      <a:endParaRPr kumimoji="1" lang="ja-JP" altLang="en-US" sz="1500" b="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中等症対応：約２０床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軽症対応：約１３０床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161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対象患者</a:t>
                      </a:r>
                      <a:endParaRPr kumimoji="1" lang="ja-JP" altLang="en-US" sz="15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・歩行介助など一定の生活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介助が必要な患者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・常時医師による経過観察が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必要な患者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・中和抗体治療の対象患者等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・ＡＤＬが自立している患者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23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診療内容</a:t>
                      </a:r>
                      <a:endParaRPr kumimoji="1" lang="ja-JP" altLang="en-US" sz="15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・常駐医師、看護師等による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診療・投薬・看護等を実施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・必要に応じて、常駐医師に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よる診療・投薬等を実施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・看護師による健康観察や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治療後の経過観察等を実施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242155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5729358" y="6105374"/>
            <a:ext cx="64791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</a:t>
            </a:r>
            <a:r>
              <a:rPr kumimoji="1" lang="ja-JP" altLang="en-US" sz="1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医師の充足</a:t>
            </a:r>
            <a:r>
              <a:rPr kumimoji="1" lang="ja-JP" altLang="en-US" sz="1400" u="sng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</a:t>
            </a:r>
            <a:r>
              <a:rPr kumimoji="1" lang="ja-JP" altLang="en-US" sz="1400" u="sng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あわせて、２月</a:t>
            </a:r>
            <a:r>
              <a:rPr kumimoji="1" lang="ja-JP" altLang="en-US" sz="1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２１日の週から２４時間運用を開始予定</a:t>
            </a:r>
            <a:endParaRPr kumimoji="1" lang="en-US" altLang="ja-JP" sz="1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</a:t>
            </a:r>
            <a:r>
              <a:rPr kumimoji="1" lang="ja-JP" altLang="en-US" sz="14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中等症</a:t>
            </a:r>
            <a:r>
              <a:rPr kumimoji="1" lang="ja-JP" altLang="en-US" sz="1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対応病床については、国からの医師等の派遣状況により、１５０床の範囲内</a:t>
            </a:r>
            <a:endParaRPr kumimoji="1" lang="en-US" altLang="ja-JP" sz="1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で更なる病床数の拡大も検討</a:t>
            </a:r>
            <a:endParaRPr kumimoji="1" lang="ja-JP" altLang="en-US" sz="1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楕円 14"/>
          <p:cNvSpPr/>
          <p:nvPr/>
        </p:nvSpPr>
        <p:spPr>
          <a:xfrm flipV="1">
            <a:off x="158123" y="6391442"/>
            <a:ext cx="4586981" cy="258753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35696" y="1360194"/>
            <a:ext cx="3498530" cy="402378"/>
          </a:xfrm>
          <a:prstGeom prst="roundRect">
            <a:avLst>
              <a:gd name="adj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国が確保した医療従事者等の内訳</a:t>
            </a:r>
            <a:endParaRPr kumimoji="1" lang="ja-JP" altLang="en-US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11167"/>
              </p:ext>
            </p:extLst>
          </p:nvPr>
        </p:nvGraphicFramePr>
        <p:xfrm>
          <a:off x="141536" y="1854662"/>
          <a:ext cx="5318845" cy="4460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70">
                  <a:extLst>
                    <a:ext uri="{9D8B030D-6E8A-4147-A177-3AD203B41FA5}">
                      <a16:colId xmlns:a16="http://schemas.microsoft.com/office/drawing/2014/main" val="1233647512"/>
                    </a:ext>
                  </a:extLst>
                </a:gridCol>
                <a:gridCol w="1187206">
                  <a:extLst>
                    <a:ext uri="{9D8B030D-6E8A-4147-A177-3AD203B41FA5}">
                      <a16:colId xmlns:a16="http://schemas.microsoft.com/office/drawing/2014/main" val="3736847659"/>
                    </a:ext>
                  </a:extLst>
                </a:gridCol>
                <a:gridCol w="1187206">
                  <a:extLst>
                    <a:ext uri="{9D8B030D-6E8A-4147-A177-3AD203B41FA5}">
                      <a16:colId xmlns:a16="http://schemas.microsoft.com/office/drawing/2014/main" val="162124825"/>
                    </a:ext>
                  </a:extLst>
                </a:gridCol>
                <a:gridCol w="1840563">
                  <a:extLst>
                    <a:ext uri="{9D8B030D-6E8A-4147-A177-3AD203B41FA5}">
                      <a16:colId xmlns:a16="http://schemas.microsoft.com/office/drawing/2014/main" val="3110684615"/>
                    </a:ext>
                  </a:extLst>
                </a:gridCol>
              </a:tblGrid>
              <a:tr h="7135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職  種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</a:t>
                      </a:r>
                      <a:r>
                        <a:rPr kumimoji="1" lang="ja-JP" altLang="en-US" sz="1400" dirty="0" smtClean="0"/>
                        <a:t>月末までの受入予定の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実人数 </a:t>
                      </a:r>
                      <a:r>
                        <a:rPr kumimoji="1" lang="en-US" altLang="ja-JP" sz="11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月</a:t>
                      </a:r>
                      <a:r>
                        <a:rPr kumimoji="1" lang="en-US" altLang="ja-JP" sz="1400" dirty="0" smtClean="0"/>
                        <a:t>17</a:t>
                      </a:r>
                      <a:r>
                        <a:rPr kumimoji="1" lang="ja-JP" altLang="en-US" sz="1400" dirty="0" smtClean="0"/>
                        <a:t>日時点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の配置予定人数</a:t>
                      </a:r>
                      <a:endParaRPr kumimoji="1" lang="en-US" altLang="ja-JP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派遣元機関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619831"/>
                  </a:ext>
                </a:extLst>
              </a:tr>
              <a:tr h="567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医  師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３名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２名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国立研究開発法人、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地域医療機能推進機構</a:t>
                      </a:r>
                      <a:endParaRPr kumimoji="1" lang="en-US" altLang="ja-JP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10545"/>
                  </a:ext>
                </a:extLst>
              </a:tr>
              <a:tr h="558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看護師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３４名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１８名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国立病院機構、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地域医療機能推進機構、国立大学法人、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大阪府看護協会</a:t>
                      </a:r>
                      <a:r>
                        <a:rPr kumimoji="1" lang="ja-JP" altLang="en-US" sz="1200" baseline="0" dirty="0" smtClean="0"/>
                        <a:t>  等</a:t>
                      </a:r>
                      <a:endParaRPr kumimoji="1" lang="en-US" altLang="ja-JP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457475"/>
                  </a:ext>
                </a:extLst>
              </a:tr>
              <a:tr h="5728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准看護師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１５名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２名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大阪府看護協会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340013"/>
                  </a:ext>
                </a:extLst>
              </a:tr>
              <a:tr h="5785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薬剤師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１５名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４名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国立病院機構、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地域医療機能推進機構</a:t>
                      </a:r>
                      <a:endParaRPr kumimoji="1" lang="en-US" altLang="ja-JP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942914"/>
                  </a:ext>
                </a:extLst>
              </a:tr>
              <a:tr h="5624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事務職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（ロジ業務担当）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５名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２名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近畿厚生局</a:t>
                      </a:r>
                      <a:endParaRPr kumimoji="1" lang="en-US" altLang="ja-JP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26326"/>
                  </a:ext>
                </a:extLst>
              </a:tr>
              <a:tr h="62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合  計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７２名</a:t>
                      </a:r>
                      <a:endParaRPr kumimoji="1" lang="en-US" altLang="ja-JP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２８名</a:t>
                      </a:r>
                      <a:endParaRPr kumimoji="1" lang="en-US" altLang="ja-JP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01016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375660" y="6407383"/>
            <a:ext cx="41519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 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上記のほか、国において引き続き関係機関と派遣調整中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849" y="2263780"/>
            <a:ext cx="1097918" cy="1322524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85" y="2883671"/>
            <a:ext cx="814533" cy="659771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719" y="5917988"/>
            <a:ext cx="1020650" cy="94001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0475242" y="39492"/>
            <a:ext cx="14634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資料３－５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6787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4979</TotalTime>
  <Words>440</Words>
  <Application>Microsoft Office PowerPoint</Application>
  <PresentationFormat>ワイド画面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彰洋</dc:creator>
  <cp:lastModifiedBy>國本　由衣</cp:lastModifiedBy>
  <cp:revision>327</cp:revision>
  <cp:lastPrinted>2022-02-16T04:56:28Z</cp:lastPrinted>
  <dcterms:created xsi:type="dcterms:W3CDTF">2021-09-27T02:39:07Z</dcterms:created>
  <dcterms:modified xsi:type="dcterms:W3CDTF">2022-02-16T07:33:45Z</dcterms:modified>
</cp:coreProperties>
</file>