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D57EDC-E86C-4552-A8C5-E6C534F33433}" type="datetimeFigureOut">
              <a:rPr kumimoji="1" lang="ja-JP" altLang="en-US" smtClean="0"/>
              <a:t>2022/2/16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3A8BF6-0995-4A8C-9C18-8C345634C65C}" type="slidenum">
              <a:rPr kumimoji="1" lang="ja-JP" altLang="en-US" smtClean="0"/>
              <a:t>‹#›</a:t>
            </a:fld>
            <a:endParaRPr kumimoji="1" lang="ja-JP" altLang="en-US"/>
          </a:p>
        </p:txBody>
      </p:sp>
    </p:spTree>
    <p:extLst>
      <p:ext uri="{BB962C8B-B14F-4D97-AF65-F5344CB8AC3E}">
        <p14:creationId xmlns:p14="http://schemas.microsoft.com/office/powerpoint/2010/main" val="912715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8691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2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9077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8181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83299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7812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62952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42747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70043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62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107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2022/2/16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9345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61458" y="4598373"/>
            <a:ext cx="9697709" cy="1084739"/>
          </a:xfrm>
          <a:prstGeom prst="roundRect">
            <a:avLst/>
          </a:prstGeom>
          <a:solidFill>
            <a:schemeClr val="accent1">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サブタイトル 2"/>
          <p:cNvSpPr txBox="1">
            <a:spLocks/>
          </p:cNvSpPr>
          <p:nvPr/>
        </p:nvSpPr>
        <p:spPr>
          <a:xfrm>
            <a:off x="-17592" y="-1261"/>
            <a:ext cx="9923592"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a:solidFill>
                  <a:schemeClr val="bg1"/>
                </a:solidFill>
              </a:rPr>
              <a:t>まん延防止等重点</a:t>
            </a:r>
            <a:r>
              <a:rPr lang="ja-JP" altLang="en-US" sz="1950" b="1" dirty="0" smtClean="0">
                <a:solidFill>
                  <a:schemeClr val="bg1"/>
                </a:solidFill>
              </a:rPr>
              <a:t>措置に</a:t>
            </a:r>
            <a:r>
              <a:rPr lang="ja-JP" altLang="en-US" sz="1950" b="1" dirty="0">
                <a:solidFill>
                  <a:schemeClr val="bg1"/>
                </a:solidFill>
              </a:rPr>
              <a:t>関する国への</a:t>
            </a:r>
            <a:r>
              <a:rPr lang="ja-JP" altLang="en-US" sz="1950" b="1" dirty="0" smtClean="0">
                <a:solidFill>
                  <a:schemeClr val="bg1"/>
                </a:solidFill>
              </a:rPr>
              <a:t>要請について</a:t>
            </a:r>
            <a:endParaRPr lang="ja-JP" altLang="en-US" sz="1950" b="1" dirty="0">
              <a:solidFill>
                <a:schemeClr val="bg1"/>
              </a:solidFill>
            </a:endParaRPr>
          </a:p>
        </p:txBody>
      </p:sp>
      <p:sp>
        <p:nvSpPr>
          <p:cNvPr id="16" name="サブタイトル 2"/>
          <p:cNvSpPr txBox="1">
            <a:spLocks/>
          </p:cNvSpPr>
          <p:nvPr/>
        </p:nvSpPr>
        <p:spPr>
          <a:xfrm>
            <a:off x="61458" y="501118"/>
            <a:ext cx="4522228"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00" b="1" dirty="0" smtClean="0">
                <a:latin typeface="+mn-ea"/>
              </a:rPr>
              <a:t>【</a:t>
            </a:r>
            <a:r>
              <a:rPr lang="ja-JP" altLang="en-US" sz="1600" b="1" dirty="0" smtClean="0">
                <a:latin typeface="+mn-ea"/>
              </a:rPr>
              <a:t>現在の状況</a:t>
            </a:r>
            <a:r>
              <a:rPr lang="en-US" altLang="ja-JP" sz="1600" b="1" dirty="0" smtClean="0">
                <a:latin typeface="+mn-ea"/>
              </a:rPr>
              <a:t>】</a:t>
            </a:r>
            <a:endParaRPr lang="en-US" altLang="ja-JP" sz="1600" b="1" dirty="0">
              <a:latin typeface="+mn-ea"/>
            </a:endParaRPr>
          </a:p>
        </p:txBody>
      </p:sp>
      <p:sp>
        <p:nvSpPr>
          <p:cNvPr id="3" name="二等辺三角形 2"/>
          <p:cNvSpPr/>
          <p:nvPr/>
        </p:nvSpPr>
        <p:spPr>
          <a:xfrm rot="10800000">
            <a:off x="4300259" y="3806613"/>
            <a:ext cx="1287888" cy="475289"/>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212824" y="36979"/>
            <a:ext cx="1485613" cy="369332"/>
          </a:xfrm>
          <a:prstGeom prst="rect">
            <a:avLst/>
          </a:prstGeom>
          <a:solidFill>
            <a:schemeClr val="bg1"/>
          </a:solidFill>
        </p:spPr>
        <p:txBody>
          <a:bodyPr wrap="square" rtlCol="0">
            <a:spAutoFit/>
          </a:bodyPr>
          <a:lstStyle/>
          <a:p>
            <a:pPr algn="ctr"/>
            <a:r>
              <a:rPr kumimoji="1" lang="ja-JP" altLang="en-US" b="1" dirty="0" smtClean="0"/>
              <a:t>資料２</a:t>
            </a:r>
            <a:r>
              <a:rPr kumimoji="1" lang="en-US" altLang="ja-JP" b="1" dirty="0" smtClean="0"/>
              <a:t>―</a:t>
            </a:r>
            <a:r>
              <a:rPr kumimoji="1" lang="ja-JP" altLang="en-US" b="1" smtClean="0"/>
              <a:t>１</a:t>
            </a:r>
            <a:r>
              <a:rPr kumimoji="1" lang="ja-JP" altLang="en-US" b="1" dirty="0" smtClean="0"/>
              <a:t>　</a:t>
            </a:r>
            <a:endParaRPr kumimoji="1" lang="ja-JP" altLang="en-US" b="1" dirty="0"/>
          </a:p>
        </p:txBody>
      </p:sp>
      <p:sp>
        <p:nvSpPr>
          <p:cNvPr id="17" name="サブタイトル 2"/>
          <p:cNvSpPr txBox="1">
            <a:spLocks/>
          </p:cNvSpPr>
          <p:nvPr/>
        </p:nvSpPr>
        <p:spPr>
          <a:xfrm>
            <a:off x="-184362" y="4731407"/>
            <a:ext cx="10189347" cy="951705"/>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ts val="3100"/>
              </a:lnSpc>
              <a:spcBef>
                <a:spcPts val="0"/>
              </a:spcBef>
            </a:pPr>
            <a:r>
              <a:rPr lang="ja-JP" altLang="en-US" sz="1800" b="1" spc="-70" dirty="0" smtClean="0"/>
              <a:t>国に対し、</a:t>
            </a:r>
            <a:r>
              <a:rPr lang="ja-JP" altLang="en-US" sz="1800" b="1" spc="-70" dirty="0"/>
              <a:t>まん延</a:t>
            </a:r>
            <a:r>
              <a:rPr lang="ja-JP" altLang="en-US" sz="1800" b="1" spc="-70" dirty="0" smtClean="0"/>
              <a:t>防止等重点措置を実施すべき期間</a:t>
            </a:r>
            <a:r>
              <a:rPr lang="ja-JP" altLang="en-US" sz="1800" b="1" spc="-70" dirty="0"/>
              <a:t>（</a:t>
            </a:r>
            <a:r>
              <a:rPr lang="ja-JP" altLang="en-US" sz="1800" b="1" spc="-70" dirty="0" smtClean="0"/>
              <a:t>現在：２月２０日まで）の延長を要請</a:t>
            </a:r>
            <a:endParaRPr lang="en-US" altLang="ja-JP" sz="1800" b="1" dirty="0"/>
          </a:p>
          <a:p>
            <a:pPr>
              <a:lnSpc>
                <a:spcPts val="3100"/>
              </a:lnSpc>
              <a:spcBef>
                <a:spcPts val="0"/>
              </a:spcBef>
            </a:pPr>
            <a:r>
              <a:rPr lang="ja-JP" altLang="en-US" sz="1800" b="1" spc="-70" dirty="0"/>
              <a:t>（</a:t>
            </a:r>
            <a:r>
              <a:rPr lang="ja-JP" altLang="en-US" sz="1800" b="1" spc="-70" dirty="0" smtClean="0"/>
              <a:t>今後、感染状況や医療提供体制のひっ迫状況を踏まえ、緊急事態宣言の国への要請について検討）</a:t>
            </a:r>
            <a:endParaRPr lang="en-US" altLang="ja-JP" sz="1800" b="1" spc="-70" dirty="0"/>
          </a:p>
        </p:txBody>
      </p:sp>
      <p:sp>
        <p:nvSpPr>
          <p:cNvPr id="21" name="サブタイトル 2"/>
          <p:cNvSpPr txBox="1">
            <a:spLocks/>
          </p:cNvSpPr>
          <p:nvPr/>
        </p:nvSpPr>
        <p:spPr>
          <a:xfrm>
            <a:off x="61458" y="1079832"/>
            <a:ext cx="9712415" cy="2382338"/>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85750" indent="-285750" algn="l">
              <a:lnSpc>
                <a:spcPts val="2300"/>
              </a:lnSpc>
              <a:buFont typeface="Wingdings" panose="05000000000000000000" pitchFamily="2" charset="2"/>
              <a:buChar char="u"/>
            </a:pPr>
            <a:r>
              <a:rPr lang="ja-JP" altLang="en-US" sz="1600" b="1" dirty="0" smtClean="0"/>
              <a:t>第六波においては、１日当たりの新規陽性者数が１万５千人を超えるなど、これまでにない規模の感染拡大であった。いまだ高止まりの状況であるが、直近では減少の兆しが見られる（</a:t>
            </a:r>
            <a:r>
              <a:rPr lang="ja-JP" altLang="en-US" sz="1600" b="1" dirty="0" smtClean="0"/>
              <a:t>２月</a:t>
            </a:r>
            <a:r>
              <a:rPr lang="ja-JP" altLang="en-US" sz="1600" b="1" dirty="0"/>
              <a:t>１６</a:t>
            </a:r>
            <a:r>
              <a:rPr lang="ja-JP" altLang="en-US" sz="1600" b="1" dirty="0" smtClean="0"/>
              <a:t>日</a:t>
            </a:r>
            <a:r>
              <a:rPr lang="ja-JP" altLang="en-US" sz="1600" b="1" dirty="0" smtClean="0"/>
              <a:t>時点の７日間新規陽性者数の前週増加比：約</a:t>
            </a:r>
            <a:r>
              <a:rPr lang="ja-JP" altLang="en-US" sz="1600" b="1" dirty="0" smtClean="0"/>
              <a:t>０．８９倍</a:t>
            </a:r>
            <a:r>
              <a:rPr lang="ja-JP" altLang="en-US" sz="1600" b="1" dirty="0" smtClean="0"/>
              <a:t>）</a:t>
            </a:r>
            <a:endParaRPr lang="en-US" altLang="ja-JP" sz="1600" b="1" dirty="0" smtClean="0"/>
          </a:p>
          <a:p>
            <a:pPr marL="285750" indent="-285750" algn="l">
              <a:lnSpc>
                <a:spcPts val="2300"/>
              </a:lnSpc>
              <a:buFont typeface="Wingdings" panose="05000000000000000000" pitchFamily="2" charset="2"/>
              <a:buChar char="u"/>
            </a:pPr>
            <a:r>
              <a:rPr lang="ja-JP" altLang="en-US" sz="1600" b="1" dirty="0" smtClean="0"/>
              <a:t>繁華街の滞在人口など、人流に関しては減少しており、まん延防止等重点措置の効果は見られる</a:t>
            </a:r>
            <a:endParaRPr lang="en-US" altLang="ja-JP" sz="1600" b="1" dirty="0" smtClean="0"/>
          </a:p>
          <a:p>
            <a:pPr marL="285750" indent="-285750" algn="l">
              <a:lnSpc>
                <a:spcPts val="2300"/>
              </a:lnSpc>
              <a:buFont typeface="Wingdings" panose="05000000000000000000" pitchFamily="2" charset="2"/>
              <a:buChar char="u"/>
            </a:pPr>
            <a:r>
              <a:rPr lang="ja-JP" altLang="en-US" sz="1600" b="1" dirty="0" smtClean="0"/>
              <a:t>一方、依然</a:t>
            </a:r>
            <a:r>
              <a:rPr lang="ja-JP" altLang="en-US" sz="1600" b="1" dirty="0"/>
              <a:t>として</a:t>
            </a:r>
            <a:r>
              <a:rPr lang="ja-JP" altLang="en-US" sz="1600" b="1" dirty="0" smtClean="0"/>
              <a:t>感染規模は大きく、入院患者の７割以上が７０代以上の高齢者となっており重症者のさらなる増加が予想されるなど、予断を許さない状況。今後も、徹底した感染防止対策を継続する必要</a:t>
            </a:r>
            <a:endParaRPr lang="en-US" altLang="ja-JP" sz="1600" b="1" dirty="0" smtClean="0"/>
          </a:p>
        </p:txBody>
      </p:sp>
    </p:spTree>
    <p:extLst>
      <p:ext uri="{BB962C8B-B14F-4D97-AF65-F5344CB8AC3E}">
        <p14:creationId xmlns:p14="http://schemas.microsoft.com/office/powerpoint/2010/main" val="1666000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2655</TotalTime>
  <Words>205</Words>
  <Application>Microsoft Office PowerPoint</Application>
  <PresentationFormat>A4 210 x 297 mm</PresentationFormat>
  <Paragraphs>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175</cp:revision>
  <cp:lastPrinted>2022-02-16T07:26:32Z</cp:lastPrinted>
  <dcterms:created xsi:type="dcterms:W3CDTF">2021-02-01T12:24:21Z</dcterms:created>
  <dcterms:modified xsi:type="dcterms:W3CDTF">2022-02-16T07:50:57Z</dcterms:modified>
</cp:coreProperties>
</file>