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9" r:id="rId2"/>
    <p:sldId id="271" r:id="rId3"/>
    <p:sldId id="270"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2639" autoAdjust="0"/>
  </p:normalViewPr>
  <p:slideViewPr>
    <p:cSldViewPr snapToGrid="0">
      <p:cViewPr varScale="1">
        <p:scale>
          <a:sx n="70" d="100"/>
          <a:sy n="70" d="100"/>
        </p:scale>
        <p:origin x="744"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2022/2/16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0528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3</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2022/2/16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61336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988098"/>
            <a:ext cx="12192000" cy="5663089"/>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大阪府の</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感染状況</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直近１週間は前週より</a:t>
            </a:r>
            <a:r>
              <a:rPr lang="ja-JP" altLang="en-US" sz="1600" b="1" dirty="0" smtClean="0">
                <a:latin typeface="Meiryo UI" panose="020B0604030504040204" pitchFamily="50" charset="-128"/>
                <a:ea typeface="Meiryo UI" panose="020B0604030504040204" pitchFamily="50" charset="-128"/>
              </a:rPr>
              <a:t>減少</a:t>
            </a:r>
            <a:r>
              <a:rPr lang="ja-JP" altLang="en-US" sz="1600" b="1" dirty="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転じた</a:t>
            </a:r>
            <a:r>
              <a:rPr lang="ja-JP" altLang="en-US" sz="1600" dirty="0" smtClean="0">
                <a:latin typeface="Meiryo UI" panose="020B0604030504040204" pitchFamily="50" charset="-128"/>
                <a:ea typeface="Meiryo UI" panose="020B0604030504040204" pitchFamily="50" charset="-128"/>
              </a:rPr>
              <a:t>が、</a:t>
            </a:r>
            <a:r>
              <a:rPr lang="ja-JP" altLang="en-US" sz="1600" b="1" dirty="0" smtClean="0">
                <a:latin typeface="Meiryo UI" panose="020B0604030504040204" pitchFamily="50" charset="-128"/>
                <a:ea typeface="Meiryo UI" panose="020B0604030504040204" pitchFamily="50" charset="-128"/>
              </a:rPr>
              <a:t>依然、１万人を上回る大規模</a:t>
            </a:r>
            <a:r>
              <a:rPr lang="ja-JP" altLang="en-US" sz="1600" b="1" dirty="0">
                <a:latin typeface="Meiryo UI" panose="020B0604030504040204" pitchFamily="50" charset="-128"/>
                <a:ea typeface="Meiryo UI" panose="020B0604030504040204" pitchFamily="50" charset="-128"/>
              </a:rPr>
              <a:t>な感染</a:t>
            </a:r>
            <a:r>
              <a:rPr lang="ja-JP" altLang="en-US" sz="1600" b="1" dirty="0" smtClean="0">
                <a:latin typeface="Meiryo UI" panose="020B0604030504040204" pitchFamily="50" charset="-128"/>
                <a:ea typeface="Meiryo UI" panose="020B0604030504040204" pitchFamily="50" charset="-128"/>
              </a:rPr>
              <a:t>拡大が継続</a:t>
            </a:r>
            <a:r>
              <a:rPr lang="ja-JP" altLang="en-US"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陽性率</a:t>
            </a:r>
            <a:r>
              <a:rPr lang="ja-JP" altLang="en-US" sz="1600" b="1" dirty="0">
                <a:latin typeface="Meiryo UI" panose="020B0604030504040204" pitchFamily="50" charset="-128"/>
                <a:ea typeface="Meiryo UI" panose="020B0604030504040204" pitchFamily="50" charset="-128"/>
              </a:rPr>
              <a:t>は依然、４割を超過</a:t>
            </a:r>
            <a:r>
              <a:rPr lang="ja-JP" altLang="en-US" sz="1600" dirty="0" smtClean="0">
                <a:latin typeface="Meiryo UI" panose="020B0604030504040204" pitchFamily="50" charset="-128"/>
                <a:ea typeface="Meiryo UI" panose="020B0604030504040204" pitchFamily="50" charset="-128"/>
              </a:rPr>
              <a:t>し、高止まり。</a:t>
            </a:r>
            <a:r>
              <a:rPr lang="ja-JP" altLang="en-US" sz="1600" dirty="0">
                <a:latin typeface="Meiryo UI" panose="020B0604030504040204" pitchFamily="50" charset="-128"/>
                <a:ea typeface="Meiryo UI" panose="020B0604030504040204" pitchFamily="50" charset="-128"/>
              </a:rPr>
              <a:t>無料検査の陽性率も</a:t>
            </a:r>
            <a:r>
              <a:rPr lang="ja-JP" altLang="en-US" sz="1600" dirty="0" smtClean="0">
                <a:latin typeface="Meiryo UI" panose="020B0604030504040204" pitchFamily="50" charset="-128"/>
                <a:ea typeface="Meiryo UI" panose="020B0604030504040204" pitchFamily="50" charset="-128"/>
              </a:rPr>
              <a:t>約</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と極めて高く、</a:t>
            </a:r>
            <a:r>
              <a:rPr lang="ja-JP" altLang="en-US" sz="1600" b="1" dirty="0">
                <a:latin typeface="Meiryo UI" panose="020B0604030504040204" pitchFamily="50" charset="-128"/>
                <a:ea typeface="Meiryo UI" panose="020B0604030504040204" pitchFamily="50" charset="-128"/>
              </a:rPr>
              <a:t>市中で感染がまん延した状態が継続</a:t>
            </a:r>
            <a:r>
              <a:rPr lang="ja-JP" altLang="en-US"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年代</a:t>
            </a:r>
            <a:r>
              <a:rPr lang="ja-JP" altLang="en-US" sz="1600" b="1" dirty="0">
                <a:latin typeface="Meiryo UI" panose="020B0604030504040204" pitchFamily="50" charset="-128"/>
                <a:ea typeface="Meiryo UI" panose="020B0604030504040204" pitchFamily="50" charset="-128"/>
              </a:rPr>
              <a:t>別新規陽性者数移動平均は直近で減少に転じて</a:t>
            </a:r>
            <a:r>
              <a:rPr lang="ja-JP" altLang="en-US" sz="1600" b="1" dirty="0" smtClean="0">
                <a:latin typeface="Meiryo UI" panose="020B0604030504040204" pitchFamily="50" charset="-128"/>
                <a:ea typeface="Meiryo UI" panose="020B0604030504040204" pitchFamily="50" charset="-128"/>
              </a:rPr>
              <a:t>いる</a:t>
            </a:r>
            <a:r>
              <a:rPr lang="ja-JP" altLang="en-US" sz="1600" dirty="0" smtClean="0">
                <a:latin typeface="Meiryo UI" panose="020B0604030504040204" pitchFamily="50" charset="-128"/>
                <a:ea typeface="Meiryo UI" panose="020B0604030504040204" pitchFamily="50" charset="-128"/>
              </a:rPr>
              <a:t>が、直</a:t>
            </a:r>
            <a:r>
              <a:rPr lang="ja-JP" altLang="en-US" sz="1600" dirty="0">
                <a:latin typeface="Meiryo UI" panose="020B0604030504040204" pitchFamily="50" charset="-128"/>
                <a:ea typeface="Meiryo UI" panose="020B0604030504040204" pitchFamily="50" charset="-128"/>
              </a:rPr>
              <a:t>近２週間では、</a:t>
            </a:r>
            <a:r>
              <a:rPr lang="en-US" altLang="ja-JP" sz="1600" dirty="0">
                <a:latin typeface="Meiryo UI" panose="020B0604030504040204" pitchFamily="50" charset="-128"/>
                <a:ea typeface="Meiryo UI" panose="020B0604030504040204" pitchFamily="50" charset="-128"/>
              </a:rPr>
              <a:t>60</a:t>
            </a:r>
            <a:r>
              <a:rPr lang="ja-JP" altLang="en-US" sz="1600" dirty="0">
                <a:latin typeface="Meiryo UI" panose="020B0604030504040204" pitchFamily="50" charset="-128"/>
                <a:ea typeface="Meiryo UI" panose="020B0604030504040204" pitchFamily="50" charset="-128"/>
              </a:rPr>
              <a:t>代以上の割合が</a:t>
            </a:r>
            <a:r>
              <a:rPr lang="ja-JP" altLang="en-US" sz="1600" dirty="0" smtClean="0">
                <a:latin typeface="Meiryo UI" panose="020B0604030504040204" pitchFamily="50" charset="-128"/>
                <a:ea typeface="Meiryo UI" panose="020B0604030504040204" pitchFamily="50" charset="-128"/>
              </a:rPr>
              <a:t>増加しており、</a:t>
            </a:r>
            <a:r>
              <a:rPr lang="ja-JP" altLang="en-US" sz="1600" b="1" dirty="0" smtClean="0">
                <a:latin typeface="Meiryo UI" panose="020B0604030504040204" pitchFamily="50" charset="-128"/>
                <a:ea typeface="Meiryo UI" panose="020B0604030504040204" pitchFamily="50" charset="-128"/>
              </a:rPr>
              <a:t>高齢者に感染が拡大</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大阪市外居住地の</a:t>
            </a:r>
            <a:r>
              <a:rPr lang="ja-JP" altLang="en-US" sz="1600" dirty="0" smtClean="0">
                <a:latin typeface="Meiryo UI" panose="020B0604030504040204" pitchFamily="50" charset="-128"/>
                <a:ea typeface="Meiryo UI" panose="020B0604030504040204" pitchFamily="50" charset="-128"/>
              </a:rPr>
              <a:t>陽性者数はやや減少が見られたが、直近で横ばい。</a:t>
            </a:r>
            <a:r>
              <a:rPr lang="ja-JP" altLang="en-US" sz="1600" b="1" dirty="0">
                <a:latin typeface="Meiryo UI" panose="020B0604030504040204" pitchFamily="50" charset="-128"/>
                <a:ea typeface="Meiryo UI" panose="020B0604030504040204" pitchFamily="50" charset="-128"/>
              </a:rPr>
              <a:t>大阪市内居住地の陽性者数</a:t>
            </a:r>
            <a:r>
              <a:rPr lang="ja-JP" altLang="en-US" sz="1600" b="1" dirty="0" smtClean="0">
                <a:latin typeface="Meiryo UI" panose="020B0604030504040204" pitchFamily="50" charset="-128"/>
                <a:ea typeface="Meiryo UI" panose="020B0604030504040204" pitchFamily="50" charset="-128"/>
              </a:rPr>
              <a:t>は</a:t>
            </a:r>
            <a:r>
              <a:rPr lang="ja-JP" altLang="en-US" sz="1600" b="1" dirty="0">
                <a:latin typeface="Meiryo UI" panose="020B0604030504040204" pitchFamily="50" charset="-128"/>
                <a:ea typeface="Meiryo UI" panose="020B0604030504040204" pitchFamily="50" charset="-128"/>
              </a:rPr>
              <a:t>直</a:t>
            </a:r>
            <a:r>
              <a:rPr lang="ja-JP" altLang="en-US" sz="1600" b="1" dirty="0" smtClean="0">
                <a:latin typeface="Meiryo UI" panose="020B0604030504040204" pitchFamily="50" charset="-128"/>
                <a:ea typeface="Meiryo UI" panose="020B0604030504040204" pitchFamily="50" charset="-128"/>
              </a:rPr>
              <a:t>近で減少。</a:t>
            </a:r>
            <a:endParaRPr lang="ja-JP" altLang="en-US"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（年代別の分析</a:t>
            </a:r>
            <a:r>
              <a:rPr lang="ja-JP" altLang="en-US" sz="1600" dirty="0" smtClean="0">
                <a:latin typeface="Meiryo UI" panose="020B0604030504040204" pitchFamily="50" charset="-128"/>
                <a:ea typeface="Meiryo UI" panose="020B0604030504040204" pitchFamily="50" charset="-128"/>
              </a:rPr>
              <a:t>は次ページ）</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　入院・療養状況等</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コロナは軽症中等症だが、その他疾病で重症病床における入院加療が必要な患者数を含めた病床使用率</a:t>
            </a:r>
            <a:r>
              <a:rPr lang="ja-JP" altLang="en-US" sz="1600" dirty="0" smtClean="0">
                <a:latin typeface="Meiryo UI" panose="020B0604030504040204" pitchFamily="50" charset="-128"/>
                <a:ea typeface="Meiryo UI" panose="020B0604030504040204" pitchFamily="50" charset="-128"/>
              </a:rPr>
              <a:t>は</a:t>
            </a:r>
            <a:r>
              <a:rPr lang="en-US" altLang="ja-JP" sz="1600" dirty="0" smtClean="0">
                <a:latin typeface="Meiryo UI" panose="020B0604030504040204" pitchFamily="50" charset="-128"/>
                <a:ea typeface="Meiryo UI" panose="020B0604030504040204" pitchFamily="50" charset="-128"/>
              </a:rPr>
              <a:t>40.1</a:t>
            </a:r>
            <a:r>
              <a:rPr lang="ja-JP" altLang="en-US" sz="16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（病床確保計画に基づく確保</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病床以外に受け入れていただいている病床数４床を分母に含む。以下同じ）。 </a:t>
            </a:r>
            <a:r>
              <a:rPr lang="ja-JP" altLang="en-US" sz="12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重症</a:t>
            </a:r>
            <a:r>
              <a:rPr lang="ja-JP" altLang="en-US" sz="1600" b="1" dirty="0">
                <a:latin typeface="Meiryo UI" panose="020B0604030504040204" pitchFamily="50" charset="-128"/>
                <a:ea typeface="Meiryo UI" panose="020B0604030504040204" pitchFamily="50" charset="-128"/>
              </a:rPr>
              <a:t>病床</a:t>
            </a:r>
            <a:r>
              <a:rPr lang="ja-JP" altLang="en-US" sz="1600" dirty="0">
                <a:latin typeface="Meiryo UI" panose="020B0604030504040204" pitchFamily="50" charset="-128"/>
                <a:ea typeface="Meiryo UI" panose="020B0604030504040204" pitchFamily="50" charset="-128"/>
              </a:rPr>
              <a:t>運用率</a:t>
            </a:r>
            <a:r>
              <a:rPr lang="ja-JP" altLang="en-US" sz="1600" dirty="0" smtClean="0">
                <a:latin typeface="Meiryo UI" panose="020B0604030504040204" pitchFamily="50" charset="-128"/>
                <a:ea typeface="Meiryo UI" panose="020B0604030504040204" pitchFamily="50" charset="-128"/>
              </a:rPr>
              <a:t>は</a:t>
            </a:r>
            <a:r>
              <a:rPr lang="en-US" altLang="ja-JP" sz="1600" dirty="0">
                <a:latin typeface="Meiryo UI" panose="020B0604030504040204" pitchFamily="50" charset="-128"/>
                <a:ea typeface="Meiryo UI" panose="020B0604030504040204" pitchFamily="50" charset="-128"/>
              </a:rPr>
              <a:t>54.6</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であるが、クラスターにより患者受入が困難な医療機関等もあり、</a:t>
            </a:r>
            <a:r>
              <a:rPr lang="ja-JP" altLang="en-US" sz="1600" b="1" dirty="0">
                <a:latin typeface="Meiryo UI" panose="020B0604030504040204" pitchFamily="50" charset="-128"/>
                <a:ea typeface="Meiryo UI" panose="020B0604030504040204" pitchFamily="50" charset="-128"/>
              </a:rPr>
              <a:t>運用体制としてはひっ迫</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不急の予定入院・手術の延期により一般医療を一部制限しており、</a:t>
            </a:r>
            <a:r>
              <a:rPr lang="ja-JP" altLang="en-US" sz="1600" b="1" dirty="0">
                <a:latin typeface="Meiryo UI" panose="020B0604030504040204" pitchFamily="50" charset="-128"/>
                <a:ea typeface="Meiryo UI" panose="020B0604030504040204" pitchFamily="50" charset="-128"/>
              </a:rPr>
              <a:t>医療全体に影響が生じている。</a:t>
            </a:r>
            <a:r>
              <a:rPr lang="ja-JP" altLang="en-US" sz="1600" dirty="0">
                <a:latin typeface="Meiryo UI" panose="020B0604030504040204" pitchFamily="50" charset="-128"/>
                <a:ea typeface="Meiryo UI" panose="020B0604030504040204" pitchFamily="50" charset="-128"/>
              </a:rPr>
              <a:t>特に、 救急搬送困難事案件数</a:t>
            </a:r>
            <a:r>
              <a:rPr lang="ja-JP" altLang="en-US" sz="1600" dirty="0" smtClean="0">
                <a:latin typeface="Meiryo UI" panose="020B0604030504040204" pitchFamily="50" charset="-128"/>
                <a:ea typeface="Meiryo UI" panose="020B0604030504040204" pitchFamily="50" charset="-128"/>
              </a:rPr>
              <a:t>は高水準</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で発生しており、</a:t>
            </a:r>
            <a:r>
              <a:rPr lang="ja-JP" altLang="en-US" sz="1600" b="1" dirty="0">
                <a:latin typeface="Meiryo UI" panose="020B0604030504040204" pitchFamily="50" charset="-128"/>
                <a:ea typeface="Meiryo UI" panose="020B0604030504040204" pitchFamily="50" charset="-128"/>
              </a:rPr>
              <a:t>救急医療に負荷が生じている。</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病床</a:t>
            </a:r>
            <a:r>
              <a:rPr lang="ja-JP" altLang="en-US" sz="1600" dirty="0">
                <a:latin typeface="Meiryo UI" panose="020B0604030504040204" pitchFamily="50" charset="-128"/>
                <a:ea typeface="Meiryo UI" panose="020B0604030504040204" pitchFamily="50" charset="-128"/>
              </a:rPr>
              <a:t>確保計画に基づく運用病床以外に受け入れていただいている</a:t>
            </a:r>
            <a:r>
              <a:rPr lang="ja-JP" altLang="en-US" sz="1600" dirty="0" smtClean="0">
                <a:latin typeface="Meiryo UI" panose="020B0604030504040204" pitchFamily="50" charset="-128"/>
                <a:ea typeface="Meiryo UI" panose="020B0604030504040204" pitchFamily="50" charset="-128"/>
              </a:rPr>
              <a:t>病床数（</a:t>
            </a:r>
            <a:r>
              <a:rPr lang="en-US" altLang="ja-JP" sz="1600" dirty="0" smtClean="0">
                <a:latin typeface="Meiryo UI" panose="020B0604030504040204" pitchFamily="50" charset="-128"/>
                <a:ea typeface="Meiryo UI" panose="020B0604030504040204" pitchFamily="50" charset="-128"/>
              </a:rPr>
              <a:t>2/15</a:t>
            </a:r>
            <a:r>
              <a:rPr lang="ja-JP" altLang="en-US" sz="1600" dirty="0" smtClean="0">
                <a:latin typeface="Meiryo UI" panose="020B0604030504040204" pitchFamily="50" charset="-128"/>
                <a:ea typeface="Meiryo UI" panose="020B0604030504040204" pitchFamily="50" charset="-128"/>
              </a:rPr>
              <a:t>時点</a:t>
            </a:r>
            <a:r>
              <a:rPr lang="en-US" altLang="ja-JP" sz="1600" dirty="0" smtClean="0">
                <a:latin typeface="Meiryo UI" panose="020B0604030504040204" pitchFamily="50" charset="-128"/>
                <a:ea typeface="Meiryo UI" panose="020B0604030504040204" pitchFamily="50" charset="-128"/>
              </a:rPr>
              <a:t>281</a:t>
            </a:r>
            <a:r>
              <a:rPr lang="ja-JP" altLang="en-US" sz="1600" dirty="0" smtClean="0">
                <a:latin typeface="Meiryo UI" panose="020B0604030504040204" pitchFamily="50" charset="-128"/>
                <a:ea typeface="Meiryo UI" panose="020B0604030504040204" pitchFamily="50" charset="-128"/>
              </a:rPr>
              <a:t>床）を含めても、</a:t>
            </a:r>
            <a:r>
              <a:rPr lang="ja-JP" altLang="en-US" sz="1600" b="1" dirty="0" smtClean="0">
                <a:latin typeface="Meiryo UI" panose="020B0604030504040204" pitchFamily="50" charset="-128"/>
                <a:ea typeface="Meiryo UI" panose="020B0604030504040204" pitchFamily="50" charset="-128"/>
              </a:rPr>
              <a:t>軽症</a:t>
            </a:r>
            <a:r>
              <a:rPr lang="ja-JP" altLang="en-US" sz="1600" b="1" dirty="0">
                <a:latin typeface="Meiryo UI" panose="020B0604030504040204" pitchFamily="50" charset="-128"/>
                <a:ea typeface="Meiryo UI" panose="020B0604030504040204" pitchFamily="50" charset="-128"/>
              </a:rPr>
              <a:t>中等症</a:t>
            </a:r>
            <a:r>
              <a:rPr lang="ja-JP" altLang="en-US" sz="1600" b="1" dirty="0" smtClean="0">
                <a:latin typeface="Meiryo UI" panose="020B0604030504040204" pitchFamily="50" charset="-128"/>
                <a:ea typeface="Meiryo UI" panose="020B0604030504040204" pitchFamily="50" charset="-128"/>
              </a:rPr>
              <a:t>病床の運用はほぼ</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満床の状態。</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endParaRPr lang="ja-JP" altLang="en-US"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宿泊療養施設居室使用率、運用率ともに</a:t>
            </a:r>
            <a:r>
              <a:rPr lang="en-US" altLang="ja-JP" sz="1600" dirty="0">
                <a:latin typeface="Meiryo UI" panose="020B0604030504040204" pitchFamily="50" charset="-128"/>
                <a:ea typeface="Meiryo UI" panose="020B0604030504040204" pitchFamily="50" charset="-128"/>
              </a:rPr>
              <a:t>24.0</a:t>
            </a:r>
            <a:r>
              <a:rPr lang="en-US" altLang="ja-JP"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自宅</a:t>
            </a:r>
            <a:r>
              <a:rPr lang="ja-JP" altLang="en-US" sz="1600" dirty="0">
                <a:latin typeface="Meiryo UI" panose="020B0604030504040204" pitchFamily="50" charset="-128"/>
                <a:ea typeface="Meiryo UI" panose="020B0604030504040204" pitchFamily="50" charset="-128"/>
              </a:rPr>
              <a:t>待機者は、</a:t>
            </a:r>
            <a:r>
              <a:rPr lang="ja-JP" altLang="en-US" sz="1600" dirty="0" smtClean="0">
                <a:latin typeface="Meiryo UI" panose="020B0604030504040204" pitchFamily="50" charset="-128"/>
                <a:ea typeface="Meiryo UI" panose="020B0604030504040204" pitchFamily="50" charset="-128"/>
              </a:rPr>
              <a:t>約</a:t>
            </a:r>
            <a:r>
              <a:rPr lang="en-US" altLang="ja-JP" sz="1600" dirty="0" smtClean="0">
                <a:latin typeface="Meiryo UI" panose="020B0604030504040204" pitchFamily="50" charset="-128"/>
                <a:ea typeface="Meiryo UI" panose="020B0604030504040204" pitchFamily="50" charset="-128"/>
              </a:rPr>
              <a:t>134,000</a:t>
            </a:r>
            <a:r>
              <a:rPr lang="ja-JP" altLang="en-US" sz="1600" dirty="0" smtClean="0">
                <a:latin typeface="Meiryo UI" panose="020B0604030504040204" pitchFamily="50" charset="-128"/>
                <a:ea typeface="Meiryo UI" panose="020B0604030504040204" pitchFamily="50" charset="-128"/>
              </a:rPr>
              <a:t>人。</a:t>
            </a:r>
            <a:r>
              <a:rPr lang="ja-JP" altLang="en-US" sz="1600" dirty="0">
                <a:latin typeface="Meiryo UI" panose="020B0604030504040204" pitchFamily="50" charset="-128"/>
                <a:ea typeface="Meiryo UI" panose="020B0604030504040204" pitchFamily="50" charset="-128"/>
              </a:rPr>
              <a:t>　</a:t>
            </a:r>
          </a:p>
          <a:p>
            <a:r>
              <a:rPr lang="ja-JP" altLang="en-US" sz="1600" dirty="0">
                <a:latin typeface="Meiryo UI" panose="020B0604030504040204" pitchFamily="50" charset="-128"/>
                <a:ea typeface="Meiryo UI" panose="020B0604030504040204" pitchFamily="50" charset="-128"/>
              </a:rPr>
              <a:t>　○　現在、大規模な感染拡大の継続を踏まえ、重症化リスクの高い方などに優先的に入院いただいている（</a:t>
            </a:r>
            <a:r>
              <a:rPr lang="ja-JP" altLang="en-US" sz="1600" dirty="0" smtClean="0">
                <a:latin typeface="Meiryo UI" panose="020B0604030504040204" pitchFamily="50" charset="-128"/>
                <a:ea typeface="Meiryo UI" panose="020B0604030504040204" pitchFamily="50" charset="-128"/>
              </a:rPr>
              <a:t>入院率は</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％台と</a:t>
            </a:r>
            <a:r>
              <a:rPr lang="ja-JP" altLang="en-US" sz="1600" dirty="0">
                <a:latin typeface="Meiryo UI" panose="020B0604030504040204" pitchFamily="50" charset="-128"/>
                <a:ea typeface="Meiryo UI" panose="020B0604030504040204" pitchFamily="50" charset="-128"/>
              </a:rPr>
              <a:t>過去</a:t>
            </a:r>
            <a:r>
              <a:rPr lang="ja-JP" altLang="en-US" sz="1600" dirty="0" smtClean="0">
                <a:latin typeface="Meiryo UI" panose="020B0604030504040204" pitchFamily="50" charset="-128"/>
                <a:ea typeface="Meiryo UI" panose="020B0604030504040204" pitchFamily="50" charset="-128"/>
              </a:rPr>
              <a:t>最低の状態）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軽症中等症病床における入院患者の平均入院日数は約８日と、過去の波より短い（今後、国の方針を踏まえ、入院日数がさらに短縮の可</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能性）が、</a:t>
            </a:r>
            <a:r>
              <a:rPr lang="ja-JP" altLang="en-US" sz="1600" b="1" dirty="0">
                <a:latin typeface="Meiryo UI" panose="020B0604030504040204" pitchFamily="50" charset="-128"/>
                <a:ea typeface="Meiryo UI" panose="020B0604030504040204" pitchFamily="50" charset="-128"/>
              </a:rPr>
              <a:t>高齢者の入院患者の増加により重症者数の増加や入院日数が長期化する可能性があり、さらなる医療ひっ迫が懸念。</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150948"/>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a:latin typeface="ＭＳ ゴシック" panose="020B0609070205080204" pitchFamily="49" charset="-128"/>
                <a:ea typeface="ＭＳ ゴシック" panose="020B0609070205080204" pitchFamily="49" charset="-128"/>
              </a:rPr>
              <a:t>資料</a:t>
            </a:r>
            <a:r>
              <a:rPr kumimoji="1" lang="ja-JP" altLang="en-US" sz="1600" smtClean="0">
                <a:latin typeface="ＭＳ ゴシック" panose="020B0609070205080204" pitchFamily="49" charset="-128"/>
                <a:ea typeface="ＭＳ ゴシック" panose="020B0609070205080204" pitchFamily="49" charset="-128"/>
              </a:rPr>
              <a:t>１－</a:t>
            </a:r>
            <a:r>
              <a:rPr lang="ja-JP" altLang="en-US" sz="1600" smtClean="0">
                <a:latin typeface="ＭＳ ゴシック" panose="020B0609070205080204" pitchFamily="49" charset="-128"/>
                <a:ea typeface="ＭＳ ゴシック" panose="020B0609070205080204" pitchFamily="49" charset="-128"/>
              </a:rPr>
              <a:t>４</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0" y="794083"/>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1</a:t>
            </a:fld>
            <a:endParaRPr kumimoji="1" lang="ja-JP" altLang="en-US" sz="2000">
              <a:solidFill>
                <a:schemeClr val="tx1"/>
              </a:solidFill>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3"/>
            <a:ext cx="12192000" cy="34395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567225"/>
            <a:ext cx="12192000" cy="4739759"/>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　大阪府の医療提供体制がひっ迫している要因</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大規模な感染拡大が継続している東京都と比較し、大阪府では医療提供体制が極めてひっ迫。</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要因として以下が考えられる。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①高齢者への感染が拡大</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代以上の新規</a:t>
            </a:r>
            <a:r>
              <a:rPr lang="ja-JP" altLang="en-US" sz="1600" b="1" dirty="0" smtClean="0">
                <a:latin typeface="Meiryo UI" panose="020B0604030504040204" pitchFamily="50" charset="-128"/>
                <a:ea typeface="Meiryo UI" panose="020B0604030504040204" pitchFamily="50" charset="-128"/>
              </a:rPr>
              <a:t>陽性者数は１週間で</a:t>
            </a:r>
            <a:r>
              <a:rPr lang="en-US" altLang="ja-JP" sz="1600" b="1" dirty="0" smtClean="0">
                <a:latin typeface="Meiryo UI" panose="020B0604030504040204" pitchFamily="50" charset="-128"/>
                <a:ea typeface="Meiryo UI" panose="020B0604030504040204" pitchFamily="50" charset="-128"/>
              </a:rPr>
              <a:t>9,500</a:t>
            </a:r>
            <a:r>
              <a:rPr lang="ja-JP" altLang="en-US" sz="1600" b="1" dirty="0" smtClean="0">
                <a:latin typeface="Meiryo UI" panose="020B0604030504040204" pitchFamily="50" charset="-128"/>
                <a:ea typeface="Meiryo UI" panose="020B0604030504040204" pitchFamily="50" charset="-128"/>
              </a:rPr>
              <a:t>人を超過し、陽性者数</a:t>
            </a:r>
            <a:r>
              <a:rPr lang="ja-JP" altLang="en-US" sz="1600" b="1" dirty="0">
                <a:latin typeface="Meiryo UI" panose="020B0604030504040204" pitchFamily="50" charset="-128"/>
                <a:ea typeface="Meiryo UI" panose="020B0604030504040204" pitchFamily="50" charset="-128"/>
              </a:rPr>
              <a:t>に占める割合</a:t>
            </a:r>
            <a:r>
              <a:rPr lang="ja-JP" altLang="en-US" sz="1600" b="1" dirty="0" smtClean="0">
                <a:latin typeface="Meiryo UI" panose="020B0604030504040204" pitchFamily="50" charset="-128"/>
                <a:ea typeface="Meiryo UI" panose="020B0604030504040204" pitchFamily="50" charset="-128"/>
              </a:rPr>
              <a:t>も１割を超過。</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高齢者への感染拡大については、クラスターの発生が大きく影響。</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大阪府：１月の高齢者施設クラスター</a:t>
            </a:r>
            <a:r>
              <a:rPr lang="en-US" altLang="ja-JP" sz="1400" dirty="0" smtClean="0">
                <a:latin typeface="Meiryo UI" panose="020B0604030504040204" pitchFamily="50" charset="-128"/>
                <a:ea typeface="Meiryo UI" panose="020B0604030504040204" pitchFamily="50" charset="-128"/>
              </a:rPr>
              <a:t>…42</a:t>
            </a:r>
            <a:r>
              <a:rPr lang="ja-JP" altLang="en-US" sz="1400" dirty="0" smtClean="0">
                <a:latin typeface="Meiryo UI" panose="020B0604030504040204" pitchFamily="50" charset="-128"/>
                <a:ea typeface="Meiryo UI" panose="020B0604030504040204" pitchFamily="50" charset="-128"/>
              </a:rPr>
              <a:t>件・陽性者数</a:t>
            </a:r>
            <a:r>
              <a:rPr lang="en-US" altLang="ja-JP" sz="1400" dirty="0" smtClean="0">
                <a:latin typeface="Meiryo UI" panose="020B0604030504040204" pitchFamily="50" charset="-128"/>
                <a:ea typeface="Meiryo UI" panose="020B0604030504040204" pitchFamily="50" charset="-128"/>
              </a:rPr>
              <a:t>758</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医療機関</a:t>
            </a:r>
            <a:r>
              <a:rPr lang="en-US" altLang="ja-JP" sz="1400" dirty="0" smtClean="0">
                <a:latin typeface="Meiryo UI" panose="020B0604030504040204" pitchFamily="50" charset="-128"/>
                <a:ea typeface="Meiryo UI" panose="020B0604030504040204" pitchFamily="50" charset="-128"/>
              </a:rPr>
              <a:t>…19</a:t>
            </a:r>
            <a:r>
              <a:rPr lang="ja-JP" altLang="en-US" sz="1400" dirty="0" smtClean="0">
                <a:latin typeface="Meiryo UI" panose="020B0604030504040204" pitchFamily="50" charset="-128"/>
                <a:ea typeface="Meiryo UI" panose="020B0604030504040204" pitchFamily="50" charset="-128"/>
              </a:rPr>
              <a:t>件・陽性者数</a:t>
            </a:r>
            <a:r>
              <a:rPr lang="en-US" altLang="ja-JP" sz="1400" dirty="0" smtClean="0">
                <a:latin typeface="Meiryo UI" panose="020B0604030504040204" pitchFamily="50" charset="-128"/>
                <a:ea typeface="Meiryo UI" panose="020B0604030504040204" pitchFamily="50" charset="-128"/>
              </a:rPr>
              <a:t>369</a:t>
            </a:r>
            <a:r>
              <a:rPr lang="ja-JP" altLang="en-US" sz="1400" dirty="0" smtClean="0">
                <a:latin typeface="Meiryo UI" panose="020B0604030504040204" pitchFamily="50" charset="-128"/>
                <a:ea typeface="Meiryo UI" panose="020B0604030504040204" pitchFamily="50" charset="-128"/>
              </a:rPr>
              <a:t>人。</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２月（</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日間）の高齢者施設クラスター</a:t>
            </a:r>
            <a:r>
              <a:rPr lang="en-US" altLang="ja-JP" sz="1400" dirty="0" smtClean="0">
                <a:latin typeface="Meiryo UI" panose="020B0604030504040204" pitchFamily="50" charset="-128"/>
                <a:ea typeface="Meiryo UI" panose="020B0604030504040204" pitchFamily="50" charset="-128"/>
              </a:rPr>
              <a:t>…62</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・陽性者</a:t>
            </a:r>
            <a:r>
              <a:rPr lang="ja-JP" altLang="en-US" sz="1400" dirty="0" smtClean="0">
                <a:latin typeface="Meiryo UI" panose="020B0604030504040204" pitchFamily="50" charset="-128"/>
                <a:ea typeface="Meiryo UI" panose="020B0604030504040204" pitchFamily="50" charset="-128"/>
              </a:rPr>
              <a:t>数</a:t>
            </a:r>
            <a:r>
              <a:rPr lang="en-US" altLang="ja-JP" sz="1400" dirty="0" smtClean="0">
                <a:latin typeface="Meiryo UI" panose="020B0604030504040204" pitchFamily="50" charset="-128"/>
                <a:ea typeface="Meiryo UI" panose="020B0604030504040204" pitchFamily="50" charset="-128"/>
              </a:rPr>
              <a:t>1,016</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。医療機関</a:t>
            </a:r>
            <a:r>
              <a:rPr lang="en-US" altLang="ja-JP" sz="1400" dirty="0" smtClean="0">
                <a:latin typeface="Meiryo UI" panose="020B0604030504040204" pitchFamily="50" charset="-128"/>
                <a:ea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・陽性者</a:t>
            </a:r>
            <a:r>
              <a:rPr lang="ja-JP" altLang="en-US" sz="1400" dirty="0" smtClean="0">
                <a:latin typeface="Meiryo UI" panose="020B0604030504040204" pitchFamily="50" charset="-128"/>
                <a:ea typeface="Meiryo UI" panose="020B0604030504040204" pitchFamily="50" charset="-128"/>
              </a:rPr>
              <a:t>数</a:t>
            </a:r>
            <a:r>
              <a:rPr lang="en-US" altLang="ja-JP" sz="1400" dirty="0" smtClean="0">
                <a:latin typeface="Meiryo UI" panose="020B0604030504040204" pitchFamily="50" charset="-128"/>
                <a:ea typeface="Meiryo UI" panose="020B0604030504040204" pitchFamily="50" charset="-128"/>
              </a:rPr>
              <a:t>764</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②上記①に伴い、</a:t>
            </a:r>
            <a:r>
              <a:rPr lang="ja-JP" altLang="en-US" sz="1600" b="1" dirty="0">
                <a:latin typeface="Meiryo UI" panose="020B0604030504040204" pitchFamily="50" charset="-128"/>
                <a:ea typeface="Meiryo UI" panose="020B0604030504040204" pitchFamily="50" charset="-128"/>
              </a:rPr>
              <a:t>高齢者の入院患者が急増。</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・大阪府では、</a:t>
            </a:r>
            <a:r>
              <a:rPr lang="ja-JP" altLang="en-US" sz="1600" b="1" dirty="0">
                <a:latin typeface="Meiryo UI" panose="020B0604030504040204" pitchFamily="50" charset="-128"/>
                <a:ea typeface="Meiryo UI" panose="020B0604030504040204" pitchFamily="50" charset="-128"/>
              </a:rPr>
              <a:t>入院調整時の入院患者の年代割合は、</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代以上が７割以上を占め、症状としても、中等症</a:t>
            </a:r>
            <a:r>
              <a:rPr lang="en-US" altLang="ja-JP" sz="1600" b="1" dirty="0">
                <a:latin typeface="Meiryo UI" panose="020B0604030504040204" pitchFamily="50" charset="-128"/>
                <a:ea typeface="Meiryo UI" panose="020B0604030504040204" pitchFamily="50" charset="-128"/>
              </a:rPr>
              <a:t>Ⅱ</a:t>
            </a:r>
            <a:r>
              <a:rPr lang="ja-JP" altLang="en-US" sz="1600" b="1" dirty="0">
                <a:latin typeface="Meiryo UI" panose="020B0604030504040204" pitchFamily="50" charset="-128"/>
                <a:ea typeface="Meiryo UI" panose="020B0604030504040204" pitchFamily="50" charset="-128"/>
              </a:rPr>
              <a:t>以上が７割以上。</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軽症中等症受入医療機関における入院患者数の年代別割合も</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代以上が約８割と、東京都の約５割強より極めて高い。</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重症者に占める</a:t>
            </a:r>
            <a:r>
              <a:rPr lang="en-US" altLang="ja-JP" sz="1600" b="1" dirty="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代以上の割合が６割を超過しており、第四波の４割強や第五波の２割弱に比べ</a:t>
            </a:r>
            <a:r>
              <a:rPr lang="ja-JP" altLang="en-US" sz="1600" b="1" dirty="0" smtClean="0">
                <a:latin typeface="Meiryo UI" panose="020B0604030504040204" pitchFamily="50" charset="-128"/>
                <a:ea typeface="Meiryo UI" panose="020B0604030504040204" pitchFamily="50" charset="-128"/>
              </a:rPr>
              <a:t>、高い</a:t>
            </a:r>
            <a:r>
              <a:rPr lang="ja-JP" altLang="en-US" sz="1600" b="1"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p>
          <a:p>
            <a:r>
              <a:rPr lang="ja-JP" altLang="en-US" sz="1600" dirty="0">
                <a:latin typeface="Meiryo UI" panose="020B0604030504040204" pitchFamily="50" charset="-128"/>
                <a:ea typeface="Meiryo UI" panose="020B0604030504040204" pitchFamily="50" charset="-128"/>
              </a:rPr>
              <a:t>　　　　高齢者は基礎疾患等をお持ちの方も多く、入院が長期化する傾向があり、病床がひっ迫している要因の一つ。</a:t>
            </a: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死亡例においても、</a:t>
            </a:r>
            <a:r>
              <a:rPr lang="en-US" altLang="ja-JP" sz="1600" b="1" dirty="0" smtClean="0">
                <a:latin typeface="Meiryo UI" panose="020B0604030504040204" pitchFamily="50" charset="-128"/>
                <a:ea typeface="Meiryo UI" panose="020B0604030504040204" pitchFamily="50" charset="-128"/>
              </a:rPr>
              <a:t>70</a:t>
            </a:r>
            <a:r>
              <a:rPr lang="ja-JP" altLang="en-US" sz="1600" b="1" dirty="0">
                <a:latin typeface="Meiryo UI" panose="020B0604030504040204" pitchFamily="50" charset="-128"/>
                <a:ea typeface="Meiryo UI" panose="020B0604030504040204" pitchFamily="50" charset="-128"/>
              </a:rPr>
              <a:t>代以上の割合が約９割と、第四波の約８割強、第五波の７割弱に比べ、高い。　</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死亡例に</a:t>
            </a:r>
            <a:r>
              <a:rPr lang="ja-JP" altLang="en-US" sz="1600" dirty="0" smtClean="0">
                <a:latin typeface="Meiryo UI" panose="020B0604030504040204" pitchFamily="50" charset="-128"/>
                <a:ea typeface="Meiryo UI" panose="020B0604030504040204" pitchFamily="50" charset="-128"/>
              </a:rPr>
              <a:t>ついて、</a:t>
            </a:r>
            <a:r>
              <a:rPr lang="ja-JP" altLang="en-US" sz="1600" b="1" dirty="0" smtClean="0">
                <a:latin typeface="Meiryo UI" panose="020B0604030504040204" pitchFamily="50" charset="-128"/>
                <a:ea typeface="Meiryo UI" panose="020B0604030504040204" pitchFamily="50" charset="-128"/>
              </a:rPr>
              <a:t>推定</a:t>
            </a:r>
            <a:r>
              <a:rPr lang="ja-JP" altLang="en-US" sz="1600" b="1" dirty="0">
                <a:latin typeface="Meiryo UI" panose="020B0604030504040204" pitchFamily="50" charset="-128"/>
                <a:ea typeface="Meiryo UI" panose="020B0604030504040204" pitchFamily="50" charset="-128"/>
              </a:rPr>
              <a:t>される感染経路は施設・医療機関関連が約３割</a:t>
            </a:r>
            <a:r>
              <a:rPr lang="ja-JP" altLang="en-US" sz="1600" dirty="0">
                <a:latin typeface="Meiryo UI" panose="020B0604030504040204" pitchFamily="50" charset="-128"/>
                <a:ea typeface="Meiryo UI" panose="020B0604030504040204" pitchFamily="50" charset="-128"/>
              </a:rPr>
              <a:t>（第四波と同程度）。</a:t>
            </a:r>
          </a:p>
          <a:p>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8" name="角丸四角形 7"/>
          <p:cNvSpPr/>
          <p:nvPr/>
        </p:nvSpPr>
        <p:spPr>
          <a:xfrm>
            <a:off x="0" y="373211"/>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2</a:t>
            </a:fld>
            <a:endParaRPr kumimoji="1" lang="ja-JP" altLang="en-US" sz="2000">
              <a:solidFill>
                <a:schemeClr val="tx1"/>
              </a:solidFill>
            </a:endParaRPr>
          </a:p>
        </p:txBody>
      </p:sp>
      <p:sp>
        <p:nvSpPr>
          <p:cNvPr id="3" name="大かっこ 2">
            <a:extLst>
              <a:ext uri="{FF2B5EF4-FFF2-40B4-BE49-F238E27FC236}">
                <a16:creationId xmlns:a16="http://schemas.microsoft.com/office/drawing/2014/main" id="{95476816-DD1D-43E5-8C99-151AC5C7CE05}"/>
              </a:ext>
            </a:extLst>
          </p:cNvPr>
          <p:cNvSpPr/>
          <p:nvPr/>
        </p:nvSpPr>
        <p:spPr>
          <a:xfrm>
            <a:off x="845434" y="2275419"/>
            <a:ext cx="9834282" cy="6096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120858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11" name="角丸四角形 11">
            <a:extLst>
              <a:ext uri="{FF2B5EF4-FFF2-40B4-BE49-F238E27FC236}">
                <a16:creationId xmlns:a16="http://schemas.microsoft.com/office/drawing/2014/main" id="{A3DE373F-57AB-4CB7-A4C8-76D52C1D3C78}"/>
              </a:ext>
            </a:extLst>
          </p:cNvPr>
          <p:cNvSpPr/>
          <p:nvPr/>
        </p:nvSpPr>
        <p:spPr>
          <a:xfrm>
            <a:off x="80962" y="693045"/>
            <a:ext cx="12030076" cy="6140705"/>
          </a:xfrm>
          <a:prstGeom prst="roundRect">
            <a:avLst>
              <a:gd name="adj" fmla="val 59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年代別新規陽性者数や７日間新規陽性者数の推移から、</a:t>
            </a:r>
            <a:r>
              <a:rPr lang="ja-JP" altLang="en-US" sz="1600" b="1" dirty="0" smtClean="0">
                <a:solidFill>
                  <a:schemeClr val="tx1"/>
                </a:solidFill>
                <a:latin typeface="Meiryo UI" panose="020B0604030504040204" pitchFamily="50" charset="-128"/>
                <a:ea typeface="Meiryo UI" panose="020B0604030504040204" pitchFamily="50" charset="-128"/>
              </a:rPr>
              <a:t>新規陽性者数は減少に</a:t>
            </a:r>
            <a:r>
              <a:rPr lang="ja-JP" altLang="en-US" sz="1600" b="1" smtClean="0">
                <a:solidFill>
                  <a:schemeClr val="tx1"/>
                </a:solidFill>
                <a:latin typeface="Meiryo UI" panose="020B0604030504040204" pitchFamily="50" charset="-128"/>
                <a:ea typeface="Meiryo UI" panose="020B0604030504040204" pitchFamily="50" charset="-128"/>
              </a:rPr>
              <a:t>転じ始めている</a:t>
            </a:r>
            <a:r>
              <a:rPr lang="ja-JP" altLang="en-US" sz="160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しかし、依然、</a:t>
            </a:r>
            <a:r>
              <a:rPr lang="ja-JP" altLang="en-US" sz="1600" b="1" dirty="0" smtClean="0">
                <a:solidFill>
                  <a:schemeClr val="tx1"/>
                </a:solidFill>
                <a:latin typeface="Meiryo UI" panose="020B0604030504040204" pitchFamily="50" charset="-128"/>
                <a:ea typeface="Meiryo UI" panose="020B0604030504040204" pitchFamily="50" charset="-128"/>
              </a:rPr>
              <a:t>１日あたり</a:t>
            </a:r>
            <a:r>
              <a:rPr lang="en-US" altLang="ja-JP" sz="1600" b="1" dirty="0" smtClean="0">
                <a:solidFill>
                  <a:schemeClr val="tx1"/>
                </a:solidFill>
                <a:latin typeface="Meiryo UI" panose="020B0604030504040204" pitchFamily="50" charset="-128"/>
                <a:ea typeface="Meiryo UI" panose="020B0604030504040204" pitchFamily="50" charset="-128"/>
              </a:rPr>
              <a:t>12,000</a:t>
            </a:r>
            <a:r>
              <a:rPr lang="ja-JP" altLang="en-US" sz="1600" b="1" dirty="0" smtClean="0">
                <a:solidFill>
                  <a:schemeClr val="tx1"/>
                </a:solidFill>
                <a:latin typeface="Meiryo UI" panose="020B0604030504040204" pitchFamily="50" charset="-128"/>
                <a:ea typeface="Meiryo UI" panose="020B0604030504040204" pitchFamily="50" charset="-128"/>
              </a:rPr>
              <a:t>人程度の陽性者が確認</a:t>
            </a:r>
            <a:r>
              <a:rPr lang="ja-JP" altLang="en-US" sz="1600" dirty="0" smtClean="0">
                <a:solidFill>
                  <a:schemeClr val="tx1"/>
                </a:solidFill>
                <a:latin typeface="Meiryo UI" panose="020B0604030504040204" pitchFamily="50" charset="-128"/>
                <a:ea typeface="Meiryo UI" panose="020B0604030504040204" pitchFamily="50" charset="-128"/>
              </a:rPr>
              <a:t>されており、極めて高水準。陽性率の高さからも、市中</a:t>
            </a:r>
            <a:r>
              <a:rPr lang="ja-JP" altLang="en-US" sz="1600" dirty="0">
                <a:solidFill>
                  <a:schemeClr val="tx1"/>
                </a:solidFill>
                <a:latin typeface="Meiryo UI" panose="020B0604030504040204" pitchFamily="50" charset="-128"/>
                <a:ea typeface="Meiryo UI" panose="020B0604030504040204" pitchFamily="50" charset="-128"/>
              </a:rPr>
              <a:t>で感染がまん延した</a:t>
            </a:r>
            <a:r>
              <a:rPr lang="ja-JP" altLang="en-US" sz="1600" dirty="0" smtClean="0">
                <a:solidFill>
                  <a:schemeClr val="tx1"/>
                </a:solidFill>
                <a:latin typeface="Meiryo UI" panose="020B0604030504040204" pitchFamily="50" charset="-128"/>
                <a:ea typeface="Meiryo UI" panose="020B0604030504040204" pitchFamily="50" charset="-128"/>
              </a:rPr>
              <a:t>状態。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感染動向について、慎重に見極めが必要。</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医療提供体制については極めて</a:t>
            </a:r>
            <a:r>
              <a:rPr lang="ja-JP" altLang="en-US" sz="1600" b="1" dirty="0" smtClean="0">
                <a:solidFill>
                  <a:schemeClr val="tx1"/>
                </a:solidFill>
                <a:latin typeface="Meiryo UI" panose="020B0604030504040204" pitchFamily="50" charset="-128"/>
                <a:ea typeface="Meiryo UI" panose="020B0604030504040204" pitchFamily="50" charset="-128"/>
              </a:rPr>
              <a:t>ひっ迫。</a:t>
            </a:r>
            <a:r>
              <a:rPr lang="ja-JP" altLang="en-US" sz="1600" dirty="0" smtClean="0">
                <a:solidFill>
                  <a:schemeClr val="tx1"/>
                </a:solidFill>
                <a:latin typeface="Meiryo UI" panose="020B0604030504040204" pitchFamily="50" charset="-128"/>
                <a:ea typeface="Meiryo UI" panose="020B0604030504040204" pitchFamily="50" charset="-128"/>
              </a:rPr>
              <a:t>不急</a:t>
            </a:r>
            <a:r>
              <a:rPr lang="ja-JP" altLang="en-US" sz="1600" dirty="0">
                <a:solidFill>
                  <a:schemeClr val="tx1"/>
                </a:solidFill>
                <a:latin typeface="Meiryo UI" panose="020B0604030504040204" pitchFamily="50" charset="-128"/>
                <a:ea typeface="Meiryo UI" panose="020B0604030504040204" pitchFamily="50" charset="-128"/>
              </a:rPr>
              <a:t>の予定入院・手術の延期により</a:t>
            </a:r>
            <a:r>
              <a:rPr lang="ja-JP" altLang="en-US" sz="1600" b="1" dirty="0">
                <a:solidFill>
                  <a:schemeClr val="tx1"/>
                </a:solidFill>
                <a:latin typeface="Meiryo UI" panose="020B0604030504040204" pitchFamily="50" charset="-128"/>
                <a:ea typeface="Meiryo UI" panose="020B0604030504040204" pitchFamily="50" charset="-128"/>
              </a:rPr>
              <a:t>一般医療を一部制限しており、医療全体に影響</a:t>
            </a:r>
            <a:r>
              <a:rPr lang="ja-JP" altLang="en-US" sz="1600" dirty="0">
                <a:solidFill>
                  <a:schemeClr val="tx1"/>
                </a:solidFill>
                <a:latin typeface="Meiryo UI" panose="020B0604030504040204" pitchFamily="50" charset="-128"/>
                <a:ea typeface="Meiryo UI" panose="020B0604030504040204" pitchFamily="50" charset="-128"/>
              </a:rPr>
              <a:t>が</a:t>
            </a:r>
            <a:r>
              <a:rPr lang="ja-JP" altLang="en-US" sz="1600" dirty="0" smtClean="0">
                <a:solidFill>
                  <a:schemeClr val="tx1"/>
                </a:solidFill>
                <a:latin typeface="Meiryo UI" panose="020B0604030504040204" pitchFamily="50" charset="-128"/>
                <a:ea typeface="Meiryo UI" panose="020B0604030504040204" pitchFamily="50" charset="-128"/>
              </a:rPr>
              <a:t>生じて</a:t>
            </a:r>
            <a:r>
              <a:rPr lang="ja-JP" altLang="en-US" sz="1600" dirty="0">
                <a:solidFill>
                  <a:schemeClr val="tx1"/>
                </a:solidFill>
                <a:latin typeface="Meiryo UI" panose="020B0604030504040204" pitchFamily="50" charset="-128"/>
                <a:ea typeface="Meiryo UI" panose="020B0604030504040204" pitchFamily="50" charset="-128"/>
              </a:rPr>
              <a:t>いる。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救急搬送困難事案件数は増加し続けており、</a:t>
            </a:r>
            <a:r>
              <a:rPr lang="ja-JP" altLang="en-US" sz="1600" b="1" dirty="0">
                <a:solidFill>
                  <a:schemeClr val="tx1"/>
                </a:solidFill>
                <a:latin typeface="Meiryo UI" panose="020B0604030504040204" pitchFamily="50" charset="-128"/>
                <a:ea typeface="Meiryo UI" panose="020B0604030504040204" pitchFamily="50" charset="-128"/>
              </a:rPr>
              <a:t>救急医療に対して大きな負荷</a:t>
            </a:r>
            <a:r>
              <a:rPr lang="ja-JP" altLang="en-US" sz="1600" dirty="0">
                <a:solidFill>
                  <a:schemeClr val="tx1"/>
                </a:solidFill>
                <a:latin typeface="Meiryo UI" panose="020B0604030504040204" pitchFamily="50" charset="-128"/>
                <a:ea typeface="Meiryo UI" panose="020B0604030504040204" pitchFamily="50" charset="-128"/>
              </a:rPr>
              <a:t>がかかっている。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大阪府においては、高齢者への感染拡大が顕著にみられ、今後、</a:t>
            </a:r>
            <a:r>
              <a:rPr lang="ja-JP" altLang="en-US" sz="1600" b="1" dirty="0">
                <a:solidFill>
                  <a:schemeClr val="tx1"/>
                </a:solidFill>
                <a:latin typeface="Meiryo UI" panose="020B0604030504040204" pitchFamily="50" charset="-128"/>
                <a:ea typeface="Meiryo UI" panose="020B0604030504040204" pitchFamily="50" charset="-128"/>
              </a:rPr>
              <a:t>高齢者の入院患者の増加により、</a:t>
            </a:r>
            <a:r>
              <a:rPr lang="ja-JP" altLang="en-US" sz="1600" dirty="0">
                <a:solidFill>
                  <a:schemeClr val="tx1"/>
                </a:solidFill>
                <a:latin typeface="Meiryo UI" panose="020B0604030504040204" pitchFamily="50" charset="-128"/>
                <a:ea typeface="Meiryo UI" panose="020B0604030504040204" pitchFamily="50" charset="-128"/>
              </a:rPr>
              <a:t>重症者数の増加や入院日数の長期化、</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入院患者において介護</a:t>
            </a:r>
            <a:r>
              <a:rPr lang="ja-JP" altLang="en-US" sz="1600" dirty="0">
                <a:solidFill>
                  <a:schemeClr val="tx1"/>
                </a:solidFill>
                <a:latin typeface="Meiryo UI" panose="020B0604030504040204" pitchFamily="50" charset="-128"/>
                <a:ea typeface="Meiryo UI" panose="020B0604030504040204" pitchFamily="50" charset="-128"/>
              </a:rPr>
              <a:t>等も必要になる</a:t>
            </a:r>
            <a:r>
              <a:rPr lang="ja-JP" altLang="en-US" sz="1600" dirty="0" smtClean="0">
                <a:solidFill>
                  <a:schemeClr val="tx1"/>
                </a:solidFill>
                <a:latin typeface="Meiryo UI" panose="020B0604030504040204" pitchFamily="50" charset="-128"/>
                <a:ea typeface="Meiryo UI" panose="020B0604030504040204" pitchFamily="50" charset="-128"/>
              </a:rPr>
              <a:t>ケース</a:t>
            </a:r>
            <a:r>
              <a:rPr lang="ja-JP" altLang="en-US" sz="1600" dirty="0">
                <a:solidFill>
                  <a:schemeClr val="tx1"/>
                </a:solidFill>
                <a:latin typeface="Meiryo UI" panose="020B0604030504040204" pitchFamily="50" charset="-128"/>
                <a:ea typeface="Meiryo UI" panose="020B0604030504040204" pitchFamily="50" charset="-128"/>
              </a:rPr>
              <a:t>での</a:t>
            </a:r>
            <a:r>
              <a:rPr lang="ja-JP" altLang="en-US" sz="1600" dirty="0" smtClean="0">
                <a:solidFill>
                  <a:schemeClr val="tx1"/>
                </a:solidFill>
                <a:latin typeface="Meiryo UI" panose="020B0604030504040204" pitchFamily="50" charset="-128"/>
                <a:ea typeface="Meiryo UI" panose="020B0604030504040204" pitchFamily="50" charset="-128"/>
              </a:rPr>
              <a:t>医療</a:t>
            </a:r>
            <a:r>
              <a:rPr lang="ja-JP" altLang="en-US" sz="1600" dirty="0">
                <a:solidFill>
                  <a:schemeClr val="tx1"/>
                </a:solidFill>
                <a:latin typeface="Meiryo UI" panose="020B0604030504040204" pitchFamily="50" charset="-128"/>
                <a:ea typeface="Meiryo UI" panose="020B0604030504040204" pitchFamily="50" charset="-128"/>
              </a:rPr>
              <a:t>機関の</a:t>
            </a:r>
            <a:r>
              <a:rPr lang="ja-JP" altLang="en-US" sz="1600" dirty="0" smtClean="0">
                <a:solidFill>
                  <a:schemeClr val="tx1"/>
                </a:solidFill>
                <a:latin typeface="Meiryo UI" panose="020B0604030504040204" pitchFamily="50" charset="-128"/>
                <a:ea typeface="Meiryo UI" panose="020B0604030504040204" pitchFamily="50" charset="-128"/>
              </a:rPr>
              <a:t>負担</a:t>
            </a:r>
            <a:r>
              <a:rPr lang="ja-JP" altLang="en-US" sz="1600" dirty="0">
                <a:solidFill>
                  <a:schemeClr val="tx1"/>
                </a:solidFill>
                <a:latin typeface="Meiryo UI" panose="020B0604030504040204" pitchFamily="50" charset="-128"/>
                <a:ea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rPr>
              <a:t>増大などにより、</a:t>
            </a:r>
            <a:r>
              <a:rPr lang="ja-JP" altLang="en-US" sz="1600" b="1" dirty="0">
                <a:solidFill>
                  <a:schemeClr val="tx1"/>
                </a:solidFill>
                <a:latin typeface="Meiryo UI" panose="020B0604030504040204" pitchFamily="50" charset="-128"/>
                <a:ea typeface="Meiryo UI" panose="020B0604030504040204" pitchFamily="50" charset="-128"/>
              </a:rPr>
              <a:t>さらなる医療ひっ迫が懸念。</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特に、</a:t>
            </a:r>
            <a:r>
              <a:rPr lang="ja-JP" altLang="en-US" sz="1600" b="1" dirty="0">
                <a:solidFill>
                  <a:schemeClr val="tx1"/>
                </a:solidFill>
                <a:latin typeface="Meiryo UI" panose="020B0604030504040204" pitchFamily="50" charset="-128"/>
                <a:ea typeface="Meiryo UI" panose="020B0604030504040204" pitchFamily="50" charset="-128"/>
              </a:rPr>
              <a:t>重症患者数は新規陽性者数よりも遅れて増加するため、その影響が長引くことに警戒が必要。</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（沖縄県では、新規感染者数の減少後、入院患者・施設療養者が減少に転じるまで２週間程度のタイムラグ。介護福祉施設の感染者も同様の傾向）</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デンマークのように、オミクロン株の変異株である</a:t>
            </a:r>
            <a:r>
              <a:rPr lang="en-US" altLang="ja-JP" sz="1600" dirty="0">
                <a:solidFill>
                  <a:schemeClr val="tx1"/>
                </a:solidFill>
                <a:latin typeface="Meiryo UI" panose="020B0604030504040204" pitchFamily="50" charset="-128"/>
                <a:ea typeface="Meiryo UI" panose="020B0604030504040204" pitchFamily="50" charset="-128"/>
              </a:rPr>
              <a:t>BA.</a:t>
            </a:r>
            <a:r>
              <a:rPr lang="ja-JP" altLang="en-US" sz="1600" dirty="0">
                <a:solidFill>
                  <a:schemeClr val="tx1"/>
                </a:solidFill>
                <a:latin typeface="Meiryo UI" panose="020B0604030504040204" pitchFamily="50" charset="-128"/>
                <a:ea typeface="Meiryo UI" panose="020B0604030504040204" pitchFamily="50" charset="-128"/>
              </a:rPr>
              <a:t>２系統への置き換わりが進み、更なる感染拡大となる可能性にも注意が必要。</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⇒以上のことから、大阪府においては、当面、大規模な感染が当面継続し、仮にピークアウトが近づいていても、重症者数等は遅れて出ることから、</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医療提供体制が極めてひっ迫した状態がしばらく継続する見込み。</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これ以上の医療提供体制のひっ迫を防ぎ、早期に改善させていくため、</a:t>
            </a:r>
            <a:r>
              <a:rPr lang="ja-JP" altLang="en-US" sz="1600" b="1" dirty="0">
                <a:solidFill>
                  <a:schemeClr val="tx1"/>
                </a:solidFill>
                <a:latin typeface="Meiryo UI" panose="020B0604030504040204" pitchFamily="50" charset="-128"/>
                <a:ea typeface="Meiryo UI" panose="020B0604030504040204" pitchFamily="50" charset="-128"/>
              </a:rPr>
              <a:t>感染規模の抑制に向けた人流抑制等の強い措置の検討が必要。</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特に、</a:t>
            </a:r>
            <a:r>
              <a:rPr lang="en-US" altLang="ja-JP" sz="1600" b="1" dirty="0">
                <a:solidFill>
                  <a:schemeClr val="tx1"/>
                </a:solidFill>
                <a:latin typeface="Meiryo UI" panose="020B0604030504040204" pitchFamily="50" charset="-128"/>
                <a:ea typeface="Meiryo UI" panose="020B0604030504040204" pitchFamily="50" charset="-128"/>
              </a:rPr>
              <a:t>70</a:t>
            </a:r>
            <a:r>
              <a:rPr lang="ja-JP" altLang="en-US" sz="1600" b="1" dirty="0">
                <a:solidFill>
                  <a:schemeClr val="tx1"/>
                </a:solidFill>
                <a:latin typeface="Meiryo UI" panose="020B0604030504040204" pitchFamily="50" charset="-128"/>
                <a:ea typeface="Meiryo UI" panose="020B0604030504040204" pitchFamily="50" charset="-128"/>
              </a:rPr>
              <a:t>代以上の高齢者や重症化リスクの高い方の不要不急の外出自粛や、高齢者等と日常的に接する家族、高齢者施設・医療機関</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等の職員の感染リスクを減らす行動の徹底が必要。さらに、ワクチン追加接種の推進、高齢者施設等における感染対策の徹底を図る必要。</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また、</a:t>
            </a:r>
            <a:r>
              <a:rPr lang="ja-JP" altLang="en-US" sz="1600" b="1" dirty="0">
                <a:solidFill>
                  <a:schemeClr val="tx1"/>
                </a:solidFill>
                <a:latin typeface="Meiryo UI" panose="020B0604030504040204" pitchFamily="50" charset="-128"/>
                <a:ea typeface="Meiryo UI" panose="020B0604030504040204" pitchFamily="50" charset="-128"/>
              </a:rPr>
              <a:t>高齢者施設等において陽性者が発生した場合</a:t>
            </a:r>
            <a:r>
              <a:rPr lang="ja-JP" altLang="en-US" sz="1600" dirty="0">
                <a:solidFill>
                  <a:schemeClr val="tx1"/>
                </a:solidFill>
                <a:latin typeface="Meiryo UI" panose="020B0604030504040204" pitchFamily="50" charset="-128"/>
                <a:ea typeface="Meiryo UI" panose="020B0604030504040204" pitchFamily="50" charset="-128"/>
              </a:rPr>
              <a:t>の、医療機関による感染制御等に対する助言や、施設への往診可能な医療機関による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抗体治療・経口治療薬の投与など、</a:t>
            </a:r>
            <a:r>
              <a:rPr lang="ja-JP" altLang="en-US" sz="1600" b="1" dirty="0">
                <a:solidFill>
                  <a:schemeClr val="tx1"/>
                </a:solidFill>
                <a:latin typeface="Meiryo UI" panose="020B0604030504040204" pitchFamily="50" charset="-128"/>
                <a:ea typeface="Meiryo UI" panose="020B0604030504040204" pitchFamily="50" charset="-128"/>
              </a:rPr>
              <a:t>保健所や府・市町村、地域のネットワークによる支援の強化を図っていく。</a:t>
            </a:r>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さらに、</a:t>
            </a:r>
            <a:r>
              <a:rPr lang="ja-JP" altLang="en-US" sz="1600" b="1" dirty="0">
                <a:solidFill>
                  <a:schemeClr val="tx1"/>
                </a:solidFill>
                <a:latin typeface="Meiryo UI" panose="020B0604030504040204" pitchFamily="50" charset="-128"/>
                <a:ea typeface="Meiryo UI" panose="020B0604030504040204" pitchFamily="50" charset="-128"/>
              </a:rPr>
              <a:t>病床を効率的に活用するため、休床病床の活用や、</a:t>
            </a:r>
            <a:r>
              <a:rPr lang="ja-JP" altLang="en-US" sz="1600" dirty="0">
                <a:solidFill>
                  <a:schemeClr val="tx1"/>
                </a:solidFill>
                <a:latin typeface="Meiryo UI" panose="020B0604030504040204" pitchFamily="50" charset="-128"/>
                <a:ea typeface="Meiryo UI" panose="020B0604030504040204" pitchFamily="50" charset="-128"/>
              </a:rPr>
              <a:t>症状悪化がみられない患者の臨時医療施設、宿泊療養施設、高齢者施設等</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への</a:t>
            </a:r>
            <a:r>
              <a:rPr lang="ja-JP" altLang="en-US" sz="1600" b="1" dirty="0">
                <a:solidFill>
                  <a:schemeClr val="tx1"/>
                </a:solidFill>
                <a:latin typeface="Meiryo UI" panose="020B0604030504040204" pitchFamily="50" charset="-128"/>
                <a:ea typeface="Meiryo UI" panose="020B0604030504040204" pitchFamily="50" charset="-128"/>
              </a:rPr>
              <a:t>早期の転退院の強化などを進めるとともに、</a:t>
            </a:r>
            <a:r>
              <a:rPr lang="ja-JP" altLang="en-US" sz="1600" dirty="0">
                <a:solidFill>
                  <a:schemeClr val="tx1"/>
                </a:solidFill>
                <a:latin typeface="Meiryo UI" panose="020B0604030504040204" pitchFamily="50" charset="-128"/>
                <a:ea typeface="Meiryo UI" panose="020B0604030504040204" pitchFamily="50" charset="-128"/>
              </a:rPr>
              <a:t>他疾患救急患者・院内感染患者など他疾患の治療を行う場合は</a:t>
            </a:r>
            <a:r>
              <a:rPr lang="ja-JP" altLang="en-US" sz="1600" b="1" dirty="0">
                <a:solidFill>
                  <a:schemeClr val="tx1"/>
                </a:solidFill>
                <a:latin typeface="Meiryo UI" panose="020B0604030504040204" pitchFamily="50" charset="-128"/>
                <a:ea typeface="Meiryo UI" panose="020B0604030504040204" pitchFamily="50" charset="-128"/>
              </a:rPr>
              <a:t>受入病床以外の病床を</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活用するなど、医療機関全体での対応を進める。</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05074"/>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
        <p:nvSpPr>
          <p:cNvPr id="7"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3</a:t>
            </a:fld>
            <a:endParaRPr kumimoji="1" lang="ja-JP" altLang="en-US" sz="2000">
              <a:solidFill>
                <a:schemeClr val="tx1"/>
              </a:solidFill>
            </a:endParaRP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6481</TotalTime>
  <Words>1600</Words>
  <Application>Microsoft Office PowerPoint</Application>
  <PresentationFormat>ワイド画面</PresentationFormat>
  <Paragraphs>77</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廣瀨　令奈</cp:lastModifiedBy>
  <cp:revision>37</cp:revision>
  <cp:lastPrinted>2022-02-14T05:00:07Z</cp:lastPrinted>
  <dcterms:created xsi:type="dcterms:W3CDTF">2020-07-15T08:05:42Z</dcterms:created>
  <dcterms:modified xsi:type="dcterms:W3CDTF">2022-02-16T08:02:33Z</dcterms:modified>
</cp:coreProperties>
</file>