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notesMasterIdLst>
    <p:notesMasterId r:id="rId6"/>
  </p:notesMasterIdLst>
  <p:sldIdLst>
    <p:sldId id="351" r:id="rId5"/>
  </p:sldIdLst>
  <p:sldSz cx="12192000" cy="68580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a:srgbClr val="FF3399"/>
    <a:srgbClr val="CC00CC"/>
    <a:srgbClr val="FF6600"/>
    <a:srgbClr val="FFFFC1"/>
    <a:srgbClr val="FFFF99"/>
    <a:srgbClr val="FFF899"/>
    <a:srgbClr val="FFFFCC"/>
    <a:srgbClr val="FFCCCC"/>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495" autoAdjust="0"/>
    <p:restoredTop sz="93333" autoAdjust="0"/>
  </p:normalViewPr>
  <p:slideViewPr>
    <p:cSldViewPr snapToGrid="0">
      <p:cViewPr varScale="1">
        <p:scale>
          <a:sx n="74" d="100"/>
          <a:sy n="74" d="100"/>
        </p:scale>
        <p:origin x="966" y="90"/>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575" cy="498475"/>
          </a:xfrm>
          <a:prstGeom prst="rect">
            <a:avLst/>
          </a:prstGeom>
        </p:spPr>
        <p:txBody>
          <a:bodyPr vert="horz" lIns="91424" tIns="45712" rIns="91424" bIns="4571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24" tIns="45712" rIns="91424" bIns="45712" rtlCol="0"/>
          <a:lstStyle>
            <a:lvl1pPr algn="r">
              <a:defRPr sz="1200"/>
            </a:lvl1pPr>
          </a:lstStyle>
          <a:p>
            <a:fld id="{389D966A-D09D-45AD-BB79-8073D19D7A91}" type="datetimeFigureOut">
              <a:rPr kumimoji="1" lang="ja-JP" altLang="en-US" smtClean="0"/>
              <a:t>2022/2/14</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24" tIns="45712" rIns="91424" bIns="45712" rtlCol="0" anchor="ctr"/>
          <a:lstStyle/>
          <a:p>
            <a:endParaRPr lang="ja-JP" altLang="en-US"/>
          </a:p>
        </p:txBody>
      </p:sp>
      <p:sp>
        <p:nvSpPr>
          <p:cNvPr id="5" name="ノート プレースホルダー 4"/>
          <p:cNvSpPr>
            <a:spLocks noGrp="1"/>
          </p:cNvSpPr>
          <p:nvPr>
            <p:ph type="body" sz="quarter" idx="3"/>
          </p:nvPr>
        </p:nvSpPr>
        <p:spPr>
          <a:xfrm>
            <a:off x="681040" y="4783140"/>
            <a:ext cx="5445125" cy="3913187"/>
          </a:xfrm>
          <a:prstGeom prst="rect">
            <a:avLst/>
          </a:prstGeom>
        </p:spPr>
        <p:txBody>
          <a:bodyPr vert="horz" lIns="91424" tIns="45712" rIns="91424" bIns="4571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0865"/>
            <a:ext cx="2949575" cy="498475"/>
          </a:xfrm>
          <a:prstGeom prst="rect">
            <a:avLst/>
          </a:prstGeom>
        </p:spPr>
        <p:txBody>
          <a:bodyPr vert="horz" lIns="91424" tIns="45712" rIns="91424" bIns="4571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5"/>
            <a:ext cx="2949575" cy="498475"/>
          </a:xfrm>
          <a:prstGeom prst="rect">
            <a:avLst/>
          </a:prstGeom>
        </p:spPr>
        <p:txBody>
          <a:bodyPr vert="horz" lIns="91424" tIns="45712" rIns="91424" bIns="45712" rtlCol="0" anchor="b"/>
          <a:lstStyle>
            <a:lvl1pPr algn="r">
              <a:defRPr sz="1200"/>
            </a:lvl1pPr>
          </a:lstStyle>
          <a:p>
            <a:fld id="{9227C765-928E-4675-AE56-075D2791C904}" type="slidenum">
              <a:rPr kumimoji="1" lang="ja-JP" altLang="en-US" smtClean="0"/>
              <a:t>‹#›</a:t>
            </a:fld>
            <a:endParaRPr kumimoji="1" lang="ja-JP" altLang="en-US"/>
          </a:p>
        </p:txBody>
      </p:sp>
    </p:spTree>
    <p:extLst>
      <p:ext uri="{BB962C8B-B14F-4D97-AF65-F5344CB8AC3E}">
        <p14:creationId xmlns:p14="http://schemas.microsoft.com/office/powerpoint/2010/main" val="370732013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27F0E7E-1205-4C71-A3B8-4676F886A3C1}" type="slidenum">
              <a:rPr kumimoji="1" lang="ja-JP" altLang="en-US" smtClean="0"/>
              <a:t>1</a:t>
            </a:fld>
            <a:endParaRPr kumimoji="1" lang="ja-JP" altLang="en-US"/>
          </a:p>
        </p:txBody>
      </p:sp>
    </p:spTree>
    <p:extLst>
      <p:ext uri="{BB962C8B-B14F-4D97-AF65-F5344CB8AC3E}">
        <p14:creationId xmlns:p14="http://schemas.microsoft.com/office/powerpoint/2010/main" val="12536640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164744F-E5FB-44D3-B9EB-5AB90B1EFED3}" type="datetimeFigureOut">
              <a:rPr kumimoji="1" lang="ja-JP" altLang="en-US" smtClean="0"/>
              <a:t>2022/2/14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B62D5CB-8769-475A-9BC8-A2F17E2F558B}" type="slidenum">
              <a:rPr kumimoji="1" lang="ja-JP" altLang="en-US" smtClean="0"/>
              <a:t>‹#›</a:t>
            </a:fld>
            <a:endParaRPr kumimoji="1" lang="ja-JP" altLang="en-US"/>
          </a:p>
        </p:txBody>
      </p:sp>
    </p:spTree>
    <p:extLst>
      <p:ext uri="{BB962C8B-B14F-4D97-AF65-F5344CB8AC3E}">
        <p14:creationId xmlns:p14="http://schemas.microsoft.com/office/powerpoint/2010/main" val="16548729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164744F-E5FB-44D3-B9EB-5AB90B1EFED3}" type="datetimeFigureOut">
              <a:rPr kumimoji="1" lang="ja-JP" altLang="en-US" smtClean="0"/>
              <a:t>2022/2/14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B62D5CB-8769-475A-9BC8-A2F17E2F558B}" type="slidenum">
              <a:rPr kumimoji="1" lang="ja-JP" altLang="en-US" smtClean="0"/>
              <a:t>‹#›</a:t>
            </a:fld>
            <a:endParaRPr kumimoji="1" lang="ja-JP" altLang="en-US"/>
          </a:p>
        </p:txBody>
      </p:sp>
    </p:spTree>
    <p:extLst>
      <p:ext uri="{BB962C8B-B14F-4D97-AF65-F5344CB8AC3E}">
        <p14:creationId xmlns:p14="http://schemas.microsoft.com/office/powerpoint/2010/main" val="30298037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164744F-E5FB-44D3-B9EB-5AB90B1EFED3}" type="datetimeFigureOut">
              <a:rPr kumimoji="1" lang="ja-JP" altLang="en-US" smtClean="0"/>
              <a:t>2022/2/14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B62D5CB-8769-475A-9BC8-A2F17E2F558B}" type="slidenum">
              <a:rPr kumimoji="1" lang="ja-JP" altLang="en-US" smtClean="0"/>
              <a:t>‹#›</a:t>
            </a:fld>
            <a:endParaRPr kumimoji="1" lang="ja-JP" altLang="en-US"/>
          </a:p>
        </p:txBody>
      </p:sp>
    </p:spTree>
    <p:extLst>
      <p:ext uri="{BB962C8B-B14F-4D97-AF65-F5344CB8AC3E}">
        <p14:creationId xmlns:p14="http://schemas.microsoft.com/office/powerpoint/2010/main" val="40292522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164744F-E5FB-44D3-B9EB-5AB90B1EFED3}" type="datetimeFigureOut">
              <a:rPr kumimoji="1" lang="ja-JP" altLang="en-US" smtClean="0"/>
              <a:t>2022/2/14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B62D5CB-8769-475A-9BC8-A2F17E2F558B}" type="slidenum">
              <a:rPr kumimoji="1" lang="ja-JP" altLang="en-US" smtClean="0"/>
              <a:t>‹#›</a:t>
            </a:fld>
            <a:endParaRPr kumimoji="1" lang="ja-JP" altLang="en-US"/>
          </a:p>
        </p:txBody>
      </p:sp>
    </p:spTree>
    <p:extLst>
      <p:ext uri="{BB962C8B-B14F-4D97-AF65-F5344CB8AC3E}">
        <p14:creationId xmlns:p14="http://schemas.microsoft.com/office/powerpoint/2010/main" val="5719086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164744F-E5FB-44D3-B9EB-5AB90B1EFED3}" type="datetimeFigureOut">
              <a:rPr kumimoji="1" lang="ja-JP" altLang="en-US" smtClean="0"/>
              <a:t>2022/2/14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B62D5CB-8769-475A-9BC8-A2F17E2F558B}" type="slidenum">
              <a:rPr kumimoji="1" lang="ja-JP" altLang="en-US" smtClean="0"/>
              <a:t>‹#›</a:t>
            </a:fld>
            <a:endParaRPr kumimoji="1" lang="ja-JP" altLang="en-US"/>
          </a:p>
        </p:txBody>
      </p:sp>
    </p:spTree>
    <p:extLst>
      <p:ext uri="{BB962C8B-B14F-4D97-AF65-F5344CB8AC3E}">
        <p14:creationId xmlns:p14="http://schemas.microsoft.com/office/powerpoint/2010/main" val="25656577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164744F-E5FB-44D3-B9EB-5AB90B1EFED3}" type="datetimeFigureOut">
              <a:rPr kumimoji="1" lang="ja-JP" altLang="en-US" smtClean="0"/>
              <a:t>2022/2/14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B62D5CB-8769-475A-9BC8-A2F17E2F558B}" type="slidenum">
              <a:rPr kumimoji="1" lang="ja-JP" altLang="en-US" smtClean="0"/>
              <a:t>‹#›</a:t>
            </a:fld>
            <a:endParaRPr kumimoji="1" lang="ja-JP" altLang="en-US"/>
          </a:p>
        </p:txBody>
      </p:sp>
    </p:spTree>
    <p:extLst>
      <p:ext uri="{BB962C8B-B14F-4D97-AF65-F5344CB8AC3E}">
        <p14:creationId xmlns:p14="http://schemas.microsoft.com/office/powerpoint/2010/main" val="3230546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39788" y="2505075"/>
            <a:ext cx="515778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2505075"/>
            <a:ext cx="51831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164744F-E5FB-44D3-B9EB-5AB90B1EFED3}" type="datetimeFigureOut">
              <a:rPr kumimoji="1" lang="ja-JP" altLang="en-US" smtClean="0"/>
              <a:t>2022/2/14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B62D5CB-8769-475A-9BC8-A2F17E2F558B}" type="slidenum">
              <a:rPr kumimoji="1" lang="ja-JP" altLang="en-US" smtClean="0"/>
              <a:t>‹#›</a:t>
            </a:fld>
            <a:endParaRPr kumimoji="1" lang="ja-JP" altLang="en-US"/>
          </a:p>
        </p:txBody>
      </p:sp>
    </p:spTree>
    <p:extLst>
      <p:ext uri="{BB962C8B-B14F-4D97-AF65-F5344CB8AC3E}">
        <p14:creationId xmlns:p14="http://schemas.microsoft.com/office/powerpoint/2010/main" val="1941253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164744F-E5FB-44D3-B9EB-5AB90B1EFED3}" type="datetimeFigureOut">
              <a:rPr kumimoji="1" lang="ja-JP" altLang="en-US" smtClean="0"/>
              <a:t>2022/2/14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B62D5CB-8769-475A-9BC8-A2F17E2F558B}" type="slidenum">
              <a:rPr kumimoji="1" lang="ja-JP" altLang="en-US" smtClean="0"/>
              <a:t>‹#›</a:t>
            </a:fld>
            <a:endParaRPr kumimoji="1" lang="ja-JP" altLang="en-US"/>
          </a:p>
        </p:txBody>
      </p:sp>
    </p:spTree>
    <p:extLst>
      <p:ext uri="{BB962C8B-B14F-4D97-AF65-F5344CB8AC3E}">
        <p14:creationId xmlns:p14="http://schemas.microsoft.com/office/powerpoint/2010/main" val="35989162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64744F-E5FB-44D3-B9EB-5AB90B1EFED3}" type="datetimeFigureOut">
              <a:rPr kumimoji="1" lang="ja-JP" altLang="en-US" smtClean="0"/>
              <a:t>2022/2/14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B62D5CB-8769-475A-9BC8-A2F17E2F558B}" type="slidenum">
              <a:rPr kumimoji="1" lang="ja-JP" altLang="en-US" smtClean="0"/>
              <a:t>‹#›</a:t>
            </a:fld>
            <a:endParaRPr kumimoji="1" lang="ja-JP" altLang="en-US"/>
          </a:p>
        </p:txBody>
      </p:sp>
    </p:spTree>
    <p:extLst>
      <p:ext uri="{BB962C8B-B14F-4D97-AF65-F5344CB8AC3E}">
        <p14:creationId xmlns:p14="http://schemas.microsoft.com/office/powerpoint/2010/main" val="3364826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164744F-E5FB-44D3-B9EB-5AB90B1EFED3}" type="datetimeFigureOut">
              <a:rPr kumimoji="1" lang="ja-JP" altLang="en-US" smtClean="0"/>
              <a:t>2022/2/14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B62D5CB-8769-475A-9BC8-A2F17E2F558B}" type="slidenum">
              <a:rPr kumimoji="1" lang="ja-JP" altLang="en-US" smtClean="0"/>
              <a:t>‹#›</a:t>
            </a:fld>
            <a:endParaRPr kumimoji="1" lang="ja-JP" altLang="en-US"/>
          </a:p>
        </p:txBody>
      </p:sp>
    </p:spTree>
    <p:extLst>
      <p:ext uri="{BB962C8B-B14F-4D97-AF65-F5344CB8AC3E}">
        <p14:creationId xmlns:p14="http://schemas.microsoft.com/office/powerpoint/2010/main" val="18940879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164744F-E5FB-44D3-B9EB-5AB90B1EFED3}" type="datetimeFigureOut">
              <a:rPr kumimoji="1" lang="ja-JP" altLang="en-US" smtClean="0"/>
              <a:t>2022/2/14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B62D5CB-8769-475A-9BC8-A2F17E2F558B}" type="slidenum">
              <a:rPr kumimoji="1" lang="ja-JP" altLang="en-US" smtClean="0"/>
              <a:t>‹#›</a:t>
            </a:fld>
            <a:endParaRPr kumimoji="1" lang="ja-JP" altLang="en-US"/>
          </a:p>
        </p:txBody>
      </p:sp>
    </p:spTree>
    <p:extLst>
      <p:ext uri="{BB962C8B-B14F-4D97-AF65-F5344CB8AC3E}">
        <p14:creationId xmlns:p14="http://schemas.microsoft.com/office/powerpoint/2010/main" val="29736615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64744F-E5FB-44D3-B9EB-5AB90B1EFED3}" type="datetimeFigureOut">
              <a:rPr kumimoji="1" lang="ja-JP" altLang="en-US" smtClean="0"/>
              <a:t>2022/2/14</a:t>
            </a:fld>
            <a:endParaRPr kumimoji="1" lang="ja-JP"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62D5CB-8769-475A-9BC8-A2F17E2F558B}" type="slidenum">
              <a:rPr kumimoji="1" lang="ja-JP" altLang="en-US" smtClean="0"/>
              <a:t>‹#›</a:t>
            </a:fld>
            <a:endParaRPr kumimoji="1" lang="ja-JP" altLang="en-US"/>
          </a:p>
        </p:txBody>
      </p:sp>
    </p:spTree>
    <p:extLst>
      <p:ext uri="{BB962C8B-B14F-4D97-AF65-F5344CB8AC3E}">
        <p14:creationId xmlns:p14="http://schemas.microsoft.com/office/powerpoint/2010/main" val="171814157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テキスト ボックス 14">
            <a:extLst>
              <a:ext uri="{FF2B5EF4-FFF2-40B4-BE49-F238E27FC236}">
                <a16:creationId xmlns:a16="http://schemas.microsoft.com/office/drawing/2014/main" id="{05FB4827-DA8A-4A0F-9E70-A01BE2FF6CF5}"/>
              </a:ext>
            </a:extLst>
          </p:cNvPr>
          <p:cNvSpPr txBox="1"/>
          <p:nvPr/>
        </p:nvSpPr>
        <p:spPr>
          <a:xfrm>
            <a:off x="0" y="0"/>
            <a:ext cx="12192000" cy="461665"/>
          </a:xfrm>
          <a:prstGeom prst="rect">
            <a:avLst/>
          </a:prstGeom>
          <a:solidFill>
            <a:srgbClr val="0000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ctr">
              <a:defRPr sz="2400" b="1" u="sng">
                <a:solidFill>
                  <a:schemeClr val="bg1"/>
                </a:solidFill>
                <a:uFill>
                  <a:solidFill>
                    <a:srgbClr val="000099"/>
                  </a:solidFill>
                </a:uFill>
                <a:latin typeface="UD デジタル 教科書体 NK-B" panose="02020700000000000000" pitchFamily="18" charset="-128"/>
                <a:ea typeface="UD デジタル 教科書体 NK-B" panose="02020700000000000000" pitchFamily="18"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ja-JP" altLang="en-US" dirty="0"/>
              <a:t>新型コロナウイルス感染症患者等受入医療機関への緊急要請について</a:t>
            </a:r>
          </a:p>
        </p:txBody>
      </p:sp>
      <p:sp>
        <p:nvSpPr>
          <p:cNvPr id="22" name="正方形/長方形 21"/>
          <p:cNvSpPr/>
          <p:nvPr/>
        </p:nvSpPr>
        <p:spPr>
          <a:xfrm>
            <a:off x="0" y="479205"/>
            <a:ext cx="12192000" cy="992094"/>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b="1" dirty="0" smtClean="0">
                <a:solidFill>
                  <a:schemeClr val="tx1"/>
                </a:solidFill>
                <a:latin typeface="UD デジタル 教科書体 NK-B" panose="02020700000000000000" pitchFamily="18" charset="-128"/>
                <a:ea typeface="UD デジタル 教科書体 NK-B" panose="02020700000000000000" pitchFamily="18" charset="-128"/>
              </a:rPr>
              <a:t>◆病床運用がひっ迫し、入院調整が極めて困難な状況となっている。</a:t>
            </a:r>
            <a:endParaRPr lang="en-US" altLang="ja-JP" sz="2000" b="1" dirty="0" smtClean="0">
              <a:solidFill>
                <a:schemeClr val="tx1"/>
              </a:solidFill>
              <a:latin typeface="UD デジタル 教科書体 NK-B" panose="02020700000000000000" pitchFamily="18" charset="-128"/>
              <a:ea typeface="UD デジタル 教科書体 NK-B" panose="02020700000000000000" pitchFamily="18" charset="-128"/>
            </a:endParaRPr>
          </a:p>
          <a:p>
            <a:r>
              <a:rPr lang="ja-JP" altLang="en-US" sz="2000" b="1" dirty="0">
                <a:solidFill>
                  <a:schemeClr val="tx1"/>
                </a:solidFill>
                <a:latin typeface="UD デジタル 教科書体 NK-B" panose="02020700000000000000" pitchFamily="18" charset="-128"/>
                <a:ea typeface="UD デジタル 教科書体 NK-B" panose="02020700000000000000" pitchFamily="18" charset="-128"/>
              </a:rPr>
              <a:t>　</a:t>
            </a:r>
            <a:r>
              <a:rPr lang="ja-JP" altLang="en-US" sz="2000" b="1" dirty="0" smtClean="0">
                <a:solidFill>
                  <a:schemeClr val="tx1"/>
                </a:solidFill>
                <a:latin typeface="UD デジタル 教科書体 NK-B" panose="02020700000000000000" pitchFamily="18" charset="-128"/>
                <a:ea typeface="UD デジタル 教科書体 NK-B" panose="02020700000000000000" pitchFamily="18" charset="-128"/>
              </a:rPr>
              <a:t>　とりわけ、病院内で発生した新規陽性者を確保病床で受け入れていることが、大きな要因となっているため、</a:t>
            </a:r>
            <a:endParaRPr lang="en-US" altLang="ja-JP" sz="2000" b="1" dirty="0" smtClean="0">
              <a:solidFill>
                <a:schemeClr val="tx1"/>
              </a:solidFill>
              <a:latin typeface="UD デジタル 教科書体 NK-B" panose="02020700000000000000" pitchFamily="18" charset="-128"/>
              <a:ea typeface="UD デジタル 教科書体 NK-B" panose="02020700000000000000" pitchFamily="18" charset="-128"/>
            </a:endParaRPr>
          </a:p>
          <a:p>
            <a:r>
              <a:rPr lang="ja-JP" altLang="en-US" sz="2000" b="1" dirty="0">
                <a:solidFill>
                  <a:schemeClr val="tx1"/>
                </a:solidFill>
                <a:latin typeface="UD デジタル 教科書体 NK-B" panose="02020700000000000000" pitchFamily="18" charset="-128"/>
                <a:ea typeface="UD デジタル 教科書体 NK-B" panose="02020700000000000000" pitchFamily="18" charset="-128"/>
              </a:rPr>
              <a:t>　</a:t>
            </a:r>
            <a:r>
              <a:rPr lang="ja-JP" altLang="en-US" sz="2000" b="1" dirty="0" smtClean="0">
                <a:solidFill>
                  <a:schemeClr val="tx1"/>
                </a:solidFill>
                <a:latin typeface="UD デジタル 教科書体 NK-B" panose="02020700000000000000" pitchFamily="18" charset="-128"/>
                <a:ea typeface="UD デジタル 教科書体 NK-B" panose="02020700000000000000" pitchFamily="18" charset="-128"/>
              </a:rPr>
              <a:t>　特措法</a:t>
            </a:r>
            <a:r>
              <a:rPr lang="ja-JP" altLang="en-US" sz="2000" b="1" dirty="0">
                <a:solidFill>
                  <a:schemeClr val="tx1"/>
                </a:solidFill>
                <a:latin typeface="UD デジタル 教科書体 NK-B" panose="02020700000000000000" pitchFamily="18" charset="-128"/>
                <a:ea typeface="UD デジタル 教科書体 NK-B" panose="02020700000000000000" pitchFamily="18" charset="-128"/>
              </a:rPr>
              <a:t>第</a:t>
            </a:r>
            <a:r>
              <a:rPr lang="en-US" altLang="ja-JP" sz="2000" b="1" dirty="0">
                <a:solidFill>
                  <a:schemeClr val="tx1"/>
                </a:solidFill>
                <a:latin typeface="UD デジタル 教科書体 NK-B" panose="02020700000000000000" pitchFamily="18" charset="-128"/>
                <a:ea typeface="UD デジタル 教科書体 NK-B" panose="02020700000000000000" pitchFamily="18" charset="-128"/>
              </a:rPr>
              <a:t>24</a:t>
            </a:r>
            <a:r>
              <a:rPr lang="ja-JP" altLang="en-US" sz="2000" b="1" dirty="0">
                <a:solidFill>
                  <a:schemeClr val="tx1"/>
                </a:solidFill>
                <a:latin typeface="UD デジタル 教科書体 NK-B" panose="02020700000000000000" pitchFamily="18" charset="-128"/>
                <a:ea typeface="UD デジタル 教科書体 NK-B" panose="02020700000000000000" pitchFamily="18" charset="-128"/>
              </a:rPr>
              <a:t>条第９項により</a:t>
            </a:r>
            <a:r>
              <a:rPr lang="ja-JP" altLang="en-US" sz="2000" b="1" dirty="0" smtClean="0">
                <a:solidFill>
                  <a:schemeClr val="tx1"/>
                </a:solidFill>
                <a:latin typeface="UD デジタル 教科書体 NK-B" panose="02020700000000000000" pitchFamily="18" charset="-128"/>
                <a:ea typeface="UD デジタル 教科書体 NK-B" panose="02020700000000000000" pitchFamily="18" charset="-128"/>
              </a:rPr>
              <a:t>、患者受入等について受入</a:t>
            </a:r>
            <a:r>
              <a:rPr lang="ja-JP" altLang="en-US" sz="2000" b="1" dirty="0">
                <a:solidFill>
                  <a:schemeClr val="tx1"/>
                </a:solidFill>
                <a:latin typeface="UD デジタル 教科書体 NK-B" panose="02020700000000000000" pitchFamily="18" charset="-128"/>
                <a:ea typeface="UD デジタル 教科書体 NK-B" panose="02020700000000000000" pitchFamily="18" charset="-128"/>
              </a:rPr>
              <a:t>医療機関に緊急要請</a:t>
            </a:r>
            <a:endParaRPr lang="en-US" altLang="ja-JP" sz="2000" b="1"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42" name="正方形/長方形 41"/>
          <p:cNvSpPr/>
          <p:nvPr/>
        </p:nvSpPr>
        <p:spPr>
          <a:xfrm>
            <a:off x="0" y="4338500"/>
            <a:ext cx="11619277" cy="832922"/>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endParaRPr kumimoji="1" lang="en-US" altLang="ja-JP" sz="2000" b="1" dirty="0">
              <a:solidFill>
                <a:schemeClr val="tx1"/>
              </a:solidFill>
              <a:latin typeface="Meiryo UI" panose="020B0604030504040204" pitchFamily="50" charset="-128"/>
              <a:ea typeface="Meiryo UI" panose="020B0604030504040204" pitchFamily="50" charset="-128"/>
            </a:endParaRPr>
          </a:p>
        </p:txBody>
      </p:sp>
      <p:sp>
        <p:nvSpPr>
          <p:cNvPr id="61" name="正方形/長方形 60"/>
          <p:cNvSpPr/>
          <p:nvPr/>
        </p:nvSpPr>
        <p:spPr>
          <a:xfrm>
            <a:off x="431169" y="2224541"/>
            <a:ext cx="11123560" cy="719691"/>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0000"/>
              </a:lnSpc>
            </a:pPr>
            <a:r>
              <a:rPr kumimoji="1" lang="ja-JP" altLang="en-US" sz="2000" b="1" dirty="0">
                <a:solidFill>
                  <a:schemeClr val="tx1"/>
                </a:solidFill>
                <a:latin typeface="Meiryo UI" panose="020B0604030504040204" pitchFamily="50" charset="-128"/>
                <a:ea typeface="Meiryo UI" panose="020B0604030504040204" pitchFamily="50" charset="-128"/>
              </a:rPr>
              <a:t>・コロナ以外の入院患者が</a:t>
            </a:r>
            <a:r>
              <a:rPr kumimoji="1" lang="ja-JP" altLang="en-US" sz="2000" b="1" u="sng" dirty="0">
                <a:solidFill>
                  <a:schemeClr val="accent5"/>
                </a:solidFill>
                <a:latin typeface="Meiryo UI" panose="020B0604030504040204" pitchFamily="50" charset="-128"/>
                <a:ea typeface="Meiryo UI" panose="020B0604030504040204" pitchFamily="50" charset="-128"/>
              </a:rPr>
              <a:t>コロナ陽性となった場合、引き続き、自院でコロナ対策を講じ治療を継続</a:t>
            </a:r>
          </a:p>
          <a:p>
            <a:pPr>
              <a:lnSpc>
                <a:spcPct val="110000"/>
              </a:lnSpc>
            </a:pPr>
            <a:r>
              <a:rPr kumimoji="1" lang="ja-JP" altLang="en-US" sz="2000" b="1" dirty="0" smtClean="0">
                <a:solidFill>
                  <a:schemeClr val="tx1"/>
                </a:solidFill>
                <a:latin typeface="Meiryo UI" panose="020B0604030504040204" pitchFamily="50" charset="-128"/>
                <a:ea typeface="Meiryo UI" panose="020B0604030504040204" pitchFamily="50" charset="-128"/>
              </a:rPr>
              <a:t>　</a:t>
            </a:r>
            <a:r>
              <a:rPr kumimoji="1" lang="en-US" altLang="ja-JP" sz="2000" b="1" dirty="0" smtClean="0">
                <a:solidFill>
                  <a:schemeClr val="tx1"/>
                </a:solidFill>
                <a:latin typeface="Meiryo UI" panose="020B0604030504040204" pitchFamily="50" charset="-128"/>
                <a:ea typeface="Meiryo UI" panose="020B0604030504040204" pitchFamily="50" charset="-128"/>
              </a:rPr>
              <a:t>※</a:t>
            </a:r>
            <a:r>
              <a:rPr kumimoji="1" lang="ja-JP" altLang="en-US" sz="2000" b="1" dirty="0" smtClean="0">
                <a:solidFill>
                  <a:schemeClr val="tx1"/>
                </a:solidFill>
                <a:latin typeface="Meiryo UI" panose="020B0604030504040204" pitchFamily="50" charset="-128"/>
                <a:ea typeface="Meiryo UI" panose="020B0604030504040204" pitchFamily="50" charset="-128"/>
              </a:rPr>
              <a:t>確保病床での受入を継続できるよう、原則として当該患者は別途受入体制・病床を確保し対応</a:t>
            </a:r>
            <a:endParaRPr kumimoji="1" lang="en-US" altLang="ja-JP" sz="2000" b="1" dirty="0">
              <a:solidFill>
                <a:schemeClr val="tx1"/>
              </a:solidFill>
              <a:latin typeface="Meiryo UI" panose="020B0604030504040204" pitchFamily="50" charset="-128"/>
              <a:ea typeface="Meiryo UI" panose="020B0604030504040204" pitchFamily="50" charset="-128"/>
            </a:endParaRPr>
          </a:p>
        </p:txBody>
      </p:sp>
      <p:sp>
        <p:nvSpPr>
          <p:cNvPr id="12" name="正方形/長方形 11">
            <a:extLst>
              <a:ext uri="{FF2B5EF4-FFF2-40B4-BE49-F238E27FC236}">
                <a16:creationId xmlns:a16="http://schemas.microsoft.com/office/drawing/2014/main" id="{E2F17DE5-BB9F-4C8B-98A9-2647AE73E064}"/>
              </a:ext>
            </a:extLst>
          </p:cNvPr>
          <p:cNvSpPr/>
          <p:nvPr/>
        </p:nvSpPr>
        <p:spPr>
          <a:xfrm>
            <a:off x="403112" y="5478919"/>
            <a:ext cx="11249185" cy="1006033"/>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0000"/>
              </a:lnSpc>
            </a:pPr>
            <a:r>
              <a:rPr kumimoji="1" lang="ja-JP" altLang="en-US" sz="2000" b="1" dirty="0">
                <a:solidFill>
                  <a:schemeClr val="tx1"/>
                </a:solidFill>
                <a:latin typeface="Meiryo UI" panose="020B0604030504040204" pitchFamily="50" charset="-128"/>
                <a:ea typeface="Meiryo UI" panose="020B0604030504040204" pitchFamily="50" charset="-128"/>
              </a:rPr>
              <a:t>・新規重症患者の受入</a:t>
            </a:r>
          </a:p>
          <a:p>
            <a:pPr>
              <a:lnSpc>
                <a:spcPct val="110000"/>
              </a:lnSpc>
            </a:pPr>
            <a:r>
              <a:rPr kumimoji="1" lang="ja-JP" altLang="en-US" sz="2000" b="1" dirty="0">
                <a:solidFill>
                  <a:schemeClr val="tx1"/>
                </a:solidFill>
                <a:latin typeface="Meiryo UI" panose="020B0604030504040204" pitchFamily="50" charset="-128"/>
                <a:ea typeface="Meiryo UI" panose="020B0604030504040204" pitchFamily="50" charset="-128"/>
              </a:rPr>
              <a:t>・他院からの重症患者の受入及び</a:t>
            </a:r>
            <a:r>
              <a:rPr kumimoji="1" lang="ja-JP" altLang="en-US" sz="2000" b="1" dirty="0">
                <a:solidFill>
                  <a:schemeClr val="accent2">
                    <a:lumMod val="75000"/>
                  </a:schemeClr>
                </a:solidFill>
                <a:latin typeface="Meiryo UI" panose="020B0604030504040204" pitchFamily="50" charset="-128"/>
                <a:ea typeface="Meiryo UI" panose="020B0604030504040204" pitchFamily="50" charset="-128"/>
              </a:rPr>
              <a:t>中等症</a:t>
            </a:r>
            <a:r>
              <a:rPr kumimoji="1" lang="en-US" altLang="ja-JP" sz="2000" b="1" dirty="0">
                <a:solidFill>
                  <a:schemeClr val="accent2">
                    <a:lumMod val="75000"/>
                  </a:schemeClr>
                </a:solidFill>
                <a:latin typeface="Meiryo UI" panose="020B0604030504040204" pitchFamily="50" charset="-128"/>
                <a:ea typeface="Meiryo UI" panose="020B0604030504040204" pitchFamily="50" charset="-128"/>
              </a:rPr>
              <a:t>Ⅱ</a:t>
            </a:r>
            <a:r>
              <a:rPr kumimoji="1" lang="ja-JP" altLang="en-US" sz="2000" b="1" dirty="0">
                <a:solidFill>
                  <a:schemeClr val="accent2">
                    <a:lumMod val="75000"/>
                  </a:schemeClr>
                </a:solidFill>
                <a:latin typeface="Meiryo UI" panose="020B0604030504040204" pitchFamily="50" charset="-128"/>
                <a:ea typeface="Meiryo UI" panose="020B0604030504040204" pitchFamily="50" charset="-128"/>
              </a:rPr>
              <a:t>患者</a:t>
            </a:r>
            <a:r>
              <a:rPr kumimoji="1" lang="en-US" altLang="ja-JP" sz="2000" b="1" u="sng" dirty="0">
                <a:solidFill>
                  <a:schemeClr val="accent2">
                    <a:lumMod val="75000"/>
                  </a:schemeClr>
                </a:solidFill>
                <a:latin typeface="Meiryo UI" panose="020B0604030504040204" pitchFamily="50" charset="-128"/>
                <a:ea typeface="Meiryo UI" panose="020B0604030504040204" pitchFamily="50" charset="-128"/>
              </a:rPr>
              <a:t>(</a:t>
            </a:r>
            <a:r>
              <a:rPr kumimoji="1" lang="ja-JP" altLang="en-US" sz="2000" b="1" u="sng" dirty="0">
                <a:solidFill>
                  <a:schemeClr val="accent2">
                    <a:lumMod val="75000"/>
                  </a:schemeClr>
                </a:solidFill>
                <a:latin typeface="Meiryo UI" panose="020B0604030504040204" pitchFamily="50" charset="-128"/>
                <a:ea typeface="Meiryo UI" panose="020B0604030504040204" pitchFamily="50" charset="-128"/>
              </a:rPr>
              <a:t>挿管を希望しない患者含む</a:t>
            </a:r>
            <a:r>
              <a:rPr kumimoji="1" lang="en-US" altLang="ja-JP" sz="2000" b="1" u="sng" dirty="0">
                <a:solidFill>
                  <a:schemeClr val="accent2">
                    <a:lumMod val="75000"/>
                  </a:schemeClr>
                </a:solidFill>
                <a:latin typeface="Meiryo UI" panose="020B0604030504040204" pitchFamily="50" charset="-128"/>
                <a:ea typeface="Meiryo UI" panose="020B0604030504040204" pitchFamily="50" charset="-128"/>
              </a:rPr>
              <a:t>)</a:t>
            </a:r>
            <a:r>
              <a:rPr kumimoji="1" lang="ja-JP" altLang="en-US" sz="2000" b="1" dirty="0">
                <a:solidFill>
                  <a:schemeClr val="accent2">
                    <a:lumMod val="75000"/>
                  </a:schemeClr>
                </a:solidFill>
                <a:latin typeface="Meiryo UI" panose="020B0604030504040204" pitchFamily="50" charset="-128"/>
                <a:ea typeface="Meiryo UI" panose="020B0604030504040204" pitchFamily="50" charset="-128"/>
              </a:rPr>
              <a:t>の受入</a:t>
            </a:r>
          </a:p>
          <a:p>
            <a:pPr>
              <a:lnSpc>
                <a:spcPct val="110000"/>
              </a:lnSpc>
            </a:pPr>
            <a:r>
              <a:rPr kumimoji="1" lang="ja-JP" altLang="en-US" sz="2000" b="1" dirty="0">
                <a:solidFill>
                  <a:schemeClr val="tx1"/>
                </a:solidFill>
                <a:latin typeface="Meiryo UI" panose="020B0604030504040204" pitchFamily="50" charset="-128"/>
                <a:ea typeface="Meiryo UI" panose="020B0604030504040204" pitchFamily="50" charset="-128"/>
              </a:rPr>
              <a:t>・コロナ重症患者に加え、疑似症等救急搬送困難患者の受入（陽性が判明した場合、重症病床で受入）</a:t>
            </a:r>
          </a:p>
        </p:txBody>
      </p:sp>
      <p:sp>
        <p:nvSpPr>
          <p:cNvPr id="18" name="正方形/長方形 17">
            <a:extLst>
              <a:ext uri="{FF2B5EF4-FFF2-40B4-BE49-F238E27FC236}">
                <a16:creationId xmlns:a16="http://schemas.microsoft.com/office/drawing/2014/main" id="{A6FF6CEB-F9C6-48BE-ACCB-4753EB16EDB0}"/>
              </a:ext>
            </a:extLst>
          </p:cNvPr>
          <p:cNvSpPr/>
          <p:nvPr/>
        </p:nvSpPr>
        <p:spPr>
          <a:xfrm>
            <a:off x="311737" y="1789215"/>
            <a:ext cx="4207458" cy="33834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417910">
              <a:defRPr/>
            </a:pPr>
            <a:r>
              <a:rPr kumimoji="1" lang="ja-JP" altLang="en-US" b="1" dirty="0">
                <a:solidFill>
                  <a:schemeClr val="bg1">
                    <a:lumMod val="95000"/>
                  </a:schemeClr>
                </a:solidFill>
                <a:latin typeface="Meiryo UI" panose="020B0604030504040204" pitchFamily="50" charset="-128"/>
                <a:ea typeface="Meiryo UI" panose="020B0604030504040204" pitchFamily="50" charset="-128"/>
              </a:rPr>
              <a:t>対象：すべての受入医療機関</a:t>
            </a:r>
          </a:p>
        </p:txBody>
      </p:sp>
      <p:sp>
        <p:nvSpPr>
          <p:cNvPr id="19" name="正方形/長方形 18">
            <a:extLst>
              <a:ext uri="{FF2B5EF4-FFF2-40B4-BE49-F238E27FC236}">
                <a16:creationId xmlns:a16="http://schemas.microsoft.com/office/drawing/2014/main" id="{C6F098A3-9FA8-48E0-8DE5-7F60C4622FB1}"/>
              </a:ext>
            </a:extLst>
          </p:cNvPr>
          <p:cNvSpPr/>
          <p:nvPr/>
        </p:nvSpPr>
        <p:spPr>
          <a:xfrm>
            <a:off x="318381" y="5091000"/>
            <a:ext cx="4207458" cy="33834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417910">
              <a:defRPr/>
            </a:pPr>
            <a:r>
              <a:rPr kumimoji="1" lang="ja-JP" altLang="en-US" b="1" dirty="0">
                <a:solidFill>
                  <a:schemeClr val="bg1">
                    <a:lumMod val="95000"/>
                  </a:schemeClr>
                </a:solidFill>
                <a:latin typeface="Meiryo UI" panose="020B0604030504040204" pitchFamily="50" charset="-128"/>
                <a:ea typeface="Meiryo UI" panose="020B0604030504040204" pitchFamily="50" charset="-128"/>
              </a:rPr>
              <a:t>対象：中等症・重症一体型病院②</a:t>
            </a:r>
          </a:p>
        </p:txBody>
      </p:sp>
      <p:sp>
        <p:nvSpPr>
          <p:cNvPr id="20" name="正方形/長方形 19">
            <a:extLst>
              <a:ext uri="{FF2B5EF4-FFF2-40B4-BE49-F238E27FC236}">
                <a16:creationId xmlns:a16="http://schemas.microsoft.com/office/drawing/2014/main" id="{844950F9-74E9-4324-9944-3DE969429F45}"/>
              </a:ext>
            </a:extLst>
          </p:cNvPr>
          <p:cNvSpPr/>
          <p:nvPr/>
        </p:nvSpPr>
        <p:spPr>
          <a:xfrm>
            <a:off x="4348049" y="5041423"/>
            <a:ext cx="5691750" cy="437496"/>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25000"/>
              </a:lnSpc>
            </a:pPr>
            <a:r>
              <a:rPr kumimoji="1" lang="ja-JP" altLang="en-US" b="1" dirty="0">
                <a:solidFill>
                  <a:schemeClr val="tx1"/>
                </a:solidFill>
                <a:latin typeface="Meiryo UI" panose="020B0604030504040204" pitchFamily="50" charset="-128"/>
                <a:ea typeface="Meiryo UI" panose="020B0604030504040204" pitchFamily="50" charset="-128"/>
              </a:rPr>
              <a:t>　</a:t>
            </a:r>
            <a:r>
              <a:rPr kumimoji="1" lang="en-US" altLang="ja-JP" b="1" dirty="0">
                <a:solidFill>
                  <a:schemeClr val="tx1"/>
                </a:solidFill>
                <a:latin typeface="Meiryo UI" panose="020B0604030504040204" pitchFamily="50" charset="-128"/>
                <a:ea typeface="Meiryo UI" panose="020B0604030504040204" pitchFamily="50" charset="-128"/>
              </a:rPr>
              <a:t>※</a:t>
            </a:r>
            <a:r>
              <a:rPr kumimoji="1" lang="ja-JP" altLang="en-US" b="1" dirty="0">
                <a:solidFill>
                  <a:schemeClr val="tx1"/>
                </a:solidFill>
                <a:latin typeface="Meiryo UI" panose="020B0604030504040204" pitchFamily="50" charset="-128"/>
                <a:ea typeface="Meiryo UI" panose="020B0604030504040204" pitchFamily="50" charset="-128"/>
              </a:rPr>
              <a:t>これまでの要請に加え、</a:t>
            </a:r>
            <a:r>
              <a:rPr kumimoji="1" lang="ja-JP" altLang="en-US" b="1" dirty="0">
                <a:solidFill>
                  <a:schemeClr val="accent2">
                    <a:lumMod val="75000"/>
                  </a:schemeClr>
                </a:solidFill>
                <a:latin typeface="Meiryo UI" panose="020B0604030504040204" pitchFamily="50" charset="-128"/>
                <a:ea typeface="Meiryo UI" panose="020B0604030504040204" pitchFamily="50" charset="-128"/>
              </a:rPr>
              <a:t>今回</a:t>
            </a:r>
            <a:r>
              <a:rPr kumimoji="1" lang="ja-JP" altLang="en-US" b="1" u="sng" dirty="0">
                <a:solidFill>
                  <a:schemeClr val="accent2">
                    <a:lumMod val="75000"/>
                  </a:schemeClr>
                </a:solidFill>
                <a:latin typeface="Meiryo UI" panose="020B0604030504040204" pitchFamily="50" charset="-128"/>
                <a:ea typeface="Meiryo UI" panose="020B0604030504040204" pitchFamily="50" charset="-128"/>
              </a:rPr>
              <a:t>下線部</a:t>
            </a:r>
            <a:r>
              <a:rPr kumimoji="1" lang="ja-JP" altLang="en-US" b="1" dirty="0">
                <a:solidFill>
                  <a:schemeClr val="accent2">
                    <a:lumMod val="75000"/>
                  </a:schemeClr>
                </a:solidFill>
                <a:latin typeface="Meiryo UI" panose="020B0604030504040204" pitchFamily="50" charset="-128"/>
                <a:ea typeface="Meiryo UI" panose="020B0604030504040204" pitchFamily="50" charset="-128"/>
              </a:rPr>
              <a:t>を新規要請</a:t>
            </a:r>
            <a:endParaRPr kumimoji="1" lang="ja-JP" altLang="en-US" b="1" u="sng" dirty="0">
              <a:solidFill>
                <a:schemeClr val="accent2">
                  <a:lumMod val="75000"/>
                </a:schemeClr>
              </a:solidFill>
              <a:latin typeface="Meiryo UI" panose="020B0604030504040204" pitchFamily="50" charset="-128"/>
              <a:ea typeface="Meiryo UI" panose="020B0604030504040204" pitchFamily="50" charset="-128"/>
            </a:endParaRPr>
          </a:p>
        </p:txBody>
      </p:sp>
      <p:sp>
        <p:nvSpPr>
          <p:cNvPr id="21" name="正方形/長方形 20">
            <a:extLst>
              <a:ext uri="{FF2B5EF4-FFF2-40B4-BE49-F238E27FC236}">
                <a16:creationId xmlns:a16="http://schemas.microsoft.com/office/drawing/2014/main" id="{7F5B952B-50DF-421D-A173-C436627527D8}"/>
              </a:ext>
            </a:extLst>
          </p:cNvPr>
          <p:cNvSpPr/>
          <p:nvPr/>
        </p:nvSpPr>
        <p:spPr>
          <a:xfrm>
            <a:off x="223066" y="1702031"/>
            <a:ext cx="11539766" cy="1430310"/>
          </a:xfrm>
          <a:prstGeom prst="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正方形/長方形 22">
            <a:extLst>
              <a:ext uri="{FF2B5EF4-FFF2-40B4-BE49-F238E27FC236}">
                <a16:creationId xmlns:a16="http://schemas.microsoft.com/office/drawing/2014/main" id="{954CAE28-6D9D-45B2-A145-B37C5C647E66}"/>
              </a:ext>
            </a:extLst>
          </p:cNvPr>
          <p:cNvSpPr/>
          <p:nvPr/>
        </p:nvSpPr>
        <p:spPr>
          <a:xfrm>
            <a:off x="229710" y="5029605"/>
            <a:ext cx="11539766" cy="1511470"/>
          </a:xfrm>
          <a:prstGeom prst="rect">
            <a:avLst/>
          </a:prstGeom>
          <a:no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a:extLst>
              <a:ext uri="{FF2B5EF4-FFF2-40B4-BE49-F238E27FC236}">
                <a16:creationId xmlns:a16="http://schemas.microsoft.com/office/drawing/2014/main" id="{248510B4-0D4E-46D9-919F-54E7C88AEE3D}"/>
              </a:ext>
            </a:extLst>
          </p:cNvPr>
          <p:cNvSpPr/>
          <p:nvPr/>
        </p:nvSpPr>
        <p:spPr>
          <a:xfrm>
            <a:off x="408444" y="3761577"/>
            <a:ext cx="8810143" cy="437496"/>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25000"/>
              </a:lnSpc>
            </a:pPr>
            <a:r>
              <a:rPr kumimoji="1" lang="ja-JP" altLang="en-US" sz="2000" b="1" dirty="0">
                <a:solidFill>
                  <a:schemeClr val="tx1"/>
                </a:solidFill>
                <a:latin typeface="Meiryo UI" panose="020B0604030504040204" pitchFamily="50" charset="-128"/>
                <a:ea typeface="Meiryo UI" panose="020B0604030504040204" pitchFamily="50" charset="-128"/>
              </a:rPr>
              <a:t>・</a:t>
            </a:r>
            <a:r>
              <a:rPr kumimoji="1" lang="ja-JP" altLang="en-US" sz="2000" b="1" u="sng" dirty="0">
                <a:solidFill>
                  <a:schemeClr val="accent5"/>
                </a:solidFill>
                <a:latin typeface="Meiryo UI" panose="020B0604030504040204" pitchFamily="50" charset="-128"/>
                <a:ea typeface="Meiryo UI" panose="020B0604030504040204" pitchFamily="50" charset="-128"/>
              </a:rPr>
              <a:t>重症フェーズ４</a:t>
            </a:r>
            <a:r>
              <a:rPr kumimoji="1" lang="ja-JP" altLang="en-US" sz="2000" b="1" dirty="0">
                <a:solidFill>
                  <a:schemeClr val="tx1"/>
                </a:solidFill>
                <a:latin typeface="Meiryo UI" panose="020B0604030504040204" pitchFamily="50" charset="-128"/>
                <a:ea typeface="Meiryo UI" panose="020B0604030504040204" pitchFamily="50" charset="-128"/>
              </a:rPr>
              <a:t>の確実な運用</a:t>
            </a:r>
            <a:endParaRPr kumimoji="1" lang="en-US" altLang="ja-JP" sz="2000" b="1" dirty="0">
              <a:solidFill>
                <a:schemeClr val="tx1"/>
              </a:solidFill>
              <a:latin typeface="Meiryo UI" panose="020B0604030504040204" pitchFamily="50" charset="-128"/>
              <a:ea typeface="Meiryo UI" panose="020B0604030504040204" pitchFamily="50" charset="-128"/>
            </a:endParaRPr>
          </a:p>
        </p:txBody>
      </p:sp>
      <p:sp>
        <p:nvSpPr>
          <p:cNvPr id="29" name="正方形/長方形 28">
            <a:extLst>
              <a:ext uri="{FF2B5EF4-FFF2-40B4-BE49-F238E27FC236}">
                <a16:creationId xmlns:a16="http://schemas.microsoft.com/office/drawing/2014/main" id="{61EDCC8C-ACA2-41FF-BD0E-61A4D16B220E}"/>
              </a:ext>
            </a:extLst>
          </p:cNvPr>
          <p:cNvSpPr/>
          <p:nvPr/>
        </p:nvSpPr>
        <p:spPr>
          <a:xfrm>
            <a:off x="370483" y="3428703"/>
            <a:ext cx="4207458" cy="33834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417910">
              <a:defRPr/>
            </a:pPr>
            <a:r>
              <a:rPr kumimoji="1" lang="ja-JP" altLang="en-US" b="1" dirty="0">
                <a:solidFill>
                  <a:schemeClr val="bg1">
                    <a:lumMod val="95000"/>
                  </a:schemeClr>
                </a:solidFill>
                <a:latin typeface="Meiryo UI" panose="020B0604030504040204" pitchFamily="50" charset="-128"/>
                <a:ea typeface="Meiryo UI" panose="020B0604030504040204" pitchFamily="50" charset="-128"/>
              </a:rPr>
              <a:t>対象：重症患者受入医療機関</a:t>
            </a:r>
          </a:p>
        </p:txBody>
      </p:sp>
      <p:sp>
        <p:nvSpPr>
          <p:cNvPr id="30" name="正方形/長方形 29">
            <a:extLst>
              <a:ext uri="{FF2B5EF4-FFF2-40B4-BE49-F238E27FC236}">
                <a16:creationId xmlns:a16="http://schemas.microsoft.com/office/drawing/2014/main" id="{85D72917-704F-481D-96AD-F469BB102D3D}"/>
              </a:ext>
            </a:extLst>
          </p:cNvPr>
          <p:cNvSpPr/>
          <p:nvPr/>
        </p:nvSpPr>
        <p:spPr>
          <a:xfrm>
            <a:off x="431169" y="4266923"/>
            <a:ext cx="10847432" cy="437496"/>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tx1"/>
                </a:solidFill>
                <a:latin typeface="Meiryo UI" panose="020B0604030504040204" pitchFamily="50" charset="-128"/>
                <a:ea typeface="Meiryo UI" panose="020B0604030504040204" pitchFamily="50" charset="-128"/>
              </a:rPr>
              <a:t>・</a:t>
            </a:r>
            <a:r>
              <a:rPr kumimoji="1" lang="ja-JP" altLang="en-US" sz="2000" b="1" dirty="0" smtClean="0">
                <a:solidFill>
                  <a:schemeClr val="tx1"/>
                </a:solidFill>
                <a:latin typeface="Meiryo UI" panose="020B0604030504040204" pitchFamily="50" charset="-128"/>
                <a:ea typeface="Meiryo UI" panose="020B0604030504040204" pitchFamily="50" charset="-128"/>
              </a:rPr>
              <a:t>重症</a:t>
            </a:r>
            <a:r>
              <a:rPr kumimoji="1" lang="ja-JP" altLang="en-US" sz="2000" b="1" dirty="0">
                <a:solidFill>
                  <a:schemeClr val="tx1"/>
                </a:solidFill>
                <a:latin typeface="Meiryo UI" panose="020B0604030504040204" pitchFamily="50" charset="-128"/>
                <a:ea typeface="Meiryo UI" panose="020B0604030504040204" pitchFamily="50" charset="-128"/>
              </a:rPr>
              <a:t>拠点病院及び中等症・重症一体型病院①（うち</a:t>
            </a:r>
            <a:r>
              <a:rPr kumimoji="1" lang="en-US" altLang="ja-JP" sz="2000" b="1" dirty="0">
                <a:solidFill>
                  <a:schemeClr val="tx1"/>
                </a:solidFill>
                <a:latin typeface="Meiryo UI" panose="020B0604030504040204" pitchFamily="50" charset="-128"/>
                <a:ea typeface="Meiryo UI" panose="020B0604030504040204" pitchFamily="50" charset="-128"/>
              </a:rPr>
              <a:t>ECMO</a:t>
            </a:r>
            <a:r>
              <a:rPr kumimoji="1" lang="ja-JP" altLang="en-US" sz="2000" b="1" dirty="0">
                <a:solidFill>
                  <a:schemeClr val="tx1"/>
                </a:solidFill>
                <a:latin typeface="Meiryo UI" panose="020B0604030504040204" pitchFamily="50" charset="-128"/>
                <a:ea typeface="Meiryo UI" panose="020B0604030504040204" pitchFamily="50" charset="-128"/>
              </a:rPr>
              <a:t>対応可）については、他の救急</a:t>
            </a:r>
            <a:r>
              <a:rPr kumimoji="1" lang="ja-JP" altLang="en-US" sz="2000" b="1" dirty="0" smtClean="0">
                <a:solidFill>
                  <a:schemeClr val="tx1"/>
                </a:solidFill>
                <a:latin typeface="Meiryo UI" panose="020B0604030504040204" pitchFamily="50" charset="-128"/>
                <a:ea typeface="Meiryo UI" panose="020B0604030504040204" pitchFamily="50" charset="-128"/>
              </a:rPr>
              <a:t>医療</a:t>
            </a:r>
            <a:endParaRPr kumimoji="1" lang="en-US" altLang="ja-JP" sz="2000" b="1" dirty="0" smtClean="0">
              <a:solidFill>
                <a:schemeClr val="tx1"/>
              </a:solidFill>
              <a:latin typeface="Meiryo UI" panose="020B0604030504040204" pitchFamily="50" charset="-128"/>
              <a:ea typeface="Meiryo UI" panose="020B0604030504040204" pitchFamily="50" charset="-128"/>
            </a:endParaRPr>
          </a:p>
          <a:p>
            <a:r>
              <a:rPr kumimoji="1" lang="ja-JP" altLang="en-US" sz="2000" b="1" dirty="0">
                <a:solidFill>
                  <a:schemeClr val="tx1"/>
                </a:solidFill>
                <a:latin typeface="Meiryo UI" panose="020B0604030504040204" pitchFamily="50" charset="-128"/>
                <a:ea typeface="Meiryo UI" panose="020B0604030504040204" pitchFamily="50" charset="-128"/>
              </a:rPr>
              <a:t>　 </a:t>
            </a:r>
            <a:r>
              <a:rPr kumimoji="1" lang="ja-JP" altLang="en-US" sz="2000" b="1" dirty="0" smtClean="0">
                <a:solidFill>
                  <a:schemeClr val="tx1"/>
                </a:solidFill>
                <a:latin typeface="Meiryo UI" panose="020B0604030504040204" pitchFamily="50" charset="-128"/>
                <a:ea typeface="Meiryo UI" panose="020B0604030504040204" pitchFamily="50" charset="-128"/>
              </a:rPr>
              <a:t>機関</a:t>
            </a:r>
            <a:r>
              <a:rPr kumimoji="1" lang="ja-JP" altLang="en-US" sz="2000" b="1" dirty="0">
                <a:solidFill>
                  <a:schemeClr val="tx1"/>
                </a:solidFill>
                <a:latin typeface="Meiryo UI" panose="020B0604030504040204" pitchFamily="50" charset="-128"/>
                <a:ea typeface="Meiryo UI" panose="020B0604030504040204" pitchFamily="50" charset="-128"/>
              </a:rPr>
              <a:t>と役割分担の上</a:t>
            </a:r>
            <a:r>
              <a:rPr kumimoji="1" lang="ja-JP" altLang="en-US" sz="2000" b="1" dirty="0" smtClean="0">
                <a:solidFill>
                  <a:schemeClr val="tx1"/>
                </a:solidFill>
                <a:latin typeface="Meiryo UI" panose="020B0604030504040204" pitchFamily="50" charset="-128"/>
                <a:ea typeface="Meiryo UI" panose="020B0604030504040204" pitchFamily="50" charset="-128"/>
              </a:rPr>
              <a:t>、</a:t>
            </a:r>
            <a:r>
              <a:rPr kumimoji="1" lang="ja-JP" altLang="en-US" sz="2000" b="1" u="sng" dirty="0" smtClean="0">
                <a:solidFill>
                  <a:schemeClr val="accent5"/>
                </a:solidFill>
                <a:latin typeface="Meiryo UI" panose="020B0604030504040204" pitchFamily="50" charset="-128"/>
                <a:ea typeface="Meiryo UI" panose="020B0604030504040204" pitchFamily="50" charset="-128"/>
              </a:rPr>
              <a:t>重症</a:t>
            </a:r>
            <a:r>
              <a:rPr kumimoji="1" lang="ja-JP" altLang="en-US" sz="2000" b="1" u="sng" dirty="0">
                <a:solidFill>
                  <a:schemeClr val="accent5"/>
                </a:solidFill>
                <a:latin typeface="Meiryo UI" panose="020B0604030504040204" pitchFamily="50" charset="-128"/>
                <a:ea typeface="Meiryo UI" panose="020B0604030504040204" pitchFamily="50" charset="-128"/>
              </a:rPr>
              <a:t>フェーズ５に準じた病床を運用</a:t>
            </a:r>
          </a:p>
        </p:txBody>
      </p:sp>
      <p:sp>
        <p:nvSpPr>
          <p:cNvPr id="31" name="正方形/長方形 30">
            <a:extLst>
              <a:ext uri="{FF2B5EF4-FFF2-40B4-BE49-F238E27FC236}">
                <a16:creationId xmlns:a16="http://schemas.microsoft.com/office/drawing/2014/main" id="{9F8B07CD-5933-4F4E-BF22-B7A2C2E283E4}"/>
              </a:ext>
            </a:extLst>
          </p:cNvPr>
          <p:cNvSpPr/>
          <p:nvPr/>
        </p:nvSpPr>
        <p:spPr>
          <a:xfrm>
            <a:off x="223066" y="3328866"/>
            <a:ext cx="11539766" cy="1504214"/>
          </a:xfrm>
          <a:prstGeom prst="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テキスト ボックス 1"/>
          <p:cNvSpPr txBox="1"/>
          <p:nvPr/>
        </p:nvSpPr>
        <p:spPr>
          <a:xfrm>
            <a:off x="10728101" y="53750"/>
            <a:ext cx="1373746" cy="369332"/>
          </a:xfrm>
          <a:prstGeom prst="rect">
            <a:avLst/>
          </a:prstGeom>
          <a:solidFill>
            <a:schemeClr val="bg1"/>
          </a:solidFill>
        </p:spPr>
        <p:txBody>
          <a:bodyPr wrap="square" rtlCol="0">
            <a:spAutoFit/>
          </a:bodyPr>
          <a:lstStyle/>
          <a:p>
            <a:r>
              <a:rPr kumimoji="1" lang="ja-JP" altLang="en-US" smtClean="0"/>
              <a:t>資料</a:t>
            </a:r>
            <a:r>
              <a:rPr kumimoji="1" lang="ja-JP" altLang="en-US" smtClean="0"/>
              <a:t>１－２</a:t>
            </a:r>
            <a:endParaRPr kumimoji="1" lang="ja-JP" altLang="en-US" dirty="0"/>
          </a:p>
        </p:txBody>
      </p:sp>
    </p:spTree>
    <p:extLst>
      <p:ext uri="{BB962C8B-B14F-4D97-AF65-F5344CB8AC3E}">
        <p14:creationId xmlns:p14="http://schemas.microsoft.com/office/powerpoint/2010/main" val="407375640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973F961A898C9348A81F4B3CC2E239CE" ma:contentTypeVersion="2" ma:contentTypeDescription="新しいドキュメントを作成します。" ma:contentTypeScope="" ma:versionID="ecb184a3600e9983bf1c928e463d9300">
  <xsd:schema xmlns:xsd="http://www.w3.org/2001/XMLSchema" xmlns:xs="http://www.w3.org/2001/XMLSchema" xmlns:p="http://schemas.microsoft.com/office/2006/metadata/properties" xmlns:ns1="http://schemas.microsoft.com/sharepoint/v3" xmlns:ns2="a31a1940-d317-4c66-8192-147efc078cf0" targetNamespace="http://schemas.microsoft.com/office/2006/metadata/properties" ma:root="true" ma:fieldsID="4305808539256bffebb796e6817fcd51" ns1:_="" ns2:_="">
    <xsd:import namespace="http://schemas.microsoft.com/sharepoint/v3"/>
    <xsd:import namespace="a31a1940-d317-4c66-8192-147efc078cf0"/>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スケジュールの開始日" ma:description="[スケジュールの開始日] は、発行機能により作成されたサイト列です。このページがサイトの閲覧者に表示される最初の日時を示すために使われます。" ma:hidden="true" ma:internalName="PublishingStartDate">
      <xsd:simpleType>
        <xsd:restriction base="dms:Unknown"/>
      </xsd:simpleType>
    </xsd:element>
    <xsd:element name="PublishingExpirationDate" ma:index="9" nillable="true" ma:displayName="スケジュールの終了日" ma:description="[スケジュールの終了日] は、発行機能により作成されたサイト列です。このページがサイトの閲覧者に表示されなくなる日時を示すために使われます。"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31a1940-d317-4c66-8192-147efc078cf0"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B37A952F-8CCF-423B-B251-CE36761E005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a31a1940-d317-4c66-8192-147efc078cf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FA9A3EE-B71A-4619-A7B4-F7824E85B2F7}">
  <ds:schemaRefs>
    <ds:schemaRef ds:uri="http://schemas.microsoft.com/sharepoint/v3/contenttype/forms"/>
  </ds:schemaRefs>
</ds:datastoreItem>
</file>

<file path=customXml/itemProps3.xml><?xml version="1.0" encoding="utf-8"?>
<ds:datastoreItem xmlns:ds="http://schemas.openxmlformats.org/officeDocument/2006/customXml" ds:itemID="{C54FCBCB-1E4D-477E-AEDC-DBDD09AF95CC}">
  <ds:schemaRefs>
    <ds:schemaRef ds:uri="http://schemas.microsoft.com/office/infopath/2007/PartnerControls"/>
    <ds:schemaRef ds:uri="http://purl.org/dc/elements/1.1/"/>
    <ds:schemaRef ds:uri="http://purl.org/dc/dcmitype/"/>
    <ds:schemaRef ds:uri="a31a1940-d317-4c66-8192-147efc078cf0"/>
    <ds:schemaRef ds:uri="http://schemas.microsoft.com/office/2006/documentManagement/types"/>
    <ds:schemaRef ds:uri="http://schemas.microsoft.com/sharepoint/v3"/>
    <ds:schemaRef ds:uri="http://www.w3.org/XML/1998/namespace"/>
    <ds:schemaRef ds:uri="http://schemas.openxmlformats.org/package/2006/metadata/core-properties"/>
    <ds:schemaRef ds:uri="http://schemas.microsoft.com/office/2006/metadata/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Office Theme</Template>
  <TotalTime>6597</TotalTime>
  <Words>273</Words>
  <PresentationFormat>ワイド画面</PresentationFormat>
  <Paragraphs>18</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Meiryo UI</vt:lpstr>
      <vt:lpstr>UD デジタル 教科書体 NK-B</vt: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2022-02-14T02:24:05Z</cp:lastPrinted>
  <dcterms:created xsi:type="dcterms:W3CDTF">2020-04-10T08:34:03Z</dcterms:created>
  <dcterms:modified xsi:type="dcterms:W3CDTF">2022-02-14T08:17:45Z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0x010100973F961A898C9348A81F4B3CC2E239CE</vt:lpwstr>
  </property>
</Properties>
</file>