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13" autoAdjust="0"/>
    <p:restoredTop sz="94660"/>
  </p:normalViewPr>
  <p:slideViewPr>
    <p:cSldViewPr snapToGrid="0">
      <p:cViewPr varScale="1">
        <p:scale>
          <a:sx n="74" d="100"/>
          <a:sy n="74" d="100"/>
        </p:scale>
        <p:origin x="90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991A3A1-7EBF-4C60-8B5E-0B6D87152EB8}" type="datetimeFigureOut">
              <a:rPr kumimoji="1" lang="ja-JP" altLang="en-US" smtClean="0"/>
              <a:t>2022/2/14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271A801-302B-4186-98DD-6CB8DE97DED9}" type="slidenum">
              <a:rPr kumimoji="1" lang="ja-JP" altLang="en-US" smtClean="0"/>
              <a:t>‹#›</a:t>
            </a:fld>
            <a:endParaRPr kumimoji="1" lang="ja-JP" altLang="en-US"/>
          </a:p>
        </p:txBody>
      </p:sp>
    </p:spTree>
    <p:extLst>
      <p:ext uri="{BB962C8B-B14F-4D97-AF65-F5344CB8AC3E}">
        <p14:creationId xmlns:p14="http://schemas.microsoft.com/office/powerpoint/2010/main" val="3165283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991A3A1-7EBF-4C60-8B5E-0B6D87152EB8}" type="datetimeFigureOut">
              <a:rPr kumimoji="1" lang="ja-JP" altLang="en-US" smtClean="0"/>
              <a:t>2022/2/14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271A801-302B-4186-98DD-6CB8DE97DED9}" type="slidenum">
              <a:rPr kumimoji="1" lang="ja-JP" altLang="en-US" smtClean="0"/>
              <a:t>‹#›</a:t>
            </a:fld>
            <a:endParaRPr kumimoji="1" lang="ja-JP" altLang="en-US"/>
          </a:p>
        </p:txBody>
      </p:sp>
    </p:spTree>
    <p:extLst>
      <p:ext uri="{BB962C8B-B14F-4D97-AF65-F5344CB8AC3E}">
        <p14:creationId xmlns:p14="http://schemas.microsoft.com/office/powerpoint/2010/main" val="2444462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991A3A1-7EBF-4C60-8B5E-0B6D87152EB8}" type="datetimeFigureOut">
              <a:rPr kumimoji="1" lang="ja-JP" altLang="en-US" smtClean="0"/>
              <a:t>2022/2/14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271A801-302B-4186-98DD-6CB8DE97DED9}" type="slidenum">
              <a:rPr kumimoji="1" lang="ja-JP" altLang="en-US" smtClean="0"/>
              <a:t>‹#›</a:t>
            </a:fld>
            <a:endParaRPr kumimoji="1" lang="ja-JP" altLang="en-US"/>
          </a:p>
        </p:txBody>
      </p:sp>
    </p:spTree>
    <p:extLst>
      <p:ext uri="{BB962C8B-B14F-4D97-AF65-F5344CB8AC3E}">
        <p14:creationId xmlns:p14="http://schemas.microsoft.com/office/powerpoint/2010/main" val="2471666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991A3A1-7EBF-4C60-8B5E-0B6D87152EB8}" type="datetimeFigureOut">
              <a:rPr kumimoji="1" lang="ja-JP" altLang="en-US" smtClean="0"/>
              <a:t>2022/2/14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271A801-302B-4186-98DD-6CB8DE97DED9}" type="slidenum">
              <a:rPr kumimoji="1" lang="ja-JP" altLang="en-US" smtClean="0"/>
              <a:t>‹#›</a:t>
            </a:fld>
            <a:endParaRPr kumimoji="1" lang="ja-JP" altLang="en-US"/>
          </a:p>
        </p:txBody>
      </p:sp>
    </p:spTree>
    <p:extLst>
      <p:ext uri="{BB962C8B-B14F-4D97-AF65-F5344CB8AC3E}">
        <p14:creationId xmlns:p14="http://schemas.microsoft.com/office/powerpoint/2010/main" val="1668568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991A3A1-7EBF-4C60-8B5E-0B6D87152EB8}" type="datetimeFigureOut">
              <a:rPr kumimoji="1" lang="ja-JP" altLang="en-US" smtClean="0"/>
              <a:t>2022/2/14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271A801-302B-4186-98DD-6CB8DE97DED9}" type="slidenum">
              <a:rPr kumimoji="1" lang="ja-JP" altLang="en-US" smtClean="0"/>
              <a:t>‹#›</a:t>
            </a:fld>
            <a:endParaRPr kumimoji="1" lang="ja-JP" altLang="en-US"/>
          </a:p>
        </p:txBody>
      </p:sp>
    </p:spTree>
    <p:extLst>
      <p:ext uri="{BB962C8B-B14F-4D97-AF65-F5344CB8AC3E}">
        <p14:creationId xmlns:p14="http://schemas.microsoft.com/office/powerpoint/2010/main" val="2291551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991A3A1-7EBF-4C60-8B5E-0B6D87152EB8}" type="datetimeFigureOut">
              <a:rPr kumimoji="1" lang="ja-JP" altLang="en-US" smtClean="0"/>
              <a:t>2022/2/14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271A801-302B-4186-98DD-6CB8DE97DED9}" type="slidenum">
              <a:rPr kumimoji="1" lang="ja-JP" altLang="en-US" smtClean="0"/>
              <a:t>‹#›</a:t>
            </a:fld>
            <a:endParaRPr kumimoji="1" lang="ja-JP" altLang="en-US"/>
          </a:p>
        </p:txBody>
      </p:sp>
    </p:spTree>
    <p:extLst>
      <p:ext uri="{BB962C8B-B14F-4D97-AF65-F5344CB8AC3E}">
        <p14:creationId xmlns:p14="http://schemas.microsoft.com/office/powerpoint/2010/main" val="2293283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991A3A1-7EBF-4C60-8B5E-0B6D87152EB8}" type="datetimeFigureOut">
              <a:rPr kumimoji="1" lang="ja-JP" altLang="en-US" smtClean="0"/>
              <a:t>2022/2/14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271A801-302B-4186-98DD-6CB8DE97DED9}" type="slidenum">
              <a:rPr kumimoji="1" lang="ja-JP" altLang="en-US" smtClean="0"/>
              <a:t>‹#›</a:t>
            </a:fld>
            <a:endParaRPr kumimoji="1" lang="ja-JP" altLang="en-US"/>
          </a:p>
        </p:txBody>
      </p:sp>
    </p:spTree>
    <p:extLst>
      <p:ext uri="{BB962C8B-B14F-4D97-AF65-F5344CB8AC3E}">
        <p14:creationId xmlns:p14="http://schemas.microsoft.com/office/powerpoint/2010/main" val="3852690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991A3A1-7EBF-4C60-8B5E-0B6D87152EB8}" type="datetimeFigureOut">
              <a:rPr kumimoji="1" lang="ja-JP" altLang="en-US" smtClean="0"/>
              <a:t>2022/2/14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271A801-302B-4186-98DD-6CB8DE97DED9}" type="slidenum">
              <a:rPr kumimoji="1" lang="ja-JP" altLang="en-US" smtClean="0"/>
              <a:t>‹#›</a:t>
            </a:fld>
            <a:endParaRPr kumimoji="1" lang="ja-JP" altLang="en-US"/>
          </a:p>
        </p:txBody>
      </p:sp>
    </p:spTree>
    <p:extLst>
      <p:ext uri="{BB962C8B-B14F-4D97-AF65-F5344CB8AC3E}">
        <p14:creationId xmlns:p14="http://schemas.microsoft.com/office/powerpoint/2010/main" val="3298643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991A3A1-7EBF-4C60-8B5E-0B6D87152EB8}" type="datetimeFigureOut">
              <a:rPr kumimoji="1" lang="ja-JP" altLang="en-US" smtClean="0"/>
              <a:t>2022/2/14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271A801-302B-4186-98DD-6CB8DE97DED9}" type="slidenum">
              <a:rPr kumimoji="1" lang="ja-JP" altLang="en-US" smtClean="0"/>
              <a:t>‹#›</a:t>
            </a:fld>
            <a:endParaRPr kumimoji="1" lang="ja-JP" altLang="en-US"/>
          </a:p>
        </p:txBody>
      </p:sp>
    </p:spTree>
    <p:extLst>
      <p:ext uri="{BB962C8B-B14F-4D97-AF65-F5344CB8AC3E}">
        <p14:creationId xmlns:p14="http://schemas.microsoft.com/office/powerpoint/2010/main" val="304666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991A3A1-7EBF-4C60-8B5E-0B6D87152EB8}" type="datetimeFigureOut">
              <a:rPr kumimoji="1" lang="ja-JP" altLang="en-US" smtClean="0"/>
              <a:t>2022/2/14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271A801-302B-4186-98DD-6CB8DE97DED9}" type="slidenum">
              <a:rPr kumimoji="1" lang="ja-JP" altLang="en-US" smtClean="0"/>
              <a:t>‹#›</a:t>
            </a:fld>
            <a:endParaRPr kumimoji="1" lang="ja-JP" altLang="en-US"/>
          </a:p>
        </p:txBody>
      </p:sp>
    </p:spTree>
    <p:extLst>
      <p:ext uri="{BB962C8B-B14F-4D97-AF65-F5344CB8AC3E}">
        <p14:creationId xmlns:p14="http://schemas.microsoft.com/office/powerpoint/2010/main" val="535538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991A3A1-7EBF-4C60-8B5E-0B6D87152EB8}" type="datetimeFigureOut">
              <a:rPr kumimoji="1" lang="ja-JP" altLang="en-US" smtClean="0"/>
              <a:t>2022/2/14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271A801-302B-4186-98DD-6CB8DE97DED9}" type="slidenum">
              <a:rPr kumimoji="1" lang="ja-JP" altLang="en-US" smtClean="0"/>
              <a:t>‹#›</a:t>
            </a:fld>
            <a:endParaRPr kumimoji="1" lang="ja-JP" altLang="en-US"/>
          </a:p>
        </p:txBody>
      </p:sp>
    </p:spTree>
    <p:extLst>
      <p:ext uri="{BB962C8B-B14F-4D97-AF65-F5344CB8AC3E}">
        <p14:creationId xmlns:p14="http://schemas.microsoft.com/office/powerpoint/2010/main" val="421063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91A3A1-7EBF-4C60-8B5E-0B6D87152EB8}" type="datetimeFigureOut">
              <a:rPr kumimoji="1" lang="ja-JP" altLang="en-US" smtClean="0"/>
              <a:t>2022/2/14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71A801-302B-4186-98DD-6CB8DE97DED9}" type="slidenum">
              <a:rPr kumimoji="1" lang="ja-JP" altLang="en-US" smtClean="0"/>
              <a:t>‹#›</a:t>
            </a:fld>
            <a:endParaRPr kumimoji="1" lang="ja-JP" altLang="en-US"/>
          </a:p>
        </p:txBody>
      </p:sp>
    </p:spTree>
    <p:extLst>
      <p:ext uri="{BB962C8B-B14F-4D97-AF65-F5344CB8AC3E}">
        <p14:creationId xmlns:p14="http://schemas.microsoft.com/office/powerpoint/2010/main" val="42317514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0"/>
            <a:ext cx="12192000" cy="489397"/>
          </a:xfrm>
          <a:solidFill>
            <a:schemeClr val="accent5">
              <a:lumMod val="75000"/>
            </a:schemeClr>
          </a:solidFill>
        </p:spPr>
        <p:txBody>
          <a:bodyPr>
            <a:noAutofit/>
          </a:bodyPr>
          <a:lstStyle/>
          <a:p>
            <a:pPr algn="l"/>
            <a:r>
              <a:rPr lang="ja-JP" altLang="en-US" sz="2000" dirty="0" smtClean="0">
                <a:solidFill>
                  <a:schemeClr val="bg1"/>
                </a:solidFill>
                <a:latin typeface="UD デジタル 教科書体 NK-B" panose="02020700000000000000" pitchFamily="18" charset="-128"/>
                <a:ea typeface="UD デジタル 教科書体 NK-B" panose="02020700000000000000" pitchFamily="18" charset="-128"/>
              </a:rPr>
              <a:t>　　　オミクロン</a:t>
            </a:r>
            <a:r>
              <a:rPr lang="ja-JP" altLang="en-US" sz="2000" dirty="0">
                <a:solidFill>
                  <a:schemeClr val="bg1"/>
                </a:solidFill>
                <a:latin typeface="UD デジタル 教科書体 NK-B" panose="02020700000000000000" pitchFamily="18" charset="-128"/>
                <a:ea typeface="UD デジタル 教科書体 NK-B" panose="02020700000000000000" pitchFamily="18" charset="-128"/>
              </a:rPr>
              <a:t>株感染</a:t>
            </a:r>
            <a:r>
              <a:rPr lang="ja-JP" altLang="en-US" sz="2000" dirty="0" smtClean="0">
                <a:solidFill>
                  <a:schemeClr val="bg1"/>
                </a:solidFill>
                <a:latin typeface="UD デジタル 教科書体 NK-B" panose="02020700000000000000" pitchFamily="18" charset="-128"/>
                <a:ea typeface="UD デジタル 教科書体 NK-B" panose="02020700000000000000" pitchFamily="18" charset="-128"/>
              </a:rPr>
              <a:t>まん延期における重症化リスクの高い高齢者等の治療支援の強化について</a:t>
            </a:r>
            <a:endParaRPr kumimoji="1" lang="ja-JP" altLang="en-US" sz="2000"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4" name="サブタイトル 2"/>
          <p:cNvSpPr txBox="1">
            <a:spLocks/>
          </p:cNvSpPr>
          <p:nvPr/>
        </p:nvSpPr>
        <p:spPr>
          <a:xfrm>
            <a:off x="-1" y="489397"/>
            <a:ext cx="12192000" cy="1411989"/>
          </a:xfrm>
          <a:prstGeom prst="rect">
            <a:avLst/>
          </a:prstGeom>
          <a:solidFill>
            <a:schemeClr val="bg1">
              <a:lumMod val="95000"/>
            </a:schemeClr>
          </a:solidFill>
          <a:ln>
            <a:solidFill>
              <a:schemeClr val="tx1"/>
            </a:solidFill>
          </a:ln>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ts val="2100"/>
              </a:lnSpc>
            </a:pPr>
            <a:r>
              <a:rPr lang="ja-JP" altLang="en-US" sz="1800" b="1" u="sng" dirty="0" smtClean="0">
                <a:latin typeface="UD デジタル 教科書体 NK-B" panose="02020700000000000000" pitchFamily="18" charset="-128"/>
                <a:ea typeface="UD デジタル 教科書体 NK-B" panose="02020700000000000000" pitchFamily="18" charset="-128"/>
              </a:rPr>
              <a:t>○ 大規模な感染が発生しており、陽性率も高水準の中、療養決定されていない陽性者が多数発生。</a:t>
            </a:r>
            <a:r>
              <a:rPr lang="en-US" altLang="ja-JP" sz="1800" b="1" u="sng" dirty="0">
                <a:latin typeface="UD デジタル 教科書体 NK-B" panose="02020700000000000000" pitchFamily="18" charset="-128"/>
                <a:ea typeface="UD デジタル 教科書体 NK-B" panose="02020700000000000000" pitchFamily="18" charset="-128"/>
              </a:rPr>
              <a:t/>
            </a:r>
            <a:br>
              <a:rPr lang="en-US" altLang="ja-JP" sz="1800" b="1" u="sng" dirty="0">
                <a:latin typeface="UD デジタル 教科書体 NK-B" panose="02020700000000000000" pitchFamily="18" charset="-128"/>
                <a:ea typeface="UD デジタル 教科書体 NK-B" panose="02020700000000000000" pitchFamily="18" charset="-128"/>
              </a:rPr>
            </a:br>
            <a:r>
              <a:rPr lang="ja-JP" altLang="en-US" sz="1800" b="1" u="sng" dirty="0" smtClean="0">
                <a:latin typeface="UD デジタル 教科書体 NK-B" panose="02020700000000000000" pitchFamily="18" charset="-128"/>
                <a:ea typeface="UD デジタル 教科書体 NK-B" panose="02020700000000000000" pitchFamily="18" charset="-128"/>
              </a:rPr>
              <a:t>○ 新規陽性者へのフォロー体制の</a:t>
            </a:r>
            <a:r>
              <a:rPr lang="ja-JP" altLang="en-US" sz="1800" b="1" u="sng" dirty="0">
                <a:latin typeface="UD デジタル 教科書体 NK-B" panose="02020700000000000000" pitchFamily="18" charset="-128"/>
                <a:ea typeface="UD デジタル 教科書体 NK-B" panose="02020700000000000000" pitchFamily="18" charset="-128"/>
              </a:rPr>
              <a:t>さらなる</a:t>
            </a:r>
            <a:r>
              <a:rPr lang="ja-JP" altLang="en-US" sz="1800" b="1" u="sng" dirty="0" smtClean="0">
                <a:latin typeface="UD デジタル 教科書体 NK-B" panose="02020700000000000000" pitchFamily="18" charset="-128"/>
                <a:ea typeface="UD デジタル 教科書体 NK-B" panose="02020700000000000000" pitchFamily="18" charset="-128"/>
              </a:rPr>
              <a:t>重点化を図り、ハイリスク者・高齢者の対応を強化。</a:t>
            </a:r>
            <a:r>
              <a:rPr lang="en-US" altLang="ja-JP" sz="1800" b="1" u="sng" dirty="0" smtClean="0">
                <a:latin typeface="UD デジタル 教科書体 NK-B" panose="02020700000000000000" pitchFamily="18" charset="-128"/>
                <a:ea typeface="UD デジタル 教科書体 NK-B" panose="02020700000000000000" pitchFamily="18" charset="-128"/>
              </a:rPr>
              <a:t/>
            </a:r>
            <a:br>
              <a:rPr lang="en-US" altLang="ja-JP" sz="1800" b="1" u="sng" dirty="0" smtClean="0">
                <a:latin typeface="UD デジタル 教科書体 NK-B" panose="02020700000000000000" pitchFamily="18" charset="-128"/>
                <a:ea typeface="UD デジタル 教科書体 NK-B" panose="02020700000000000000" pitchFamily="18" charset="-128"/>
              </a:rPr>
            </a:br>
            <a:r>
              <a:rPr lang="ja-JP" altLang="en-US" sz="1600" dirty="0" smtClean="0">
                <a:latin typeface="UD デジタル 教科書体 NK-B" panose="02020700000000000000" pitchFamily="18" charset="-128"/>
                <a:ea typeface="UD デジタル 教科書体 NK-B" panose="02020700000000000000" pitchFamily="18" charset="-128"/>
              </a:rPr>
              <a:t>　◆現状１ ：　１日</a:t>
            </a:r>
            <a:r>
              <a:rPr lang="ja-JP" altLang="en-US" sz="1600" dirty="0">
                <a:latin typeface="UD デジタル 教科書体 NK-B" panose="02020700000000000000" pitchFamily="18" charset="-128"/>
                <a:ea typeface="UD デジタル 教科書体 NK-B" panose="02020700000000000000" pitchFamily="18" charset="-128"/>
              </a:rPr>
              <a:t>あたりの</a:t>
            </a:r>
            <a:r>
              <a:rPr lang="ja-JP" altLang="en-US" sz="1600" dirty="0" smtClean="0">
                <a:latin typeface="UD デジタル 教科書体 NK-B" panose="02020700000000000000" pitchFamily="18" charset="-128"/>
                <a:ea typeface="UD デジタル 教科書体 NK-B" panose="02020700000000000000" pitchFamily="18" charset="-128"/>
              </a:rPr>
              <a:t>新規陽性者数が約１万人を超えるなど</a:t>
            </a:r>
            <a:r>
              <a:rPr lang="ja-JP" altLang="en-US" sz="1600" dirty="0">
                <a:latin typeface="UD デジタル 教科書体 NK-B" panose="02020700000000000000" pitchFamily="18" charset="-128"/>
                <a:ea typeface="UD デジタル 教科書体 NK-B" panose="02020700000000000000" pitchFamily="18" charset="-128"/>
              </a:rPr>
              <a:t>、過去に類をみない</a:t>
            </a:r>
            <a:r>
              <a:rPr lang="ja-JP" altLang="en-US" sz="1600" dirty="0" smtClean="0">
                <a:latin typeface="UD デジタル 教科書体 NK-B" panose="02020700000000000000" pitchFamily="18" charset="-128"/>
                <a:ea typeface="UD デジタル 教科書体 NK-B" panose="02020700000000000000" pitchFamily="18" charset="-128"/>
              </a:rPr>
              <a:t>感染規模。</a:t>
            </a:r>
            <a:r>
              <a:rPr lang="en-US" altLang="ja-JP" sz="1600" dirty="0">
                <a:latin typeface="UD デジタル 教科書体 NK-B" panose="02020700000000000000" pitchFamily="18" charset="-128"/>
                <a:ea typeface="UD デジタル 教科書体 NK-B" panose="02020700000000000000" pitchFamily="18" charset="-128"/>
              </a:rPr>
              <a:t/>
            </a:r>
            <a:br>
              <a:rPr lang="en-US" altLang="ja-JP" sz="1600" dirty="0">
                <a:latin typeface="UD デジタル 教科書体 NK-B" panose="02020700000000000000" pitchFamily="18" charset="-128"/>
                <a:ea typeface="UD デジタル 教科書体 NK-B" panose="02020700000000000000" pitchFamily="18" charset="-128"/>
              </a:rPr>
            </a:br>
            <a:r>
              <a:rPr lang="en-US" altLang="ja-JP" sz="1600" dirty="0" smtClean="0">
                <a:latin typeface="UD デジタル 教科書体 NK-B" panose="02020700000000000000" pitchFamily="18" charset="-128"/>
                <a:ea typeface="UD デジタル 教科書体 NK-B" panose="02020700000000000000" pitchFamily="18" charset="-128"/>
              </a:rPr>
              <a:t>  </a:t>
            </a:r>
            <a:r>
              <a:rPr lang="ja-JP" altLang="en-US" sz="1600" dirty="0" smtClean="0">
                <a:latin typeface="UD デジタル 教科書体 NK-B" panose="02020700000000000000" pitchFamily="18" charset="-128"/>
                <a:ea typeface="UD デジタル 教科書体 NK-B" panose="02020700000000000000" pitchFamily="18" charset="-128"/>
              </a:rPr>
              <a:t>◆現状２ ：　陽性者の増加により、入院患者の増加し、病床がひっ迫している。重症者の年代別では</a:t>
            </a:r>
            <a:r>
              <a:rPr lang="en-US" altLang="ja-JP" sz="1600" dirty="0">
                <a:latin typeface="UD デジタル 教科書体 NK-B" panose="02020700000000000000" pitchFamily="18" charset="-128"/>
                <a:ea typeface="UD デジタル 教科書体 NK-B" panose="02020700000000000000" pitchFamily="18" charset="-128"/>
              </a:rPr>
              <a:t>60</a:t>
            </a:r>
            <a:r>
              <a:rPr lang="ja-JP" altLang="en-US" sz="1600" dirty="0" smtClean="0">
                <a:latin typeface="UD デジタル 教科書体 NK-B" panose="02020700000000000000" pitchFamily="18" charset="-128"/>
                <a:ea typeface="UD デジタル 教科書体 NK-B" panose="02020700000000000000" pitchFamily="18" charset="-128"/>
              </a:rPr>
              <a:t>代以上が約</a:t>
            </a:r>
            <a:r>
              <a:rPr lang="en-US" altLang="ja-JP" sz="1600" dirty="0" smtClean="0">
                <a:latin typeface="UD デジタル 教科書体 NK-B" panose="02020700000000000000" pitchFamily="18" charset="-128"/>
                <a:ea typeface="UD デジタル 教科書体 NK-B" panose="02020700000000000000" pitchFamily="18" charset="-128"/>
              </a:rPr>
              <a:t>8</a:t>
            </a:r>
            <a:r>
              <a:rPr lang="ja-JP" altLang="en-US" sz="1600" dirty="0" smtClean="0">
                <a:latin typeface="UD デジタル 教科書体 NK-B" panose="02020700000000000000" pitchFamily="18" charset="-128"/>
                <a:ea typeface="UD デジタル 教科書体 NK-B" panose="02020700000000000000" pitchFamily="18" charset="-128"/>
              </a:rPr>
              <a:t>割を占めている。</a:t>
            </a:r>
            <a:r>
              <a:rPr lang="en-US" altLang="ja-JP" sz="1600" dirty="0" smtClean="0">
                <a:latin typeface="UD デジタル 教科書体 NK-B" panose="02020700000000000000" pitchFamily="18" charset="-128"/>
                <a:ea typeface="UD デジタル 教科書体 NK-B" panose="02020700000000000000" pitchFamily="18" charset="-128"/>
              </a:rPr>
              <a:t/>
            </a:r>
            <a:br>
              <a:rPr lang="en-US" altLang="ja-JP" sz="1600" dirty="0" smtClean="0">
                <a:latin typeface="UD デジタル 教科書体 NK-B" panose="02020700000000000000" pitchFamily="18" charset="-128"/>
                <a:ea typeface="UD デジタル 教科書体 NK-B" panose="02020700000000000000" pitchFamily="18" charset="-128"/>
              </a:rPr>
            </a:br>
            <a:r>
              <a:rPr lang="ja-JP" altLang="en-US" sz="1600" dirty="0">
                <a:latin typeface="UD デジタル 教科書体 NK-B" panose="02020700000000000000" pitchFamily="18" charset="-128"/>
                <a:ea typeface="UD デジタル 教科書体 NK-B" panose="02020700000000000000" pitchFamily="18" charset="-128"/>
              </a:rPr>
              <a:t>　</a:t>
            </a:r>
            <a:r>
              <a:rPr lang="ja-JP" altLang="en-US" sz="1600" dirty="0" smtClean="0">
                <a:latin typeface="UD デジタル 教科書体 NK-B" panose="02020700000000000000" pitchFamily="18" charset="-128"/>
                <a:ea typeface="UD デジタル 教科書体 NK-B" panose="02020700000000000000" pitchFamily="18" charset="-128"/>
              </a:rPr>
              <a:t>◆現状３ ：　高齢者施設等のクラスター発生が急増している。</a:t>
            </a:r>
            <a:endParaRPr lang="en-US" altLang="ja-JP" sz="1600" dirty="0">
              <a:latin typeface="UD デジタル 教科書体 NK-B" panose="02020700000000000000" pitchFamily="18" charset="-128"/>
              <a:ea typeface="UD デジタル 教科書体 NK-B" panose="02020700000000000000" pitchFamily="18" charset="-128"/>
            </a:endParaRPr>
          </a:p>
        </p:txBody>
      </p:sp>
      <p:sp>
        <p:nvSpPr>
          <p:cNvPr id="39" name="正方形/長方形 38"/>
          <p:cNvSpPr/>
          <p:nvPr/>
        </p:nvSpPr>
        <p:spPr>
          <a:xfrm>
            <a:off x="90152" y="3155752"/>
            <a:ext cx="6330155" cy="3702248"/>
          </a:xfrm>
          <a:prstGeom prst="rect">
            <a:avLst/>
          </a:prstGeom>
          <a:noFill/>
          <a:ln w="38100"/>
        </p:spPr>
        <p:style>
          <a:lnRef idx="2">
            <a:schemeClr val="accent6"/>
          </a:lnRef>
          <a:fillRef idx="1">
            <a:schemeClr val="lt1"/>
          </a:fillRef>
          <a:effectRef idx="0">
            <a:schemeClr val="accent6"/>
          </a:effectRef>
          <a:fontRef idx="minor">
            <a:schemeClr val="dk1"/>
          </a:fontRef>
        </p:style>
        <p:txBody>
          <a:bodyPr rtlCol="0" anchor="t"/>
          <a:lstStyle/>
          <a:p>
            <a:pPr algn="ctr"/>
            <a:endParaRPr lang="en-US" altLang="ja-JP" sz="1600" dirty="0" smtClean="0">
              <a:latin typeface="UD デジタル 教科書体 NK-B" panose="02020700000000000000" pitchFamily="18" charset="-128"/>
              <a:ea typeface="UD デジタル 教科書体 NK-B" panose="02020700000000000000" pitchFamily="18" charset="-128"/>
            </a:endParaRPr>
          </a:p>
        </p:txBody>
      </p:sp>
      <p:sp>
        <p:nvSpPr>
          <p:cNvPr id="6" name="楕円 5"/>
          <p:cNvSpPr/>
          <p:nvPr/>
        </p:nvSpPr>
        <p:spPr>
          <a:xfrm>
            <a:off x="966872" y="1901386"/>
            <a:ext cx="10258253" cy="482000"/>
          </a:xfrm>
          <a:prstGeom prst="ellipse">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b="1" u="sng" dirty="0" smtClean="0">
                <a:latin typeface="UD デジタル 教科書体 NK-B" panose="02020700000000000000" pitchFamily="18" charset="-128"/>
                <a:ea typeface="UD デジタル 教科書体 NK-B" panose="02020700000000000000" pitchFamily="18" charset="-128"/>
              </a:rPr>
              <a:t>リスクの高い陽性者への重点化・対応強化</a:t>
            </a:r>
            <a:endParaRPr lang="ja-JP" altLang="en-US" sz="2800" dirty="0">
              <a:latin typeface="UD デジタル 教科書体 NK-B" panose="02020700000000000000" pitchFamily="18" charset="-128"/>
              <a:ea typeface="UD デジタル 教科書体 NK-B" panose="02020700000000000000" pitchFamily="18" charset="-128"/>
            </a:endParaRPr>
          </a:p>
        </p:txBody>
      </p:sp>
      <p:sp>
        <p:nvSpPr>
          <p:cNvPr id="5" name="正方形/長方形 4"/>
          <p:cNvSpPr/>
          <p:nvPr/>
        </p:nvSpPr>
        <p:spPr>
          <a:xfrm>
            <a:off x="90153" y="3205440"/>
            <a:ext cx="6309504" cy="3493264"/>
          </a:xfrm>
          <a:prstGeom prst="rect">
            <a:avLst/>
          </a:prstGeom>
        </p:spPr>
        <p:txBody>
          <a:bodyPr wrap="square">
            <a:spAutoFit/>
          </a:bodyPr>
          <a:lstStyle/>
          <a:p>
            <a:pPr algn="ctr"/>
            <a:r>
              <a:rPr lang="ja-JP" altLang="en-US" sz="2800" dirty="0" smtClean="0">
                <a:latin typeface="UD デジタル 教科書体 NK-B" panose="02020700000000000000" pitchFamily="18" charset="-128"/>
                <a:ea typeface="UD デジタル 教科書体 NK-B" panose="02020700000000000000" pitchFamily="18" charset="-128"/>
              </a:rPr>
              <a:t>○ファーストタッチ・健康観察を行う</a:t>
            </a:r>
            <a:endParaRPr lang="en-US" altLang="ja-JP" sz="2800" dirty="0" smtClean="0">
              <a:latin typeface="UD デジタル 教科書体 NK-B" panose="02020700000000000000" pitchFamily="18" charset="-128"/>
              <a:ea typeface="UD デジタル 教科書体 NK-B" panose="02020700000000000000" pitchFamily="18" charset="-128"/>
            </a:endParaRPr>
          </a:p>
          <a:p>
            <a:pPr algn="ctr"/>
            <a:r>
              <a:rPr lang="ja-JP" altLang="en-US" sz="2800" dirty="0" smtClean="0">
                <a:latin typeface="UD デジタル 教科書体 NK-B" panose="02020700000000000000" pitchFamily="18" charset="-128"/>
                <a:ea typeface="UD デジタル 教科書体 NK-B" panose="02020700000000000000" pitchFamily="18" charset="-128"/>
              </a:rPr>
              <a:t>対象者を</a:t>
            </a:r>
            <a:r>
              <a:rPr lang="en-US" altLang="ja-JP" sz="2800" u="sng" dirty="0" smtClean="0">
                <a:latin typeface="UD デジタル 教科書体 NK-B" panose="02020700000000000000" pitchFamily="18" charset="-128"/>
                <a:ea typeface="UD デジタル 教科書体 NK-B" panose="02020700000000000000" pitchFamily="18" charset="-128"/>
              </a:rPr>
              <a:t>65</a:t>
            </a:r>
            <a:r>
              <a:rPr lang="ja-JP" altLang="en-US" sz="2800" u="sng" dirty="0" smtClean="0">
                <a:latin typeface="UD デジタル 教科書体 NK-B" panose="02020700000000000000" pitchFamily="18" charset="-128"/>
                <a:ea typeface="UD デジタル 教科書体 NK-B" panose="02020700000000000000" pitchFamily="18" charset="-128"/>
              </a:rPr>
              <a:t>歳以上に重点化</a:t>
            </a:r>
            <a:endParaRPr lang="en-US" altLang="ja-JP" sz="1600" dirty="0">
              <a:latin typeface="UD デジタル 教科書体 NK-B" panose="02020700000000000000" pitchFamily="18" charset="-128"/>
              <a:ea typeface="UD デジタル 教科書体 NK-B" panose="02020700000000000000" pitchFamily="18" charset="-128"/>
            </a:endParaRPr>
          </a:p>
          <a:p>
            <a:pPr>
              <a:lnSpc>
                <a:spcPts val="2200"/>
              </a:lnSpc>
            </a:pPr>
            <a:r>
              <a:rPr lang="ja-JP" altLang="en-US" sz="1600" dirty="0">
                <a:latin typeface="UD デジタル 教科書体 NK-B" panose="02020700000000000000" pitchFamily="18" charset="-128"/>
                <a:ea typeface="UD デジタル 教科書体 NK-B" panose="02020700000000000000" pitchFamily="18" charset="-128"/>
              </a:rPr>
              <a:t>①</a:t>
            </a:r>
            <a:r>
              <a:rPr lang="en-US" altLang="ja-JP" sz="1600" dirty="0" smtClean="0">
                <a:latin typeface="UD デジタル 教科書体 NK-B" panose="02020700000000000000" pitchFamily="18" charset="-128"/>
                <a:ea typeface="UD デジタル 教科書体 NK-B" panose="02020700000000000000" pitchFamily="18" charset="-128"/>
              </a:rPr>
              <a:t>65</a:t>
            </a:r>
            <a:r>
              <a:rPr lang="ja-JP" altLang="en-US" sz="1600" dirty="0" smtClean="0">
                <a:latin typeface="UD デジタル 教科書体 NK-B" panose="02020700000000000000" pitchFamily="18" charset="-128"/>
                <a:ea typeface="UD デジタル 教科書体 NK-B" panose="02020700000000000000" pitchFamily="18" charset="-128"/>
              </a:rPr>
              <a:t>歳以上の者</a:t>
            </a:r>
            <a:endParaRPr lang="en-US" altLang="ja-JP" sz="1600" dirty="0" smtClean="0">
              <a:latin typeface="UD デジタル 教科書体 NK-B" panose="02020700000000000000" pitchFamily="18" charset="-128"/>
              <a:ea typeface="UD デジタル 教科書体 NK-B" panose="02020700000000000000" pitchFamily="18" charset="-128"/>
            </a:endParaRPr>
          </a:p>
          <a:p>
            <a:pPr>
              <a:lnSpc>
                <a:spcPts val="2200"/>
              </a:lnSpc>
            </a:pPr>
            <a:r>
              <a:rPr lang="ja-JP" altLang="en-US" sz="1600" dirty="0" smtClean="0">
                <a:latin typeface="UD デジタル 教科書体 NK-B" panose="02020700000000000000" pitchFamily="18" charset="-128"/>
                <a:ea typeface="UD デジタル 教科書体 NK-B" panose="02020700000000000000" pitchFamily="18" charset="-128"/>
              </a:rPr>
              <a:t>②</a:t>
            </a:r>
            <a:r>
              <a:rPr lang="en-US" altLang="ja-JP" sz="1600" dirty="0" smtClean="0">
                <a:latin typeface="UD デジタル 教科書体 NK-B" panose="02020700000000000000" pitchFamily="18" charset="-128"/>
                <a:ea typeface="UD デジタル 教科書体 NK-B" panose="02020700000000000000" pitchFamily="18" charset="-128"/>
              </a:rPr>
              <a:t>65</a:t>
            </a:r>
            <a:r>
              <a:rPr lang="ja-JP" altLang="en-US" sz="1600" dirty="0" smtClean="0">
                <a:latin typeface="UD デジタル 教科書体 NK-B" panose="02020700000000000000" pitchFamily="18" charset="-128"/>
                <a:ea typeface="UD デジタル 教科書体 NK-B" panose="02020700000000000000" pitchFamily="18" charset="-128"/>
              </a:rPr>
              <a:t>歳未満の者のうち、重症化リスク因子</a:t>
            </a:r>
            <a:r>
              <a:rPr lang="en-US" altLang="ja-JP" sz="1400" baseline="68000" dirty="0" smtClean="0">
                <a:latin typeface="UD デジタル 教科書体 NK-B" panose="02020700000000000000" pitchFamily="18" charset="-128"/>
                <a:ea typeface="UD デジタル 教科書体 NK-B" panose="02020700000000000000" pitchFamily="18" charset="-128"/>
              </a:rPr>
              <a:t>※</a:t>
            </a:r>
            <a:r>
              <a:rPr lang="ja-JP" altLang="en-US" sz="1600" dirty="0" smtClean="0">
                <a:latin typeface="UD デジタル 教科書体 NK-B" panose="02020700000000000000" pitchFamily="18" charset="-128"/>
                <a:ea typeface="UD デジタル 教科書体 NK-B" panose="02020700000000000000" pitchFamily="18" charset="-128"/>
              </a:rPr>
              <a:t>を複数持つ者</a:t>
            </a:r>
            <a:endParaRPr lang="en-US" altLang="ja-JP" sz="1600" dirty="0" smtClean="0">
              <a:latin typeface="UD デジタル 教科書体 NK-B" panose="02020700000000000000" pitchFamily="18" charset="-128"/>
              <a:ea typeface="UD デジタル 教科書体 NK-B" panose="02020700000000000000" pitchFamily="18" charset="-128"/>
            </a:endParaRPr>
          </a:p>
          <a:p>
            <a:pPr>
              <a:lnSpc>
                <a:spcPts val="2200"/>
              </a:lnSpc>
            </a:pPr>
            <a:r>
              <a:rPr lang="ja-JP" altLang="en-US" sz="1600" dirty="0" smtClean="0">
                <a:latin typeface="UD デジタル 教科書体 NK-B" panose="02020700000000000000" pitchFamily="18" charset="-128"/>
                <a:ea typeface="UD デジタル 教科書体 NK-B" panose="02020700000000000000" pitchFamily="18" charset="-128"/>
              </a:rPr>
              <a:t>③妊娠している方</a:t>
            </a:r>
            <a:endParaRPr lang="en-US" altLang="ja-JP" sz="1600" dirty="0" smtClean="0">
              <a:latin typeface="UD デジタル 教科書体 NK-B" panose="02020700000000000000" pitchFamily="18" charset="-128"/>
              <a:ea typeface="UD デジタル 教科書体 NK-B" panose="02020700000000000000" pitchFamily="18" charset="-128"/>
            </a:endParaRPr>
          </a:p>
          <a:p>
            <a:pPr>
              <a:lnSpc>
                <a:spcPts val="2200"/>
              </a:lnSpc>
            </a:pPr>
            <a:r>
              <a:rPr lang="ja-JP" altLang="en-US" sz="1600" dirty="0" smtClean="0">
                <a:latin typeface="UD デジタル 教科書体 NK-B" panose="02020700000000000000" pitchFamily="18" charset="-128"/>
                <a:ea typeface="UD デジタル 教科書体 NK-B" panose="02020700000000000000" pitchFamily="18" charset="-128"/>
              </a:rPr>
              <a:t>・重症化</a:t>
            </a:r>
            <a:r>
              <a:rPr lang="ja-JP" altLang="en-US" sz="1600" dirty="0">
                <a:latin typeface="UD デジタル 教科書体 NK-B" panose="02020700000000000000" pitchFamily="18" charset="-128"/>
                <a:ea typeface="UD デジタル 教科書体 NK-B" panose="02020700000000000000" pitchFamily="18" charset="-128"/>
              </a:rPr>
              <a:t>リスクの</a:t>
            </a:r>
            <a:r>
              <a:rPr lang="ja-JP" altLang="en-US" sz="1600" dirty="0" smtClean="0">
                <a:latin typeface="UD デジタル 教科書体 NK-B" panose="02020700000000000000" pitchFamily="18" charset="-128"/>
                <a:ea typeface="UD デジタル 教科書体 NK-B" panose="02020700000000000000" pitchFamily="18" charset="-128"/>
              </a:rPr>
              <a:t>ない</a:t>
            </a:r>
            <a:r>
              <a:rPr lang="ja-JP" altLang="en-US" sz="1600" u="sng" dirty="0" smtClean="0">
                <a:latin typeface="UD デジタル 教科書体 NK-B" panose="02020700000000000000" pitchFamily="18" charset="-128"/>
                <a:ea typeface="UD デジタル 教科書体 NK-B" panose="02020700000000000000" pitchFamily="18" charset="-128"/>
              </a:rPr>
              <a:t>６５歳未満</a:t>
            </a:r>
            <a:r>
              <a:rPr lang="ja-JP" altLang="en-US" sz="1600" dirty="0" smtClean="0">
                <a:latin typeface="UD デジタル 教科書体 NK-B" panose="02020700000000000000" pitchFamily="18" charset="-128"/>
                <a:ea typeface="UD デジタル 教科書体 NK-B" panose="02020700000000000000" pitchFamily="18" charset="-128"/>
              </a:rPr>
              <a:t>は、自宅療養と</a:t>
            </a:r>
            <a:r>
              <a:rPr lang="ja-JP" altLang="en-US" sz="1600" dirty="0">
                <a:latin typeface="UD デジタル 教科書体 NK-B" panose="02020700000000000000" pitchFamily="18" charset="-128"/>
                <a:ea typeface="UD デジタル 教科書体 NK-B" panose="02020700000000000000" pitchFamily="18" charset="-128"/>
              </a:rPr>
              <a:t>し、必要な</a:t>
            </a:r>
            <a:r>
              <a:rPr lang="ja-JP" altLang="en-US" sz="1600" dirty="0" smtClean="0">
                <a:latin typeface="UD デジタル 教科書体 NK-B" panose="02020700000000000000" pitchFamily="18" charset="-128"/>
                <a:ea typeface="UD デジタル 教科書体 NK-B" panose="02020700000000000000" pitchFamily="18" charset="-128"/>
              </a:rPr>
              <a:t>情報を</a:t>
            </a:r>
            <a:r>
              <a:rPr lang="en-US" altLang="ja-JP" sz="1600" dirty="0" smtClean="0">
                <a:latin typeface="UD デジタル 教科書体 NK-B" panose="02020700000000000000" pitchFamily="18" charset="-128"/>
                <a:ea typeface="UD デジタル 教科書体 NK-B" panose="02020700000000000000" pitchFamily="18" charset="-128"/>
              </a:rPr>
              <a:t>SMS</a:t>
            </a:r>
          </a:p>
          <a:p>
            <a:pPr>
              <a:lnSpc>
                <a:spcPts val="2200"/>
              </a:lnSpc>
            </a:pPr>
            <a:r>
              <a:rPr lang="ja-JP" altLang="en-US" sz="1600" dirty="0">
                <a:latin typeface="UD デジタル 教科書体 NK-B" panose="02020700000000000000" pitchFamily="18" charset="-128"/>
                <a:ea typeface="UD デジタル 教科書体 NK-B" panose="02020700000000000000" pitchFamily="18" charset="-128"/>
              </a:rPr>
              <a:t>　</a:t>
            </a:r>
            <a:r>
              <a:rPr lang="ja-JP" altLang="en-US" sz="1600" dirty="0" smtClean="0">
                <a:latin typeface="UD デジタル 教科書体 NK-B" panose="02020700000000000000" pitchFamily="18" charset="-128"/>
                <a:ea typeface="UD デジタル 教科書体 NK-B" panose="02020700000000000000" pitchFamily="18" charset="-128"/>
              </a:rPr>
              <a:t>を</a:t>
            </a:r>
            <a:r>
              <a:rPr lang="ja-JP" altLang="en-US" sz="1600" dirty="0">
                <a:latin typeface="UD デジタル 教科書体 NK-B" panose="02020700000000000000" pitchFamily="18" charset="-128"/>
                <a:ea typeface="UD デジタル 教科書体 NK-B" panose="02020700000000000000" pitchFamily="18" charset="-128"/>
              </a:rPr>
              <a:t>活用して周知</a:t>
            </a:r>
            <a:r>
              <a:rPr lang="ja-JP" altLang="en-US" sz="1600" dirty="0" smtClean="0">
                <a:latin typeface="UD デジタル 教科書体 NK-B" panose="02020700000000000000" pitchFamily="18" charset="-128"/>
                <a:ea typeface="UD デジタル 教科書体 NK-B" panose="02020700000000000000" pitchFamily="18" charset="-128"/>
              </a:rPr>
              <a:t>。宿泊療養希望の場合</a:t>
            </a:r>
            <a:r>
              <a:rPr lang="ja-JP" altLang="en-US" sz="1600" dirty="0">
                <a:latin typeface="UD デジタル 教科書体 NK-B" panose="02020700000000000000" pitchFamily="18" charset="-128"/>
                <a:ea typeface="UD デジタル 教科書体 NK-B" panose="02020700000000000000" pitchFamily="18" charset="-128"/>
              </a:rPr>
              <a:t>は自宅待機</a:t>
            </a:r>
            <a:r>
              <a:rPr lang="en-US" altLang="ja-JP" sz="1600" dirty="0" smtClean="0">
                <a:latin typeface="UD デジタル 教科書体 NK-B" panose="02020700000000000000" pitchFamily="18" charset="-128"/>
                <a:ea typeface="UD デジタル 教科書体 NK-B" panose="02020700000000000000" pitchFamily="18" charset="-128"/>
              </a:rPr>
              <a:t>SOS</a:t>
            </a:r>
            <a:r>
              <a:rPr lang="ja-JP" altLang="en-US" sz="1600" dirty="0" smtClean="0">
                <a:latin typeface="UD デジタル 教科書体 NK-B" panose="02020700000000000000" pitchFamily="18" charset="-128"/>
                <a:ea typeface="UD デジタル 教科書体 NK-B" panose="02020700000000000000" pitchFamily="18" charset="-128"/>
              </a:rPr>
              <a:t>に</a:t>
            </a:r>
            <a:r>
              <a:rPr lang="ja-JP" altLang="en-US" sz="1600" dirty="0">
                <a:latin typeface="UD デジタル 教科書体 NK-B" panose="02020700000000000000" pitchFamily="18" charset="-128"/>
                <a:ea typeface="UD デジタル 教科書体 NK-B" panose="02020700000000000000" pitchFamily="18" charset="-128"/>
              </a:rPr>
              <a:t>連絡。</a:t>
            </a:r>
            <a:endParaRPr lang="en-US" altLang="ja-JP" sz="1600" dirty="0">
              <a:latin typeface="UD デジタル 教科書体 NK-B" panose="02020700000000000000" pitchFamily="18" charset="-128"/>
              <a:ea typeface="UD デジタル 教科書体 NK-B" panose="02020700000000000000" pitchFamily="18" charset="-128"/>
            </a:endParaRPr>
          </a:p>
          <a:p>
            <a:pPr>
              <a:lnSpc>
                <a:spcPts val="2200"/>
              </a:lnSpc>
            </a:pPr>
            <a:r>
              <a:rPr lang="ja-JP" altLang="en-US" sz="1600" dirty="0" smtClean="0">
                <a:latin typeface="UD デジタル 教科書体 NK-B" panose="02020700000000000000" pitchFamily="18" charset="-128"/>
                <a:ea typeface="UD デジタル 教科書体 NK-B" panose="02020700000000000000" pitchFamily="18" charset="-128"/>
              </a:rPr>
              <a:t>・①～③の方は発生届の記載内容から保健所が療養方針を決定。</a:t>
            </a:r>
            <a:endParaRPr lang="en-US" altLang="ja-JP" sz="1600" dirty="0" smtClean="0">
              <a:latin typeface="UD デジタル 教科書体 NK-B" panose="02020700000000000000" pitchFamily="18" charset="-128"/>
              <a:ea typeface="UD デジタル 教科書体 NK-B" panose="02020700000000000000" pitchFamily="18" charset="-128"/>
            </a:endParaRPr>
          </a:p>
          <a:p>
            <a:pPr>
              <a:lnSpc>
                <a:spcPts val="2200"/>
              </a:lnSpc>
            </a:pPr>
            <a:r>
              <a:rPr lang="ja-JP" altLang="en-US" sz="1600" dirty="0" smtClean="0">
                <a:latin typeface="UD デジタル 教科書体 NK-B" panose="02020700000000000000" pitchFamily="18" charset="-128"/>
                <a:ea typeface="UD デジタル 教科書体 NK-B" panose="02020700000000000000" pitchFamily="18" charset="-128"/>
              </a:rPr>
              <a:t>・①～③に該当するが保健所から連絡がなく、保健所に連絡しても、繋が</a:t>
            </a:r>
            <a:endParaRPr lang="en-US" altLang="ja-JP" sz="1600" dirty="0" smtClean="0">
              <a:latin typeface="UD デジタル 教科書体 NK-B" panose="02020700000000000000" pitchFamily="18" charset="-128"/>
              <a:ea typeface="UD デジタル 教科書体 NK-B" panose="02020700000000000000" pitchFamily="18" charset="-128"/>
            </a:endParaRPr>
          </a:p>
          <a:p>
            <a:pPr>
              <a:lnSpc>
                <a:spcPts val="2200"/>
              </a:lnSpc>
            </a:pPr>
            <a:r>
              <a:rPr lang="ja-JP" altLang="en-US" sz="1600" dirty="0">
                <a:latin typeface="UD デジタル 教科書体 NK-B" panose="02020700000000000000" pitchFamily="18" charset="-128"/>
                <a:ea typeface="UD デジタル 教科書体 NK-B" panose="02020700000000000000" pitchFamily="18" charset="-128"/>
              </a:rPr>
              <a:t>　</a:t>
            </a:r>
            <a:r>
              <a:rPr lang="ja-JP" altLang="en-US" sz="1600" dirty="0" smtClean="0">
                <a:latin typeface="UD デジタル 教科書体 NK-B" panose="02020700000000000000" pitchFamily="18" charset="-128"/>
                <a:ea typeface="UD デジタル 教科書体 NK-B" panose="02020700000000000000" pitchFamily="18" charset="-128"/>
              </a:rPr>
              <a:t>らなければ自宅待機ＳＯＳ（電話</a:t>
            </a:r>
            <a:r>
              <a:rPr lang="en-US" altLang="ja-JP" sz="1600" dirty="0" smtClean="0">
                <a:latin typeface="UD デジタル 教科書体 NK-B" panose="02020700000000000000" pitchFamily="18" charset="-128"/>
                <a:ea typeface="UD デジタル 教科書体 NK-B" panose="02020700000000000000" pitchFamily="18" charset="-128"/>
              </a:rPr>
              <a:t>:0570-055221</a:t>
            </a:r>
            <a:r>
              <a:rPr lang="ja-JP" altLang="en-US" sz="1600" smtClean="0">
                <a:latin typeface="UD デジタル 教科書体 NK-B" panose="02020700000000000000" pitchFamily="18" charset="-128"/>
                <a:ea typeface="UD デジタル 教科書体 NK-B" panose="02020700000000000000" pitchFamily="18" charset="-128"/>
              </a:rPr>
              <a:t>）に連絡</a:t>
            </a:r>
            <a:r>
              <a:rPr lang="ja-JP" altLang="en-US" sz="1600" dirty="0" smtClean="0">
                <a:latin typeface="UD デジタル 教科書体 NK-B" panose="02020700000000000000" pitchFamily="18" charset="-128"/>
                <a:ea typeface="UD デジタル 教科書体 NK-B" panose="02020700000000000000" pitchFamily="18" charset="-128"/>
              </a:rPr>
              <a:t>。</a:t>
            </a:r>
            <a:endParaRPr lang="en-US" altLang="ja-JP" sz="1600" dirty="0" smtClean="0">
              <a:latin typeface="UD デジタル 教科書体 NK-B" panose="02020700000000000000" pitchFamily="18" charset="-128"/>
              <a:ea typeface="UD デジタル 教科書体 NK-B" panose="02020700000000000000" pitchFamily="18" charset="-128"/>
            </a:endParaRPr>
          </a:p>
          <a:p>
            <a:pPr>
              <a:lnSpc>
                <a:spcPts val="2200"/>
              </a:lnSpc>
            </a:pPr>
            <a:endParaRPr lang="en-US" altLang="ja-JP" sz="1600" dirty="0">
              <a:latin typeface="UD デジタル 教科書体 NK-B" panose="02020700000000000000" pitchFamily="18" charset="-128"/>
              <a:ea typeface="UD デジタル 教科書体 NK-B" panose="02020700000000000000" pitchFamily="18" charset="-128"/>
            </a:endParaRPr>
          </a:p>
        </p:txBody>
      </p:sp>
      <p:sp>
        <p:nvSpPr>
          <p:cNvPr id="13" name="正方形/長方形 12"/>
          <p:cNvSpPr/>
          <p:nvPr/>
        </p:nvSpPr>
        <p:spPr>
          <a:xfrm>
            <a:off x="563543" y="2440473"/>
            <a:ext cx="5383369" cy="715279"/>
          </a:xfrm>
          <a:prstGeom prst="rect">
            <a:avLst/>
          </a:prstGeom>
          <a:noFill/>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400" dirty="0" smtClean="0">
                <a:solidFill>
                  <a:srgbClr val="FF0000"/>
                </a:solidFill>
                <a:latin typeface="UD デジタル 教科書体 NK-B" panose="02020700000000000000" pitchFamily="18" charset="-128"/>
                <a:ea typeface="UD デジタル 教科書体 NK-B" panose="02020700000000000000" pitchFamily="18" charset="-128"/>
              </a:rPr>
              <a:t>ファーストタッチを行う対象者の重点化</a:t>
            </a:r>
            <a:r>
              <a:rPr kumimoji="1" lang="ja-JP" altLang="en-US" u="sng" dirty="0" smtClean="0">
                <a:solidFill>
                  <a:srgbClr val="FF0000"/>
                </a:solidFill>
                <a:latin typeface="UD デジタル 教科書体 NK-B" panose="02020700000000000000" pitchFamily="18" charset="-128"/>
                <a:ea typeface="UD デジタル 教科書体 NK-B" panose="02020700000000000000" pitchFamily="18" charset="-128"/>
              </a:rPr>
              <a:t>（</a:t>
            </a:r>
            <a:r>
              <a:rPr kumimoji="1" lang="en-US" altLang="ja-JP" u="sng" dirty="0" smtClean="0">
                <a:solidFill>
                  <a:srgbClr val="FF0000"/>
                </a:solidFill>
                <a:latin typeface="UD デジタル 教科書体 NK-B" panose="02020700000000000000" pitchFamily="18" charset="-128"/>
                <a:ea typeface="UD デジタル 教科書体 NK-B" panose="02020700000000000000" pitchFamily="18" charset="-128"/>
              </a:rPr>
              <a:t>2/9</a:t>
            </a:r>
            <a:r>
              <a:rPr kumimoji="1" lang="ja-JP" altLang="en-US" u="sng" dirty="0" smtClean="0">
                <a:solidFill>
                  <a:srgbClr val="FF0000"/>
                </a:solidFill>
                <a:latin typeface="UD デジタル 教科書体 NK-B" panose="02020700000000000000" pitchFamily="18" charset="-128"/>
                <a:ea typeface="UD デジタル 教科書体 NK-B" panose="02020700000000000000" pitchFamily="18" charset="-128"/>
              </a:rPr>
              <a:t>国事務連絡に準じる）</a:t>
            </a:r>
            <a:endParaRPr kumimoji="1" lang="ja-JP" altLang="en-US" u="sng" dirty="0">
              <a:solidFill>
                <a:srgbClr val="FF0000"/>
              </a:solidFill>
              <a:latin typeface="UD デジタル 教科書体 NK-B" panose="02020700000000000000" pitchFamily="18" charset="-128"/>
              <a:ea typeface="UD デジタル 教科書体 NK-B" panose="02020700000000000000" pitchFamily="18" charset="-128"/>
            </a:endParaRPr>
          </a:p>
        </p:txBody>
      </p:sp>
      <p:sp>
        <p:nvSpPr>
          <p:cNvPr id="17" name="正方形/長方形 16"/>
          <p:cNvSpPr/>
          <p:nvPr/>
        </p:nvSpPr>
        <p:spPr>
          <a:xfrm>
            <a:off x="6890431" y="3168202"/>
            <a:ext cx="5203253" cy="3664039"/>
          </a:xfrm>
          <a:prstGeom prst="rect">
            <a:avLst/>
          </a:prstGeom>
          <a:noFill/>
          <a:ln w="38100"/>
        </p:spPr>
        <p:style>
          <a:lnRef idx="2">
            <a:schemeClr val="accent6"/>
          </a:lnRef>
          <a:fillRef idx="1">
            <a:schemeClr val="lt1"/>
          </a:fillRef>
          <a:effectRef idx="0">
            <a:schemeClr val="accent6"/>
          </a:effectRef>
          <a:fontRef idx="minor">
            <a:schemeClr val="dk1"/>
          </a:fontRef>
        </p:style>
        <p:txBody>
          <a:bodyPr rtlCol="0" anchor="t"/>
          <a:lstStyle/>
          <a:p>
            <a:pPr algn="ctr"/>
            <a:endParaRPr lang="en-US" altLang="ja-JP" sz="1600" dirty="0" smtClean="0">
              <a:latin typeface="UD デジタル 教科書体 NK-B" panose="02020700000000000000" pitchFamily="18" charset="-128"/>
              <a:ea typeface="UD デジタル 教科書体 NK-B" panose="02020700000000000000" pitchFamily="18" charset="-128"/>
            </a:endParaRPr>
          </a:p>
        </p:txBody>
      </p:sp>
      <p:sp>
        <p:nvSpPr>
          <p:cNvPr id="18" name="正方形/長方形 17"/>
          <p:cNvSpPr/>
          <p:nvPr/>
        </p:nvSpPr>
        <p:spPr>
          <a:xfrm>
            <a:off x="7182571" y="2722043"/>
            <a:ext cx="4687910" cy="446586"/>
          </a:xfrm>
          <a:prstGeom prst="rect">
            <a:avLst/>
          </a:prstGeom>
          <a:noFill/>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400" u="sng" dirty="0" smtClean="0">
                <a:solidFill>
                  <a:srgbClr val="FF0000"/>
                </a:solidFill>
                <a:latin typeface="UD デジタル 教科書体 NK-B" panose="02020700000000000000" pitchFamily="18" charset="-128"/>
                <a:ea typeface="UD デジタル 教科書体 NK-B" panose="02020700000000000000" pitchFamily="18" charset="-128"/>
              </a:rPr>
              <a:t>リスクの高い高齢者への対応強化</a:t>
            </a:r>
            <a:endParaRPr kumimoji="1" lang="ja-JP" altLang="en-US" sz="2400" u="sng" dirty="0">
              <a:solidFill>
                <a:srgbClr val="FF0000"/>
              </a:solidFill>
              <a:latin typeface="UD デジタル 教科書体 NK-B" panose="02020700000000000000" pitchFamily="18" charset="-128"/>
              <a:ea typeface="UD デジタル 教科書体 NK-B" panose="02020700000000000000" pitchFamily="18" charset="-128"/>
            </a:endParaRPr>
          </a:p>
        </p:txBody>
      </p:sp>
      <p:sp>
        <p:nvSpPr>
          <p:cNvPr id="20" name="正方形/長方形 19"/>
          <p:cNvSpPr/>
          <p:nvPr/>
        </p:nvSpPr>
        <p:spPr>
          <a:xfrm>
            <a:off x="6950111" y="3260244"/>
            <a:ext cx="5178588" cy="3493264"/>
          </a:xfrm>
          <a:prstGeom prst="rect">
            <a:avLst/>
          </a:prstGeom>
        </p:spPr>
        <p:txBody>
          <a:bodyPr wrap="square">
            <a:spAutoFit/>
          </a:bodyPr>
          <a:lstStyle/>
          <a:p>
            <a:pPr lvl="0" algn="ctr"/>
            <a:r>
              <a:rPr lang="ja-JP" altLang="en-US" sz="2800" dirty="0" smtClean="0">
                <a:solidFill>
                  <a:prstClr val="black"/>
                </a:solidFill>
                <a:latin typeface="UD デジタル 教科書体 NK-B" panose="02020700000000000000" pitchFamily="18" charset="-128"/>
                <a:ea typeface="UD デジタル 教科書体 NK-B" panose="02020700000000000000" pitchFamily="18" charset="-128"/>
              </a:rPr>
              <a:t>○各保健所の高齢者施設</a:t>
            </a:r>
            <a:endParaRPr lang="en-US" altLang="ja-JP" sz="2800" dirty="0" smtClean="0">
              <a:solidFill>
                <a:prstClr val="black"/>
              </a:solidFill>
              <a:latin typeface="UD デジタル 教科書体 NK-B" panose="02020700000000000000" pitchFamily="18" charset="-128"/>
              <a:ea typeface="UD デジタル 教科書体 NK-B" panose="02020700000000000000" pitchFamily="18" charset="-128"/>
            </a:endParaRPr>
          </a:p>
          <a:p>
            <a:pPr lvl="0" algn="ctr"/>
            <a:r>
              <a:rPr lang="ja-JP" altLang="en-US" sz="2800" dirty="0" smtClean="0">
                <a:solidFill>
                  <a:prstClr val="black"/>
                </a:solidFill>
                <a:latin typeface="UD デジタル 教科書体 NK-B" panose="02020700000000000000" pitchFamily="18" charset="-128"/>
                <a:ea typeface="UD デジタル 教科書体 NK-B" panose="02020700000000000000" pitchFamily="18" charset="-128"/>
              </a:rPr>
              <a:t>対応を強化</a:t>
            </a:r>
            <a:endParaRPr lang="en-US" altLang="ja-JP" sz="1600" dirty="0">
              <a:solidFill>
                <a:prstClr val="black"/>
              </a:solidFill>
              <a:latin typeface="UD デジタル 教科書体 NK-B" panose="02020700000000000000" pitchFamily="18" charset="-128"/>
              <a:ea typeface="UD デジタル 教科書体 NK-B" panose="02020700000000000000" pitchFamily="18" charset="-128"/>
            </a:endParaRPr>
          </a:p>
          <a:p>
            <a:pPr lvl="0">
              <a:lnSpc>
                <a:spcPts val="2200"/>
              </a:lnSpc>
            </a:pPr>
            <a:r>
              <a:rPr lang="en-US" altLang="ja-JP" sz="1600" dirty="0">
                <a:solidFill>
                  <a:prstClr val="black"/>
                </a:solidFill>
                <a:latin typeface="UD デジタル 教科書体 NK-B" panose="02020700000000000000" pitchFamily="18" charset="-128"/>
                <a:ea typeface="UD デジタル 教科書体 NK-B" panose="02020700000000000000" pitchFamily="18" charset="-128"/>
              </a:rPr>
              <a:t>【</a:t>
            </a:r>
            <a:r>
              <a:rPr lang="ja-JP" altLang="en-US" sz="1600" dirty="0">
                <a:solidFill>
                  <a:prstClr val="black"/>
                </a:solidFill>
                <a:latin typeface="UD デジタル 教科書体 NK-B" panose="02020700000000000000" pitchFamily="18" charset="-128"/>
                <a:ea typeface="UD デジタル 教科書体 NK-B" panose="02020700000000000000" pitchFamily="18" charset="-128"/>
              </a:rPr>
              <a:t>高齢者施設等</a:t>
            </a:r>
            <a:r>
              <a:rPr lang="en-US" altLang="ja-JP" sz="1600" dirty="0">
                <a:solidFill>
                  <a:prstClr val="black"/>
                </a:solidFill>
                <a:latin typeface="UD デジタル 教科書体 NK-B" panose="02020700000000000000" pitchFamily="18" charset="-128"/>
                <a:ea typeface="UD デジタル 教科書体 NK-B" panose="02020700000000000000" pitchFamily="18" charset="-128"/>
              </a:rPr>
              <a:t>】</a:t>
            </a:r>
          </a:p>
          <a:p>
            <a:pPr lvl="0">
              <a:lnSpc>
                <a:spcPts val="2200"/>
              </a:lnSpc>
            </a:pPr>
            <a:r>
              <a:rPr lang="ja-JP" altLang="en-US" sz="1600" dirty="0">
                <a:solidFill>
                  <a:prstClr val="black"/>
                </a:solidFill>
                <a:latin typeface="UD デジタル 教科書体 NK-B" panose="02020700000000000000" pitchFamily="18" charset="-128"/>
                <a:ea typeface="UD デジタル 教科書体 NK-B" panose="02020700000000000000" pitchFamily="18" charset="-128"/>
              </a:rPr>
              <a:t>　</a:t>
            </a:r>
            <a:r>
              <a:rPr lang="ja-JP" altLang="en-US" sz="1600" dirty="0" smtClean="0">
                <a:solidFill>
                  <a:prstClr val="black"/>
                </a:solidFill>
                <a:latin typeface="UD デジタル 教科書体 NK-B" panose="02020700000000000000" pitchFamily="18" charset="-128"/>
                <a:ea typeface="UD デジタル 教科書体 NK-B" panose="02020700000000000000" pitchFamily="18" charset="-128"/>
              </a:rPr>
              <a:t>◎</a:t>
            </a:r>
            <a:r>
              <a:rPr lang="ja-JP" altLang="en-US" sz="1600" dirty="0">
                <a:solidFill>
                  <a:prstClr val="black"/>
                </a:solidFill>
                <a:latin typeface="UD デジタル 教科書体 NK-B" panose="02020700000000000000" pitchFamily="18" charset="-128"/>
                <a:ea typeface="UD デジタル 教科書体 NK-B" panose="02020700000000000000" pitchFamily="18" charset="-128"/>
              </a:rPr>
              <a:t>保健所内の対応チームは、高齢者施設等の</a:t>
            </a:r>
            <a:r>
              <a:rPr lang="ja-JP" altLang="en-US" sz="1600" dirty="0" smtClean="0">
                <a:solidFill>
                  <a:prstClr val="black"/>
                </a:solidFill>
                <a:latin typeface="UD デジタル 教科書体 NK-B" panose="02020700000000000000" pitchFamily="18" charset="-128"/>
                <a:ea typeface="UD デジタル 教科書体 NK-B" panose="02020700000000000000" pitchFamily="18" charset="-128"/>
              </a:rPr>
              <a:t>医療体制・</a:t>
            </a:r>
            <a:endParaRPr lang="en-US" altLang="ja-JP" sz="1600" dirty="0" smtClean="0">
              <a:solidFill>
                <a:prstClr val="black"/>
              </a:solidFill>
              <a:latin typeface="UD デジタル 教科書体 NK-B" panose="02020700000000000000" pitchFamily="18" charset="-128"/>
              <a:ea typeface="UD デジタル 教科書体 NK-B" panose="02020700000000000000" pitchFamily="18" charset="-128"/>
            </a:endParaRPr>
          </a:p>
          <a:p>
            <a:pPr lvl="0">
              <a:lnSpc>
                <a:spcPts val="2200"/>
              </a:lnSpc>
            </a:pPr>
            <a:r>
              <a:rPr lang="ja-JP" altLang="en-US" sz="1600" dirty="0">
                <a:solidFill>
                  <a:prstClr val="black"/>
                </a:solidFill>
                <a:latin typeface="UD デジタル 教科書体 NK-B" panose="02020700000000000000" pitchFamily="18" charset="-128"/>
                <a:ea typeface="UD デジタル 教科書体 NK-B" panose="02020700000000000000" pitchFamily="18" charset="-128"/>
              </a:rPr>
              <a:t>　</a:t>
            </a:r>
            <a:r>
              <a:rPr lang="ja-JP" altLang="en-US" sz="1600" dirty="0" smtClean="0">
                <a:solidFill>
                  <a:prstClr val="black"/>
                </a:solidFill>
                <a:latin typeface="UD デジタル 教科書体 NK-B" panose="02020700000000000000" pitchFamily="18" charset="-128"/>
                <a:ea typeface="UD デジタル 教科書体 NK-B" panose="02020700000000000000" pitchFamily="18" charset="-128"/>
              </a:rPr>
              <a:t>　　往診</a:t>
            </a:r>
            <a:r>
              <a:rPr lang="ja-JP" altLang="en-US" sz="1600" dirty="0">
                <a:solidFill>
                  <a:prstClr val="black"/>
                </a:solidFill>
                <a:latin typeface="UD デジタル 教科書体 NK-B" panose="02020700000000000000" pitchFamily="18" charset="-128"/>
                <a:ea typeface="UD デジタル 教科書体 NK-B" panose="02020700000000000000" pitchFamily="18" charset="-128"/>
              </a:rPr>
              <a:t>の支援</a:t>
            </a:r>
            <a:r>
              <a:rPr lang="ja-JP" altLang="en-US" sz="1600" dirty="0" smtClean="0">
                <a:solidFill>
                  <a:prstClr val="black"/>
                </a:solidFill>
                <a:latin typeface="UD デジタル 教科書体 NK-B" panose="02020700000000000000" pitchFamily="18" charset="-128"/>
                <a:ea typeface="UD デジタル 教科書体 NK-B" panose="02020700000000000000" pitchFamily="18" charset="-128"/>
              </a:rPr>
              <a:t>。</a:t>
            </a:r>
            <a:endParaRPr lang="en-US" altLang="ja-JP" sz="1600" dirty="0" smtClean="0">
              <a:solidFill>
                <a:prstClr val="black"/>
              </a:solidFill>
              <a:latin typeface="UD デジタル 教科書体 NK-B" panose="02020700000000000000" pitchFamily="18" charset="-128"/>
              <a:ea typeface="UD デジタル 教科書体 NK-B" panose="02020700000000000000" pitchFamily="18" charset="-128"/>
            </a:endParaRPr>
          </a:p>
          <a:p>
            <a:pPr>
              <a:lnSpc>
                <a:spcPts val="2200"/>
              </a:lnSpc>
            </a:pPr>
            <a:r>
              <a:rPr lang="ja-JP" altLang="en-US" sz="1600" dirty="0" smtClean="0">
                <a:solidFill>
                  <a:prstClr val="black"/>
                </a:solidFill>
                <a:latin typeface="UD デジタル 教科書体 NK-B" panose="02020700000000000000" pitchFamily="18" charset="-128"/>
                <a:ea typeface="UD デジタル 教科書体 NK-B" panose="02020700000000000000" pitchFamily="18" charset="-128"/>
              </a:rPr>
              <a:t>　◎施設</a:t>
            </a:r>
            <a:r>
              <a:rPr lang="ja-JP" altLang="en-US" sz="1600" dirty="0">
                <a:solidFill>
                  <a:prstClr val="black"/>
                </a:solidFill>
                <a:latin typeface="UD デジタル 教科書体 NK-B" panose="02020700000000000000" pitchFamily="18" charset="-128"/>
                <a:ea typeface="UD デジタル 教科書体 NK-B" panose="02020700000000000000" pitchFamily="18" charset="-128"/>
              </a:rPr>
              <a:t>に</a:t>
            </a:r>
            <a:r>
              <a:rPr lang="ja-JP" altLang="en-US" sz="1600" dirty="0" smtClean="0">
                <a:solidFill>
                  <a:prstClr val="black"/>
                </a:solidFill>
                <a:latin typeface="UD デジタル 教科書体 NK-B" panose="02020700000000000000" pitchFamily="18" charset="-128"/>
                <a:ea typeface="UD デジタル 教科書体 NK-B" panose="02020700000000000000" pitchFamily="18" charset="-128"/>
              </a:rPr>
              <a:t>対する物資的</a:t>
            </a:r>
            <a:r>
              <a:rPr lang="ja-JP" altLang="en-US" sz="1600" dirty="0">
                <a:solidFill>
                  <a:prstClr val="black"/>
                </a:solidFill>
                <a:latin typeface="UD デジタル 教科書体 NK-B" panose="02020700000000000000" pitchFamily="18" charset="-128"/>
                <a:ea typeface="UD デジタル 教科書体 NK-B" panose="02020700000000000000" pitchFamily="18" charset="-128"/>
              </a:rPr>
              <a:t>支援を強化</a:t>
            </a:r>
            <a:r>
              <a:rPr lang="ja-JP" altLang="en-US" sz="1600" dirty="0" smtClean="0">
                <a:solidFill>
                  <a:prstClr val="black"/>
                </a:solidFill>
                <a:latin typeface="UD デジタル 教科書体 NK-B" panose="02020700000000000000" pitchFamily="18" charset="-128"/>
                <a:ea typeface="UD デジタル 教科書体 NK-B" panose="02020700000000000000" pitchFamily="18" charset="-128"/>
              </a:rPr>
              <a:t>。</a:t>
            </a:r>
            <a:endParaRPr lang="ja-JP" altLang="en-US" sz="1600" dirty="0">
              <a:solidFill>
                <a:prstClr val="black"/>
              </a:solidFill>
              <a:latin typeface="UD デジタル 教科書体 NK-B" panose="02020700000000000000" pitchFamily="18" charset="-128"/>
              <a:ea typeface="UD デジタル 教科書体 NK-B" panose="02020700000000000000" pitchFamily="18" charset="-128"/>
            </a:endParaRPr>
          </a:p>
          <a:p>
            <a:pPr lvl="0">
              <a:lnSpc>
                <a:spcPts val="2200"/>
              </a:lnSpc>
            </a:pPr>
            <a:r>
              <a:rPr lang="en-US" altLang="ja-JP" sz="1600" dirty="0" smtClean="0">
                <a:solidFill>
                  <a:prstClr val="black"/>
                </a:solidFill>
                <a:latin typeface="UD デジタル 教科書体 NK-B" panose="02020700000000000000" pitchFamily="18" charset="-128"/>
                <a:ea typeface="UD デジタル 教科書体 NK-B" panose="02020700000000000000" pitchFamily="18" charset="-128"/>
              </a:rPr>
              <a:t>【</a:t>
            </a:r>
            <a:r>
              <a:rPr lang="ja-JP" altLang="en-US" sz="1600" dirty="0" smtClean="0">
                <a:solidFill>
                  <a:prstClr val="black"/>
                </a:solidFill>
                <a:latin typeface="UD デジタル 教科書体 NK-B" panose="02020700000000000000" pitchFamily="18" charset="-128"/>
                <a:ea typeface="UD デジタル 教科書体 NK-B" panose="02020700000000000000" pitchFamily="18" charset="-128"/>
              </a:rPr>
              <a:t>その他の高齢者等</a:t>
            </a:r>
            <a:r>
              <a:rPr lang="en-US" altLang="ja-JP" sz="1600" dirty="0" smtClean="0">
                <a:solidFill>
                  <a:prstClr val="black"/>
                </a:solidFill>
                <a:latin typeface="UD デジタル 教科書体 NK-B" panose="02020700000000000000" pitchFamily="18" charset="-128"/>
                <a:ea typeface="UD デジタル 教科書体 NK-B" panose="02020700000000000000" pitchFamily="18" charset="-128"/>
              </a:rPr>
              <a:t>】</a:t>
            </a:r>
            <a:endParaRPr lang="en-US" altLang="ja-JP" sz="1600" dirty="0">
              <a:solidFill>
                <a:prstClr val="black"/>
              </a:solidFill>
              <a:latin typeface="UD デジタル 教科書体 NK-B" panose="02020700000000000000" pitchFamily="18" charset="-128"/>
              <a:ea typeface="UD デジタル 教科書体 NK-B" panose="02020700000000000000" pitchFamily="18" charset="-128"/>
            </a:endParaRPr>
          </a:p>
          <a:p>
            <a:pPr lvl="0">
              <a:lnSpc>
                <a:spcPts val="2200"/>
              </a:lnSpc>
            </a:pPr>
            <a:r>
              <a:rPr lang="ja-JP" altLang="en-US" sz="1600" dirty="0" smtClean="0">
                <a:solidFill>
                  <a:prstClr val="black"/>
                </a:solidFill>
                <a:latin typeface="UD デジタル 教科書体 NK-B" panose="02020700000000000000" pitchFamily="18" charset="-128"/>
                <a:ea typeface="UD デジタル 教科書体 NK-B" panose="02020700000000000000" pitchFamily="18" charset="-128"/>
              </a:rPr>
              <a:t>　◎地域の関係団体、医療機関と連携した在宅での療養・</a:t>
            </a:r>
            <a:endParaRPr lang="en-US" altLang="ja-JP" sz="1600" dirty="0" smtClean="0">
              <a:solidFill>
                <a:prstClr val="black"/>
              </a:solidFill>
              <a:latin typeface="UD デジタル 教科書体 NK-B" panose="02020700000000000000" pitchFamily="18" charset="-128"/>
              <a:ea typeface="UD デジタル 教科書体 NK-B" panose="02020700000000000000" pitchFamily="18" charset="-128"/>
            </a:endParaRPr>
          </a:p>
          <a:p>
            <a:pPr lvl="0">
              <a:lnSpc>
                <a:spcPts val="2200"/>
              </a:lnSpc>
            </a:pPr>
            <a:r>
              <a:rPr lang="ja-JP" altLang="en-US" sz="1600" dirty="0" smtClean="0">
                <a:solidFill>
                  <a:prstClr val="black"/>
                </a:solidFill>
                <a:latin typeface="UD デジタル 教科書体 NK-B" panose="02020700000000000000" pitchFamily="18" charset="-128"/>
                <a:ea typeface="UD デジタル 教科書体 NK-B" panose="02020700000000000000" pitchFamily="18" charset="-128"/>
              </a:rPr>
              <a:t>　　　治療支援</a:t>
            </a:r>
            <a:endParaRPr lang="en-US" altLang="ja-JP" sz="1600" dirty="0" smtClean="0">
              <a:solidFill>
                <a:prstClr val="black"/>
              </a:solidFill>
              <a:latin typeface="UD デジタル 教科書体 NK-B" panose="02020700000000000000" pitchFamily="18" charset="-128"/>
              <a:ea typeface="UD デジタル 教科書体 NK-B" panose="02020700000000000000" pitchFamily="18" charset="-128"/>
            </a:endParaRPr>
          </a:p>
          <a:p>
            <a:pPr>
              <a:lnSpc>
                <a:spcPts val="2200"/>
              </a:lnSpc>
            </a:pPr>
            <a:r>
              <a:rPr lang="ja-JP" altLang="en-US" sz="1600" dirty="0">
                <a:solidFill>
                  <a:prstClr val="black"/>
                </a:solidFill>
                <a:latin typeface="UD デジタル 教科書体 NK-B" panose="02020700000000000000" pitchFamily="18" charset="-128"/>
                <a:ea typeface="UD デジタル 教科書体 NK-B" panose="02020700000000000000" pitchFamily="18" charset="-128"/>
              </a:rPr>
              <a:t>　○能動的な健康観察実施。</a:t>
            </a:r>
            <a:endParaRPr lang="en-US" altLang="ja-JP" sz="1600" dirty="0">
              <a:solidFill>
                <a:prstClr val="black"/>
              </a:solidFill>
              <a:latin typeface="UD デジタル 教科書体 NK-B" panose="02020700000000000000" pitchFamily="18" charset="-128"/>
              <a:ea typeface="UD デジタル 教科書体 NK-B" panose="02020700000000000000" pitchFamily="18" charset="-128"/>
            </a:endParaRPr>
          </a:p>
          <a:p>
            <a:pPr lvl="0">
              <a:lnSpc>
                <a:spcPts val="2200"/>
              </a:lnSpc>
            </a:pPr>
            <a:r>
              <a:rPr lang="ja-JP" altLang="en-US" sz="1600" dirty="0">
                <a:solidFill>
                  <a:prstClr val="black"/>
                </a:solidFill>
                <a:latin typeface="UD デジタル 教科書体 NK-B" panose="02020700000000000000" pitchFamily="18" charset="-128"/>
                <a:ea typeface="UD デジタル 教科書体 NK-B" panose="02020700000000000000" pitchFamily="18" charset="-128"/>
              </a:rPr>
              <a:t>　</a:t>
            </a:r>
            <a:r>
              <a:rPr lang="ja-JP" altLang="en-US" sz="1600" dirty="0" smtClean="0">
                <a:solidFill>
                  <a:prstClr val="black"/>
                </a:solidFill>
                <a:latin typeface="UD デジタル 教科書体 NK-B" panose="02020700000000000000" pitchFamily="18" charset="-128"/>
                <a:ea typeface="UD デジタル 教科書体 NK-B" panose="02020700000000000000" pitchFamily="18" charset="-128"/>
              </a:rPr>
              <a:t>○児童</a:t>
            </a:r>
            <a:r>
              <a:rPr lang="ja-JP" altLang="en-US" sz="1600" dirty="0">
                <a:solidFill>
                  <a:prstClr val="black"/>
                </a:solidFill>
                <a:latin typeface="UD デジタル 教科書体 NK-B" panose="02020700000000000000" pitchFamily="18" charset="-128"/>
                <a:ea typeface="UD デジタル 教科書体 NK-B" panose="02020700000000000000" pitchFamily="18" charset="-128"/>
              </a:rPr>
              <a:t>関連施設は必要に応じて保健所に</a:t>
            </a:r>
            <a:r>
              <a:rPr lang="ja-JP" altLang="en-US" sz="1600" dirty="0" smtClean="0">
                <a:solidFill>
                  <a:prstClr val="black"/>
                </a:solidFill>
                <a:latin typeface="UD デジタル 教科書体 NK-B" panose="02020700000000000000" pitchFamily="18" charset="-128"/>
                <a:ea typeface="UD デジタル 教科書体 NK-B" panose="02020700000000000000" pitchFamily="18" charset="-128"/>
              </a:rPr>
              <a:t>相談（継続）</a:t>
            </a:r>
            <a:endParaRPr lang="en-US" altLang="ja-JP" sz="1600" dirty="0">
              <a:solidFill>
                <a:prstClr val="black"/>
              </a:solidFill>
              <a:latin typeface="UD デジタル 教科書体 NK-B" panose="02020700000000000000" pitchFamily="18" charset="-128"/>
              <a:ea typeface="UD デジタル 教科書体 NK-B" panose="02020700000000000000" pitchFamily="18" charset="-128"/>
            </a:endParaRPr>
          </a:p>
        </p:txBody>
      </p:sp>
      <p:sp>
        <p:nvSpPr>
          <p:cNvPr id="9" name="加算 8"/>
          <p:cNvSpPr/>
          <p:nvPr/>
        </p:nvSpPr>
        <p:spPr>
          <a:xfrm>
            <a:off x="6399656" y="4669413"/>
            <a:ext cx="537576" cy="578894"/>
          </a:xfrm>
          <a:prstGeom prst="mathPlus">
            <a:avLst/>
          </a:prstGeom>
          <a:solidFill>
            <a:schemeClr val="accent6">
              <a:lumMod val="40000"/>
              <a:lumOff val="6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 name="テキスト ボックス 2"/>
          <p:cNvSpPr txBox="1"/>
          <p:nvPr/>
        </p:nvSpPr>
        <p:spPr>
          <a:xfrm>
            <a:off x="179728" y="6332894"/>
            <a:ext cx="6151000" cy="415498"/>
          </a:xfrm>
          <a:prstGeom prst="rect">
            <a:avLst/>
          </a:prstGeom>
          <a:noFill/>
          <a:ln>
            <a:solidFill>
              <a:schemeClr val="tx1"/>
            </a:solidFill>
          </a:ln>
        </p:spPr>
        <p:txBody>
          <a:bodyPr wrap="square" rtlCol="0">
            <a:spAutoFit/>
          </a:bodyPr>
          <a:lstStyle/>
          <a:p>
            <a:r>
              <a:rPr lang="en-US" altLang="ja-JP" sz="1050" dirty="0" smtClean="0">
                <a:latin typeface="UD デジタル 教科書体 NP-R" panose="02020400000000000000" pitchFamily="18" charset="-128"/>
                <a:ea typeface="UD デジタル 教科書体 NP-R" panose="02020400000000000000" pitchFamily="18" charset="-128"/>
              </a:rPr>
              <a:t>※</a:t>
            </a:r>
            <a:r>
              <a:rPr lang="ja-JP" altLang="en-US" sz="1050" dirty="0" smtClean="0">
                <a:latin typeface="UD デジタル 教科書体 NP-R" panose="02020400000000000000" pitchFamily="18" charset="-128"/>
                <a:ea typeface="UD デジタル 教科書体 NP-R" panose="02020400000000000000" pitchFamily="18" charset="-128"/>
              </a:rPr>
              <a:t>ワクチン未接種 </a:t>
            </a:r>
            <a:r>
              <a:rPr lang="en-US" altLang="ja-JP" sz="1050" dirty="0" smtClean="0">
                <a:latin typeface="UD デジタル 教科書体 NP-R" panose="02020400000000000000" pitchFamily="18" charset="-128"/>
                <a:ea typeface="UD デジタル 教科書体 NP-R" panose="02020400000000000000" pitchFamily="18" charset="-128"/>
              </a:rPr>
              <a:t>(</a:t>
            </a:r>
            <a:r>
              <a:rPr lang="ja-JP" altLang="en-US" sz="1050" dirty="0" smtClean="0">
                <a:latin typeface="UD デジタル 教科書体 NP-R" panose="02020400000000000000" pitchFamily="18" charset="-128"/>
                <a:ea typeface="UD デジタル 教科書体 NP-R" panose="02020400000000000000" pitchFamily="18" charset="-128"/>
              </a:rPr>
              <a:t>ワクチン接種が１回のみ者も含む  </a:t>
            </a:r>
            <a:r>
              <a:rPr lang="en-US" altLang="ja-JP" sz="1050" dirty="0">
                <a:latin typeface="UD デジタル 教科書体 NP-R" panose="02020400000000000000" pitchFamily="18" charset="-128"/>
                <a:ea typeface="UD デジタル 教科書体 NP-R" panose="02020400000000000000" pitchFamily="18" charset="-128"/>
              </a:rPr>
              <a:t>)</a:t>
            </a:r>
            <a:r>
              <a:rPr lang="ja-JP" altLang="en-US" sz="1050" dirty="0" err="1">
                <a:latin typeface="UD デジタル 教科書体 NP-R" panose="02020400000000000000" pitchFamily="18" charset="-128"/>
                <a:ea typeface="UD デジタル 教科書体 NP-R" panose="02020400000000000000" pitchFamily="18" charset="-128"/>
              </a:rPr>
              <a:t>、</a:t>
            </a:r>
            <a:r>
              <a:rPr lang="ja-JP" altLang="en-US" sz="1050" dirty="0" smtClean="0">
                <a:latin typeface="UD デジタル 教科書体 NP-R" panose="02020400000000000000" pitchFamily="18" charset="-128"/>
                <a:ea typeface="UD デジタル 教科書体 NP-R" panose="02020400000000000000" pitchFamily="18" charset="-128"/>
              </a:rPr>
              <a:t>慢性閉塞性肺疾患、糖尿病、脂質異常症、高血圧症、</a:t>
            </a:r>
            <a:r>
              <a:rPr lang="ja-JP" altLang="en-US" sz="1050" dirty="0">
                <a:latin typeface="UD デジタル 教科書体 NP-R" panose="02020400000000000000" pitchFamily="18" charset="-128"/>
                <a:ea typeface="UD デジタル 教科書体 NP-R" panose="02020400000000000000" pitchFamily="18" charset="-128"/>
              </a:rPr>
              <a:t>慢性</a:t>
            </a:r>
            <a:r>
              <a:rPr lang="ja-JP" altLang="en-US" sz="1050" dirty="0" smtClean="0">
                <a:latin typeface="UD デジタル 教科書体 NP-R" panose="02020400000000000000" pitchFamily="18" charset="-128"/>
                <a:ea typeface="UD デジタル 教科書体 NP-R" panose="02020400000000000000" pitchFamily="18" charset="-128"/>
              </a:rPr>
              <a:t>腎臓病、悪腫瘍瘍、肥満 </a:t>
            </a:r>
            <a:r>
              <a:rPr lang="en-US" altLang="ja-JP" sz="1050" dirty="0">
                <a:latin typeface="UD デジタル 教科書体 NP-R" panose="02020400000000000000" pitchFamily="18" charset="-128"/>
                <a:ea typeface="UD デジタル 教科書体 NP-R" panose="02020400000000000000" pitchFamily="18" charset="-128"/>
              </a:rPr>
              <a:t>(BMI 30 </a:t>
            </a:r>
            <a:r>
              <a:rPr lang="ja-JP" altLang="en-US" sz="1050" dirty="0">
                <a:latin typeface="UD デジタル 教科書体 NP-R" panose="02020400000000000000" pitchFamily="18" charset="-128"/>
                <a:ea typeface="UD デジタル 教科書体 NP-R" panose="02020400000000000000" pitchFamily="18" charset="-128"/>
              </a:rPr>
              <a:t>以上 </a:t>
            </a:r>
            <a:r>
              <a:rPr lang="en-US" altLang="ja-JP" sz="1050" dirty="0">
                <a:latin typeface="UD デジタル 教科書体 NP-R" panose="02020400000000000000" pitchFamily="18" charset="-128"/>
                <a:ea typeface="UD デジタル 教科書体 NP-R" panose="02020400000000000000" pitchFamily="18" charset="-128"/>
              </a:rPr>
              <a:t>)</a:t>
            </a:r>
            <a:r>
              <a:rPr lang="ja-JP" altLang="en-US" sz="1050" dirty="0" err="1">
                <a:latin typeface="UD デジタル 教科書体 NP-R" panose="02020400000000000000" pitchFamily="18" charset="-128"/>
                <a:ea typeface="UD デジタル 教科書体 NP-R" panose="02020400000000000000" pitchFamily="18" charset="-128"/>
              </a:rPr>
              <a:t>、</a:t>
            </a:r>
            <a:r>
              <a:rPr lang="ja-JP" altLang="en-US" sz="1050" dirty="0">
                <a:latin typeface="UD デジタル 教科書体 NP-R" panose="02020400000000000000" pitchFamily="18" charset="-128"/>
                <a:ea typeface="UD デジタル 教科書体 NP-R" panose="02020400000000000000" pitchFamily="18" charset="-128"/>
              </a:rPr>
              <a:t> 喫煙、 固形臓器移植後の</a:t>
            </a:r>
            <a:r>
              <a:rPr lang="ja-JP" altLang="en-US" sz="1050" dirty="0" smtClean="0">
                <a:latin typeface="UD デジタル 教科書体 NP-R" panose="02020400000000000000" pitchFamily="18" charset="-128"/>
                <a:ea typeface="UD デジタル 教科書体 NP-R" panose="02020400000000000000" pitchFamily="18" charset="-128"/>
              </a:rPr>
              <a:t>免疫不全</a:t>
            </a:r>
            <a:endParaRPr kumimoji="1" lang="ja-JP" altLang="en-US" sz="1050" dirty="0">
              <a:latin typeface="UD デジタル 教科書体 NP-R" panose="02020400000000000000" pitchFamily="18" charset="-128"/>
              <a:ea typeface="UD デジタル 教科書体 NP-R" panose="02020400000000000000" pitchFamily="18" charset="-128"/>
            </a:endParaRPr>
          </a:p>
        </p:txBody>
      </p:sp>
      <p:sp>
        <p:nvSpPr>
          <p:cNvPr id="7" name="テキスト ボックス 6"/>
          <p:cNvSpPr txBox="1"/>
          <p:nvPr/>
        </p:nvSpPr>
        <p:spPr>
          <a:xfrm>
            <a:off x="10754954" y="60032"/>
            <a:ext cx="1373745" cy="369332"/>
          </a:xfrm>
          <a:prstGeom prst="rect">
            <a:avLst/>
          </a:prstGeom>
          <a:solidFill>
            <a:schemeClr val="bg1"/>
          </a:solidFill>
        </p:spPr>
        <p:txBody>
          <a:bodyPr wrap="square" rtlCol="0">
            <a:spAutoFit/>
          </a:bodyPr>
          <a:lstStyle/>
          <a:p>
            <a:r>
              <a:rPr kumimoji="1" lang="ja-JP" altLang="en-US" smtClean="0"/>
              <a:t>資料</a:t>
            </a:r>
            <a:r>
              <a:rPr kumimoji="1" lang="ja-JP" altLang="en-US" smtClean="0"/>
              <a:t>１－１</a:t>
            </a:r>
            <a:endParaRPr kumimoji="1" lang="ja-JP" altLang="en-US" dirty="0"/>
          </a:p>
        </p:txBody>
      </p:sp>
    </p:spTree>
    <p:extLst>
      <p:ext uri="{BB962C8B-B14F-4D97-AF65-F5344CB8AC3E}">
        <p14:creationId xmlns:p14="http://schemas.microsoft.com/office/powerpoint/2010/main" val="40596993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933</TotalTime>
  <Words>468</Words>
  <PresentationFormat>ワイド画面</PresentationFormat>
  <Paragraphs>28</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UD デジタル 教科書体 NK-B</vt:lpstr>
      <vt:lpstr>UD デジタル 教科書体 NP-R</vt:lpstr>
      <vt:lpstr>游ゴシック</vt:lpstr>
      <vt:lpstr>游ゴシック Light</vt:lpstr>
      <vt:lpstr>Arial</vt:lpstr>
      <vt:lpstr>Office テーマ</vt:lpstr>
      <vt:lpstr>　　　オミクロン株感染まん延期における重症化リスクの高い高齢者等の治療支援の強化について</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2022-02-14T02:58:37Z</cp:lastPrinted>
  <dcterms:created xsi:type="dcterms:W3CDTF">2021-09-20T08:13:18Z</dcterms:created>
  <dcterms:modified xsi:type="dcterms:W3CDTF">2022-02-14T08:17:57Z</dcterms:modified>
</cp:coreProperties>
</file>