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10"/>
  </p:notesMasterIdLst>
  <p:sldIdLst>
    <p:sldId id="584" r:id="rId5"/>
    <p:sldId id="585" r:id="rId6"/>
    <p:sldId id="586" r:id="rId7"/>
    <p:sldId id="587" r:id="rId8"/>
    <p:sldId id="588" r:id="rId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584"/>
            <p14:sldId id="585"/>
            <p14:sldId id="586"/>
            <p14:sldId id="587"/>
            <p14:sldId id="5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F7F"/>
    <a:srgbClr val="0070C0"/>
    <a:srgbClr val="5B9BD5"/>
    <a:srgbClr val="FF0000"/>
    <a:srgbClr val="0033CC"/>
    <a:srgbClr val="3366FF"/>
    <a:srgbClr val="0677D2"/>
    <a:srgbClr val="9DC3E6"/>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155F70-5DCB-43E7-AD8E-EB307C0BCD8D}" v="1" dt="2021-05-30T01:59:11.75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5" autoAdjust="0"/>
    <p:restoredTop sz="93357" autoAdjust="0"/>
  </p:normalViewPr>
  <p:slideViewPr>
    <p:cSldViewPr snapToGrid="0">
      <p:cViewPr varScale="1">
        <p:scale>
          <a:sx n="74" d="100"/>
          <a:sy n="74" d="100"/>
        </p:scale>
        <p:origin x="72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74"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6" rIns="91410" bIns="45706" rtlCol="0"/>
          <a:lstStyle>
            <a:lvl1pPr algn="r">
              <a:defRPr sz="1200"/>
            </a:lvl1pPr>
          </a:lstStyle>
          <a:p>
            <a:fld id="{0CC79B56-3F93-49B8-BF5B-E2942DFEBC41}" type="datetimeFigureOut">
              <a:rPr kumimoji="1" lang="ja-JP" altLang="en-US" smtClean="0"/>
              <a:t>2022/1/25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6" rIns="91410" bIns="45706" rtlCol="0" anchor="ctr"/>
          <a:lstStyle/>
          <a:p>
            <a:endParaRPr lang="ja-JP" altLang="en-US"/>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6" rIns="91410"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8475"/>
          </a:xfrm>
          <a:prstGeom prst="rect">
            <a:avLst/>
          </a:prstGeom>
        </p:spPr>
        <p:txBody>
          <a:bodyPr vert="horz" lIns="91410" tIns="45706" rIns="91410"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5"/>
            <a:ext cx="2949575" cy="498475"/>
          </a:xfrm>
          <a:prstGeom prst="rect">
            <a:avLst/>
          </a:prstGeom>
        </p:spPr>
        <p:txBody>
          <a:bodyPr vert="horz" lIns="91410" tIns="45706" rIns="91410" bIns="4570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2</a:t>
            </a:fld>
            <a:endParaRPr kumimoji="1" lang="ja-JP" altLang="en-US"/>
          </a:p>
        </p:txBody>
      </p:sp>
    </p:spTree>
    <p:extLst>
      <p:ext uri="{BB962C8B-B14F-4D97-AF65-F5344CB8AC3E}">
        <p14:creationId xmlns:p14="http://schemas.microsoft.com/office/powerpoint/2010/main" val="312309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5</a:t>
            </a:fld>
            <a:endParaRPr kumimoji="1" lang="ja-JP" altLang="en-US"/>
          </a:p>
        </p:txBody>
      </p:sp>
    </p:spTree>
    <p:extLst>
      <p:ext uri="{BB962C8B-B14F-4D97-AF65-F5344CB8AC3E}">
        <p14:creationId xmlns:p14="http://schemas.microsoft.com/office/powerpoint/2010/main" val="282558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765DBD0-F1EE-4590-9485-592CB684914C}" type="datetime1">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76186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21ABD-940D-43F0-A761-90799ED56192}" type="datetime1">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97684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F08B96-6A4F-4C10-BEA6-6FF00A08BCAE}" type="datetime1">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204698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CFC70B57-9636-4E9E-ABB1-B82419686D75}" type="datetime1">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205036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5FECFA0-0FAF-4CEA-A4BF-7CB8F1D67FBB}" type="datetime1">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98886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880FD2D-D51A-4987-B805-AA63C08A77CA}" type="datetime1">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93055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411CFA7-1E42-4D55-A07D-8479B46C07BF}" type="datetime1">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838352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0059615-8854-4C6C-9166-BC4A9A247E35}" type="datetime1">
              <a:rPr kumimoji="1" lang="ja-JP" altLang="en-US" smtClean="0"/>
              <a:t>2022/1/25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19453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E4CD98B-57A3-40D4-957D-BC11683DC7A3}" type="datetime1">
              <a:rPr kumimoji="1" lang="ja-JP" altLang="en-US" smtClean="0"/>
              <a:t>2022/1/25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06654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B4277-FF2F-46AD-80BC-757EDC9D3F7B}" type="datetime1">
              <a:rPr kumimoji="1" lang="ja-JP" altLang="en-US" smtClean="0"/>
              <a:t>2022/1/25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4002455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AF1BD2-6C41-42C5-B3EA-4047DD381192}" type="datetime1">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85571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30C3ED-C243-4E85-B02A-5E08EF596A9D}" type="datetime1">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555924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0746C-3B12-405A-A015-AC796D33CF33}" type="datetime1">
              <a:rPr kumimoji="1" lang="ja-JP" altLang="en-US" smtClean="0"/>
              <a:t>2022/1/25</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4339848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矢印コネクタ 23">
            <a:extLst>
              <a:ext uri="{FF2B5EF4-FFF2-40B4-BE49-F238E27FC236}">
                <a16:creationId xmlns:a16="http://schemas.microsoft.com/office/drawing/2014/main" id="{23E7E146-7353-4807-AF58-E9FD1EFC575C}"/>
              </a:ext>
            </a:extLst>
          </p:cNvPr>
          <p:cNvCxnSpPr>
            <a:cxnSpLocks/>
          </p:cNvCxnSpPr>
          <p:nvPr/>
        </p:nvCxnSpPr>
        <p:spPr>
          <a:xfrm>
            <a:off x="9984518" y="3334679"/>
            <a:ext cx="291936" cy="0"/>
          </a:xfrm>
          <a:prstGeom prst="straightConnector1">
            <a:avLst/>
          </a:prstGeom>
          <a:ln w="31750">
            <a:tailEnd type="none"/>
          </a:ln>
        </p:spPr>
        <p:style>
          <a:lnRef idx="3">
            <a:schemeClr val="dk1"/>
          </a:lnRef>
          <a:fillRef idx="0">
            <a:schemeClr val="dk1"/>
          </a:fillRef>
          <a:effectRef idx="2">
            <a:schemeClr val="dk1"/>
          </a:effectRef>
          <a:fontRef idx="minor">
            <a:schemeClr val="tx1"/>
          </a:fontRef>
        </p:style>
      </p:cxnSp>
      <p:sp>
        <p:nvSpPr>
          <p:cNvPr id="29" name="角丸四角形 28"/>
          <p:cNvSpPr/>
          <p:nvPr/>
        </p:nvSpPr>
        <p:spPr>
          <a:xfrm>
            <a:off x="10373451" y="5190331"/>
            <a:ext cx="1690208" cy="829164"/>
          </a:xfrm>
          <a:prstGeom prst="roundRect">
            <a:avLst>
              <a:gd name="adj" fmla="val 12189"/>
            </a:avLst>
          </a:prstGeom>
          <a:solidFill>
            <a:srgbClr val="FFC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0472250" y="5333499"/>
            <a:ext cx="1608133" cy="584775"/>
          </a:xfrm>
          <a:prstGeom prst="rect">
            <a:avLst/>
          </a:prstGeom>
        </p:spPr>
        <p:txBody>
          <a:bodyPr wrap="none">
            <a:spAutoFit/>
          </a:bodyPr>
          <a:lstStyle/>
          <a:p>
            <a:r>
              <a:rPr kumimoji="1"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自宅療養者への</a:t>
            </a:r>
            <a:endParaRPr kumimoji="1" lang="en-US" altLang="ja-JP" sz="1600" b="1" dirty="0" smtClean="0">
              <a:solidFill>
                <a:prstClr val="black"/>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支援強化</a:t>
            </a:r>
            <a:endParaRPr kumimoji="1" lang="en-US" altLang="ja-JP" sz="1600" b="1" dirty="0" smtClean="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9" name="楕円 18"/>
          <p:cNvSpPr/>
          <p:nvPr/>
        </p:nvSpPr>
        <p:spPr>
          <a:xfrm>
            <a:off x="10296624" y="3632020"/>
            <a:ext cx="1817266" cy="132454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7" name="テキスト ボックス 16">
            <a:extLst>
              <a:ext uri="{FF2B5EF4-FFF2-40B4-BE49-F238E27FC236}">
                <a16:creationId xmlns:a16="http://schemas.microsoft.com/office/drawing/2014/main" id="{D009AE17-5333-469D-82D5-51AFEAAC4783}"/>
              </a:ext>
            </a:extLst>
          </p:cNvPr>
          <p:cNvSpPr txBox="1"/>
          <p:nvPr/>
        </p:nvSpPr>
        <p:spPr>
          <a:xfrm>
            <a:off x="0" y="-15162"/>
            <a:ext cx="12192000" cy="430887"/>
          </a:xfrm>
          <a:prstGeom prst="rect">
            <a:avLst/>
          </a:prstGeom>
          <a:solidFill>
            <a:schemeClr val="tx2"/>
          </a:solidFill>
        </p:spPr>
        <p:txBody>
          <a:bodyPr wrap="square" rtlCol="0">
            <a:spAutoFit/>
          </a:bodyPr>
          <a:lstStyle/>
          <a:p>
            <a:pPr algn="ctr"/>
            <a:r>
              <a:rPr lang="ja-JP" altLang="en-US" sz="2200" b="1" dirty="0" smtClean="0">
                <a:solidFill>
                  <a:schemeClr val="bg1"/>
                </a:solidFill>
                <a:latin typeface="UD デジタル 教科書体 NK-B" panose="02020700000000000000" pitchFamily="18" charset="-128"/>
                <a:ea typeface="UD デジタル 教科書体 NK-B" panose="02020700000000000000" pitchFamily="18" charset="-128"/>
              </a:rPr>
              <a:t>オミクロン株の感染急拡大に伴う今後の医療・療養体制等について</a:t>
            </a:r>
            <a:endParaRPr lang="ja-JP" altLang="en-US" sz="22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5" name="正方形/長方形 24">
            <a:extLst>
              <a:ext uri="{FF2B5EF4-FFF2-40B4-BE49-F238E27FC236}">
                <a16:creationId xmlns:a16="http://schemas.microsoft.com/office/drawing/2014/main" id="{C8A3265F-C87E-48F2-973E-3942F3735A4D}"/>
              </a:ext>
            </a:extLst>
          </p:cNvPr>
          <p:cNvSpPr/>
          <p:nvPr/>
        </p:nvSpPr>
        <p:spPr>
          <a:xfrm>
            <a:off x="0" y="400893"/>
            <a:ext cx="12192000" cy="1569660"/>
          </a:xfrm>
          <a:prstGeom prst="rect">
            <a:avLst/>
          </a:prstGeom>
          <a:solidFill>
            <a:schemeClr val="accent4">
              <a:lumMod val="20000"/>
              <a:lumOff val="80000"/>
            </a:schemeClr>
          </a:solidFill>
        </p:spPr>
        <p:txBody>
          <a:bodyPr wrap="square" rIns="0">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　オミクロン株の感染急拡大を踏まえ、今後</a:t>
            </a:r>
            <a:r>
              <a:rPr lang="ja-JP" altLang="en-US" sz="1600" dirty="0" smtClean="0">
                <a:latin typeface="UD デジタル 教科書体 NK-B" panose="02020700000000000000" pitchFamily="18" charset="-128"/>
                <a:ea typeface="UD デジタル 教科書体 NK-B" panose="02020700000000000000" pitchFamily="18" charset="-128"/>
              </a:rPr>
              <a:t>、軽症中等症病床のひっ迫が想定されることや、現在の宿泊療養施設の入所者数を鑑み</a:t>
            </a: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患者へ</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smtClean="0">
                <a:latin typeface="UD デジタル 教科書体 NK-B" panose="02020700000000000000" pitchFamily="18" charset="-128"/>
                <a:ea typeface="UD デジタル 教科書体 NK-B" panose="02020700000000000000" pitchFamily="18" charset="-128"/>
              </a:rPr>
              <a:t>　の治療機会を最大限確保。併せて、自宅療養者の急増により、大規模医療・療養センターの運用を見直し。</a:t>
            </a:r>
            <a:endParaRPr lang="en-US" altLang="ja-JP" sz="1600" dirty="0" smtClean="0">
              <a:latin typeface="UD デジタル 教科書体 NK-B" panose="02020700000000000000" pitchFamily="18" charset="-128"/>
              <a:ea typeface="UD デジタル 教科書体 NK-B" panose="02020700000000000000" pitchFamily="18" charset="-128"/>
            </a:endParaRPr>
          </a:p>
          <a:p>
            <a:endParaRPr lang="en-US" altLang="ja-JP" sz="1600" dirty="0" smtClean="0">
              <a:latin typeface="UD デジタル 教科書体 NK-B" panose="02020700000000000000" pitchFamily="18" charset="-128"/>
              <a:ea typeface="UD デジタル 教科書体 NK-B" panose="02020700000000000000" pitchFamily="18" charset="-128"/>
            </a:endParaRPr>
          </a:p>
          <a:p>
            <a:endParaRPr lang="en-US" altLang="ja-JP" sz="1600" dirty="0">
              <a:latin typeface="UD デジタル 教科書体 NK-B" panose="02020700000000000000" pitchFamily="18" charset="-128"/>
              <a:ea typeface="UD デジタル 教科書体 NK-B" panose="02020700000000000000" pitchFamily="18" charset="-128"/>
            </a:endParaRPr>
          </a:p>
          <a:p>
            <a:endParaRPr lang="en-US" altLang="ja-JP" sz="1600" dirty="0">
              <a:latin typeface="UD デジタル 教科書体 NK-B" panose="02020700000000000000" pitchFamily="18" charset="-128"/>
              <a:ea typeface="UD デジタル 教科書体 NK-B" panose="02020700000000000000" pitchFamily="18" charset="-128"/>
            </a:endParaRPr>
          </a:p>
          <a:p>
            <a:endParaRPr lang="en-US" altLang="ja-JP" sz="1600" dirty="0" smtClean="0">
              <a:latin typeface="UD デジタル 教科書体 NK-B" panose="02020700000000000000" pitchFamily="18" charset="-128"/>
              <a:ea typeface="UD デジタル 教科書体 NK-B" panose="02020700000000000000" pitchFamily="18" charset="-128"/>
            </a:endParaRPr>
          </a:p>
        </p:txBody>
      </p:sp>
      <p:grpSp>
        <p:nvGrpSpPr>
          <p:cNvPr id="20" name="グループ化 19">
            <a:extLst>
              <a:ext uri="{FF2B5EF4-FFF2-40B4-BE49-F238E27FC236}">
                <a16:creationId xmlns:a16="http://schemas.microsoft.com/office/drawing/2014/main" id="{042C6F0C-9A10-4744-A694-A6022088586F}"/>
              </a:ext>
            </a:extLst>
          </p:cNvPr>
          <p:cNvGrpSpPr/>
          <p:nvPr/>
        </p:nvGrpSpPr>
        <p:grpSpPr>
          <a:xfrm>
            <a:off x="377445" y="1075051"/>
            <a:ext cx="11702938" cy="844647"/>
            <a:chOff x="409183" y="1054231"/>
            <a:chExt cx="9660002" cy="844647"/>
          </a:xfrm>
        </p:grpSpPr>
        <p:sp>
          <p:nvSpPr>
            <p:cNvPr id="21" name="テキスト ボックス 20">
              <a:extLst>
                <a:ext uri="{FF2B5EF4-FFF2-40B4-BE49-F238E27FC236}">
                  <a16:creationId xmlns:a16="http://schemas.microsoft.com/office/drawing/2014/main" id="{5C8208BD-03DB-4833-A10C-459BF18455A7}"/>
                </a:ext>
              </a:extLst>
            </p:cNvPr>
            <p:cNvSpPr txBox="1"/>
            <p:nvPr/>
          </p:nvSpPr>
          <p:spPr>
            <a:xfrm>
              <a:off x="409183" y="1067881"/>
              <a:ext cx="9660002" cy="830997"/>
            </a:xfrm>
            <a:prstGeom prst="rect">
              <a:avLst/>
            </a:prstGeom>
            <a:noFill/>
            <a:ln>
              <a:solidFill>
                <a:schemeClr val="tx1"/>
              </a:solidFill>
              <a:prstDash val="dash"/>
            </a:ln>
          </p:spPr>
          <p:txBody>
            <a:bodyPr wrap="square" rIns="0" rtlCol="0">
              <a:spAutoFit/>
            </a:bodyPr>
            <a:lstStyle/>
            <a:p>
              <a:r>
                <a:rPr lang="ja-JP" altLang="en-US" sz="1600" b="1" dirty="0" smtClean="0">
                  <a:latin typeface="UD デジタル 教科書体 NK-B" panose="02020700000000000000" pitchFamily="18" charset="-128"/>
                  <a:ea typeface="UD デジタル 教科書体 NK-B" panose="02020700000000000000" pitchFamily="18" charset="-128"/>
                </a:rPr>
                <a:t>　　　① オミクロン株の感染急拡大を踏まえ、入院の対象を見直し</a:t>
              </a:r>
              <a:endParaRPr lang="en-US" altLang="ja-JP" sz="1600" b="1" dirty="0" smtClean="0">
                <a:latin typeface="UD デジタル 教科書体 NK-B" panose="02020700000000000000" pitchFamily="18" charset="-128"/>
                <a:ea typeface="UD デジタル 教科書体 NK-B" panose="02020700000000000000" pitchFamily="18" charset="-128"/>
              </a:endParaRPr>
            </a:p>
            <a:p>
              <a:r>
                <a:rPr lang="ja-JP" altLang="en-US" sz="1600" b="1" dirty="0" smtClean="0">
                  <a:latin typeface="UD デジタル 教科書体 NK-B" panose="02020700000000000000" pitchFamily="18" charset="-128"/>
                  <a:ea typeface="UD デジタル 教科書体 NK-B" panose="02020700000000000000" pitchFamily="18" charset="-128"/>
                </a:rPr>
                <a:t>　　　② 宿泊療養については入院を要しない者は原則宿泊療養とし、重症化リスクの</a:t>
              </a:r>
              <a:r>
                <a:rPr lang="ja-JP" altLang="en-US" sz="1600" b="1" smtClean="0">
                  <a:latin typeface="UD デジタル 教科書体 NK-B" panose="02020700000000000000" pitchFamily="18" charset="-128"/>
                  <a:ea typeface="UD デジタル 教科書体 NK-B" panose="02020700000000000000" pitchFamily="18" charset="-128"/>
                </a:rPr>
                <a:t>ある</a:t>
              </a:r>
              <a:r>
                <a:rPr lang="ja-JP" altLang="en-US" sz="1600" b="1" smtClean="0">
                  <a:latin typeface="UD デジタル 教科書体 NK-B" panose="02020700000000000000" pitchFamily="18" charset="-128"/>
                  <a:ea typeface="UD デジタル 教科書体 NK-B" panose="02020700000000000000" pitchFamily="18" charset="-128"/>
                </a:rPr>
                <a:t>者など</a:t>
              </a:r>
              <a:r>
                <a:rPr lang="ja-JP" altLang="en-US" sz="1600" b="1" dirty="0" smtClean="0">
                  <a:latin typeface="UD デジタル 教科書体 NK-B" panose="02020700000000000000" pitchFamily="18" charset="-128"/>
                  <a:ea typeface="UD デジタル 教科書体 NK-B" panose="02020700000000000000" pitchFamily="18" charset="-128"/>
                </a:rPr>
                <a:t>を優先して入所</a:t>
              </a:r>
              <a:endParaRPr lang="en-US" altLang="ja-JP" sz="1600" b="1" dirty="0" smtClean="0">
                <a:latin typeface="UD デジタル 教科書体 NK-B" panose="02020700000000000000" pitchFamily="18" charset="-128"/>
                <a:ea typeface="UD デジタル 教科書体 NK-B" panose="02020700000000000000" pitchFamily="18" charset="-128"/>
              </a:endParaRPr>
            </a:p>
            <a:p>
              <a:r>
                <a:rPr lang="ja-JP" altLang="en-US" sz="1600" b="1" dirty="0">
                  <a:latin typeface="UD デジタル 教科書体 NK-B" panose="02020700000000000000" pitchFamily="18" charset="-128"/>
                  <a:ea typeface="UD デジタル 教科書体 NK-B" panose="02020700000000000000" pitchFamily="18" charset="-128"/>
                </a:rPr>
                <a:t>　</a:t>
              </a:r>
              <a:r>
                <a:rPr lang="ja-JP" altLang="en-US" sz="1600" b="1" dirty="0" smtClean="0">
                  <a:latin typeface="UD デジタル 教科書体 NK-B" panose="02020700000000000000" pitchFamily="18" charset="-128"/>
                  <a:ea typeface="UD デジタル 教科書体 NK-B" panose="02020700000000000000" pitchFamily="18" charset="-128"/>
                </a:rPr>
                <a:t>　　③ 感染拡大により自宅療養者が急増し、今後も増加が見込まれるため、大規模医療・療養センターの運用を見直し。</a:t>
              </a:r>
              <a:endParaRPr lang="en-US" altLang="ja-JP" sz="1600" b="1" dirty="0" smtClean="0">
                <a:latin typeface="UD デジタル 教科書体 NK-B" panose="02020700000000000000" pitchFamily="18" charset="-128"/>
                <a:ea typeface="UD デジタル 教科書体 NK-B" panose="02020700000000000000" pitchFamily="18" charset="-128"/>
              </a:endParaRPr>
            </a:p>
          </p:txBody>
        </p:sp>
        <p:sp>
          <p:nvSpPr>
            <p:cNvPr id="27" name="テキスト ボックス 26">
              <a:extLst>
                <a:ext uri="{FF2B5EF4-FFF2-40B4-BE49-F238E27FC236}">
                  <a16:creationId xmlns:a16="http://schemas.microsoft.com/office/drawing/2014/main" id="{52E53AD9-ADE2-4BFE-9A61-A06AA50F275C}"/>
                </a:ext>
              </a:extLst>
            </p:cNvPr>
            <p:cNvSpPr txBox="1"/>
            <p:nvPr/>
          </p:nvSpPr>
          <p:spPr>
            <a:xfrm>
              <a:off x="409183" y="1054231"/>
              <a:ext cx="330834" cy="791639"/>
            </a:xfrm>
            <a:prstGeom prst="rect">
              <a:avLst/>
            </a:prstGeom>
          </p:spPr>
          <p:style>
            <a:lnRef idx="3">
              <a:schemeClr val="lt1"/>
            </a:lnRef>
            <a:fillRef idx="1">
              <a:schemeClr val="accent5"/>
            </a:fillRef>
            <a:effectRef idx="1">
              <a:schemeClr val="accent5"/>
            </a:effectRef>
            <a:fontRef idx="minor">
              <a:schemeClr val="lt1"/>
            </a:fontRef>
          </p:style>
          <p:txBody>
            <a:bodyPr vert="eaVert" wrap="square" lIns="0" rIns="0" rtlCol="0" anchor="ctr">
              <a:noAutofit/>
            </a:bodyPr>
            <a:lstStyle/>
            <a:p>
              <a:pPr algn="ctr"/>
              <a:r>
                <a:rPr kumimoji="1" lang="ja-JP" altLang="en-US" sz="1600" dirty="0">
                  <a:latin typeface="UD デジタル 教科書体 N-B" panose="02020700000000000000" pitchFamily="17" charset="-128"/>
                  <a:ea typeface="UD デジタル 教科書体 N-B" panose="02020700000000000000" pitchFamily="17" charset="-128"/>
                </a:rPr>
                <a:t>概要</a:t>
              </a:r>
            </a:p>
          </p:txBody>
        </p:sp>
      </p:grpSp>
      <p:sp>
        <p:nvSpPr>
          <p:cNvPr id="28" name="テキスト ボックス 27">
            <a:extLst>
              <a:ext uri="{FF2B5EF4-FFF2-40B4-BE49-F238E27FC236}">
                <a16:creationId xmlns:a16="http://schemas.microsoft.com/office/drawing/2014/main" id="{5C8208BD-03DB-4833-A10C-459BF18455A7}"/>
              </a:ext>
            </a:extLst>
          </p:cNvPr>
          <p:cNvSpPr txBox="1"/>
          <p:nvPr/>
        </p:nvSpPr>
        <p:spPr>
          <a:xfrm>
            <a:off x="773967" y="1975385"/>
            <a:ext cx="9898582" cy="442167"/>
          </a:xfrm>
          <a:prstGeom prst="rect">
            <a:avLst/>
          </a:prstGeom>
          <a:solidFill>
            <a:srgbClr val="FFFF00"/>
          </a:solidFill>
          <a:ln w="19050">
            <a:solidFill>
              <a:schemeClr val="tx1"/>
            </a:solidFill>
          </a:ln>
        </p:spPr>
        <p:txBody>
          <a:bodyPr wrap="square" rtlCol="0" anchor="ctr">
            <a:noAutofit/>
          </a:bodyPr>
          <a:lstStyle/>
          <a:p>
            <a:pPr algn="ctr"/>
            <a:r>
              <a:rPr lang="en-US" altLang="ja-JP" b="1" dirty="0" smtClean="0">
                <a:latin typeface="UD デジタル 教科書体 NK-B" panose="02020700000000000000" pitchFamily="18" charset="-128"/>
                <a:ea typeface="UD デジタル 教科書体 NK-B" panose="02020700000000000000" pitchFamily="18" charset="-128"/>
              </a:rPr>
              <a:t>【</a:t>
            </a:r>
            <a:r>
              <a:rPr lang="ja-JP" altLang="en-US" b="1" dirty="0" smtClean="0">
                <a:latin typeface="UD デジタル 教科書体 NK-B" panose="02020700000000000000" pitchFamily="18" charset="-128"/>
                <a:ea typeface="UD デジタル 教科書体 NK-B" panose="02020700000000000000" pitchFamily="18" charset="-128"/>
              </a:rPr>
              <a:t>府における入院・療養の考え方</a:t>
            </a:r>
            <a:r>
              <a:rPr lang="en-US" altLang="ja-JP" b="1" dirty="0" smtClean="0">
                <a:latin typeface="UD デジタル 教科書体 NK-B" panose="02020700000000000000" pitchFamily="18" charset="-128"/>
                <a:ea typeface="UD デジタル 教科書体 NK-B" panose="02020700000000000000" pitchFamily="18" charset="-128"/>
              </a:rPr>
              <a:t>】</a:t>
            </a:r>
            <a:r>
              <a:rPr lang="ja-JP" altLang="en-US" b="1" dirty="0" smtClean="0">
                <a:latin typeface="UD デジタル 教科書体 NK-B" panose="02020700000000000000" pitchFamily="18" charset="-128"/>
                <a:ea typeface="UD デジタル 教科書体 NK-B" panose="02020700000000000000" pitchFamily="18" charset="-128"/>
              </a:rPr>
              <a:t>　第六波に</a:t>
            </a:r>
            <a:r>
              <a:rPr lang="ja-JP" altLang="en-US" b="1" dirty="0">
                <a:latin typeface="UD デジタル 教科書体 NK-B" panose="02020700000000000000" pitchFamily="18" charset="-128"/>
                <a:ea typeface="UD デジタル 教科書体 NK-B" panose="02020700000000000000" pitchFamily="18" charset="-128"/>
              </a:rPr>
              <a:t>おける対応</a:t>
            </a:r>
            <a:r>
              <a:rPr lang="ja-JP" altLang="en-US" sz="1600" b="1" dirty="0">
                <a:latin typeface="UD デジタル 教科書体 NK-B" panose="02020700000000000000" pitchFamily="18" charset="-128"/>
                <a:ea typeface="UD デジタル 教科書体 NK-B" panose="02020700000000000000" pitchFamily="18" charset="-128"/>
              </a:rPr>
              <a:t>（病床のフェーズ４以上</a:t>
            </a:r>
            <a:r>
              <a:rPr lang="ja-JP" altLang="en-US" sz="1600" b="1" dirty="0" smtClean="0">
                <a:latin typeface="UD デジタル 教科書体 NK-B" panose="02020700000000000000" pitchFamily="18" charset="-128"/>
                <a:ea typeface="UD デジタル 教科書体 NK-B" panose="02020700000000000000" pitchFamily="18" charset="-128"/>
              </a:rPr>
              <a:t>）</a:t>
            </a:r>
            <a:endParaRPr lang="ja-JP" altLang="en-US" sz="1600" b="1" dirty="0">
              <a:latin typeface="UD デジタル 教科書体 NK-B" panose="02020700000000000000" pitchFamily="18" charset="-128"/>
              <a:ea typeface="UD デジタル 教科書体 NK-B" panose="02020700000000000000" pitchFamily="18" charset="-128"/>
            </a:endParaRPr>
          </a:p>
        </p:txBody>
      </p:sp>
      <p:sp>
        <p:nvSpPr>
          <p:cNvPr id="38" name="正方形/長方形 37">
            <a:extLst>
              <a:ext uri="{FF2B5EF4-FFF2-40B4-BE49-F238E27FC236}">
                <a16:creationId xmlns:a16="http://schemas.microsoft.com/office/drawing/2014/main" id="{1C021DE6-D962-4BCD-874A-8FAE118EC521}"/>
              </a:ext>
            </a:extLst>
          </p:cNvPr>
          <p:cNvSpPr/>
          <p:nvPr/>
        </p:nvSpPr>
        <p:spPr>
          <a:xfrm>
            <a:off x="24478" y="2503774"/>
            <a:ext cx="9999033" cy="1512000"/>
          </a:xfrm>
          <a:prstGeom prst="rect">
            <a:avLst/>
          </a:prstGeom>
          <a:ln/>
        </p:spPr>
        <p:style>
          <a:lnRef idx="1">
            <a:schemeClr val="accent2"/>
          </a:lnRef>
          <a:fillRef idx="2">
            <a:schemeClr val="accent2"/>
          </a:fillRef>
          <a:effectRef idx="1">
            <a:schemeClr val="accent2"/>
          </a:effectRef>
          <a:fontRef idx="minor">
            <a:schemeClr val="dk1"/>
          </a:fontRef>
        </p:style>
        <p:txBody>
          <a:bodyPr lIns="36000" tIns="36000" rIns="36000" bIns="36000" rtlCol="0" anchor="ctr" anchorCtr="0">
            <a:noAutofit/>
          </a:bodyPr>
          <a:lstStyle/>
          <a:p>
            <a:endParaRPr lang="en-US" altLang="ja-JP" sz="100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pic>
        <p:nvPicPr>
          <p:cNvPr id="39" name="図 38">
            <a:extLst>
              <a:ext uri="{FF2B5EF4-FFF2-40B4-BE49-F238E27FC236}">
                <a16:creationId xmlns:a16="http://schemas.microsoft.com/office/drawing/2014/main" id="{F39E250B-CC46-478E-A60A-081C1DC7B5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774" y="3102178"/>
            <a:ext cx="529842" cy="529842"/>
          </a:xfrm>
          <a:prstGeom prst="rect">
            <a:avLst/>
          </a:prstGeom>
        </p:spPr>
      </p:pic>
      <p:sp>
        <p:nvSpPr>
          <p:cNvPr id="40" name="正方形/長方形 39">
            <a:extLst>
              <a:ext uri="{FF2B5EF4-FFF2-40B4-BE49-F238E27FC236}">
                <a16:creationId xmlns:a16="http://schemas.microsoft.com/office/drawing/2014/main" id="{BA18FE65-92FA-4505-BDF8-88C0A42B6488}"/>
              </a:ext>
            </a:extLst>
          </p:cNvPr>
          <p:cNvSpPr/>
          <p:nvPr/>
        </p:nvSpPr>
        <p:spPr>
          <a:xfrm>
            <a:off x="24478" y="4064058"/>
            <a:ext cx="9999033" cy="1152000"/>
          </a:xfrm>
          <a:prstGeom prst="rect">
            <a:avLst/>
          </a:prstGeom>
          <a:ln/>
        </p:spPr>
        <p:style>
          <a:lnRef idx="1">
            <a:schemeClr val="accent1"/>
          </a:lnRef>
          <a:fillRef idx="2">
            <a:schemeClr val="accent1"/>
          </a:fillRef>
          <a:effectRef idx="1">
            <a:schemeClr val="accent1"/>
          </a:effectRef>
          <a:fontRef idx="minor">
            <a:schemeClr val="dk1"/>
          </a:fontRef>
        </p:style>
        <p:txBody>
          <a:bodyPr wrap="square" lIns="36000" tIns="36000" rIns="36000" bIns="36000" rtlCol="0" anchor="ctr" anchorCtr="0">
            <a:noAutofit/>
          </a:bodyPr>
          <a:lstStyle/>
          <a:p>
            <a:endParaRPr lang="en-US" altLang="ja-JP" sz="120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pic>
        <p:nvPicPr>
          <p:cNvPr id="41" name="図 40">
            <a:extLst>
              <a:ext uri="{FF2B5EF4-FFF2-40B4-BE49-F238E27FC236}">
                <a16:creationId xmlns:a16="http://schemas.microsoft.com/office/drawing/2014/main" id="{366EFAD4-06AA-43FF-859C-78D4F6B972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1861" y="4559086"/>
            <a:ext cx="543062" cy="543062"/>
          </a:xfrm>
          <a:prstGeom prst="rect">
            <a:avLst/>
          </a:prstGeom>
        </p:spPr>
      </p:pic>
      <p:sp>
        <p:nvSpPr>
          <p:cNvPr id="42" name="正方形/長方形 41">
            <a:extLst>
              <a:ext uri="{FF2B5EF4-FFF2-40B4-BE49-F238E27FC236}">
                <a16:creationId xmlns:a16="http://schemas.microsoft.com/office/drawing/2014/main" id="{8E18B786-A6D4-4716-AA64-290E168D81A8}"/>
              </a:ext>
            </a:extLst>
          </p:cNvPr>
          <p:cNvSpPr/>
          <p:nvPr/>
        </p:nvSpPr>
        <p:spPr>
          <a:xfrm>
            <a:off x="24477" y="5285847"/>
            <a:ext cx="9999033" cy="756000"/>
          </a:xfrm>
          <a:prstGeom prst="rect">
            <a:avLst/>
          </a:prstGeom>
          <a:ln/>
        </p:spPr>
        <p:style>
          <a:lnRef idx="1">
            <a:schemeClr val="accent4"/>
          </a:lnRef>
          <a:fillRef idx="2">
            <a:schemeClr val="accent4"/>
          </a:fillRef>
          <a:effectRef idx="1">
            <a:schemeClr val="accent4"/>
          </a:effectRef>
          <a:fontRef idx="minor">
            <a:schemeClr val="dk1"/>
          </a:fontRef>
        </p:style>
        <p:txBody>
          <a:bodyPr wrap="square" lIns="36000" tIns="36000" rIns="36000" bIns="36000" rtlCol="0" anchor="ctr" anchorCtr="0">
            <a:spAutoFit/>
          </a:bodyPr>
          <a:lstStyle/>
          <a:p>
            <a:endParaRPr lang="en-US" altLang="ja-JP" sz="1200" kern="100"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pic>
        <p:nvPicPr>
          <p:cNvPr id="43" name="図 42">
            <a:extLst>
              <a:ext uri="{FF2B5EF4-FFF2-40B4-BE49-F238E27FC236}">
                <a16:creationId xmlns:a16="http://schemas.microsoft.com/office/drawing/2014/main" id="{C1043FC7-BF0F-4B7F-9E36-840D26EFE2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165" y="5590511"/>
            <a:ext cx="531890" cy="418698"/>
          </a:xfrm>
          <a:prstGeom prst="rect">
            <a:avLst/>
          </a:prstGeom>
        </p:spPr>
      </p:pic>
      <p:sp>
        <p:nvSpPr>
          <p:cNvPr id="44" name="テキスト ボックス 43"/>
          <p:cNvSpPr txBox="1"/>
          <p:nvPr/>
        </p:nvSpPr>
        <p:spPr>
          <a:xfrm>
            <a:off x="-42960" y="2771955"/>
            <a:ext cx="1210588" cy="338554"/>
          </a:xfrm>
          <a:prstGeom prst="rect">
            <a:avLst/>
          </a:prstGeom>
          <a:noFill/>
        </p:spPr>
        <p:txBody>
          <a:bodyPr wrap="non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入　院</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5" name="テキスト ボックス 44"/>
          <p:cNvSpPr txBox="1"/>
          <p:nvPr/>
        </p:nvSpPr>
        <p:spPr>
          <a:xfrm>
            <a:off x="-92916" y="4196842"/>
            <a:ext cx="1491713"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宿泊療養</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6" name="テキスト ボックス 45"/>
          <p:cNvSpPr txBox="1"/>
          <p:nvPr/>
        </p:nvSpPr>
        <p:spPr>
          <a:xfrm>
            <a:off x="-71310" y="5320197"/>
            <a:ext cx="1415772" cy="338554"/>
          </a:xfrm>
          <a:prstGeom prst="rect">
            <a:avLst/>
          </a:prstGeom>
          <a:noFill/>
        </p:spPr>
        <p:txBody>
          <a:bodyPr wrap="non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自宅療養</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8" name="テキスト ボックス 47"/>
          <p:cNvSpPr txBox="1"/>
          <p:nvPr/>
        </p:nvSpPr>
        <p:spPr>
          <a:xfrm>
            <a:off x="963627" y="2507232"/>
            <a:ext cx="9074302" cy="1477328"/>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kumimoji="1" lang="ja-JP" altLang="en-US" sz="1600" b="1" dirty="0" smtClean="0">
                <a:latin typeface="UD デジタル 教科書体 NK-B" panose="02020700000000000000" pitchFamily="18" charset="-128"/>
                <a:ea typeface="UD デジタル 教科書体 NK-B" panose="02020700000000000000" pitchFamily="18" charset="-128"/>
              </a:rPr>
              <a:t>以下のいずれかに該当</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spcBef>
                <a:spcPts val="300"/>
              </a:spcBef>
            </a:pP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r>
              <a:rPr kumimoji="1" lang="ja-JP" altLang="en-US" sz="1600" dirty="0" smtClean="0">
                <a:latin typeface="UD デジタル 教科書体 NK-B" panose="02020700000000000000" pitchFamily="18" charset="-128"/>
                <a:ea typeface="UD デジタル 教科書体 NK-B" panose="02020700000000000000" pitchFamily="18" charset="-128"/>
              </a:rPr>
              <a:t>・中等症</a:t>
            </a:r>
            <a:r>
              <a:rPr kumimoji="1" lang="en-US" altLang="ja-JP" sz="1600" dirty="0" smtClean="0">
                <a:latin typeface="UD デジタル 教科書体 NK-B" panose="02020700000000000000" pitchFamily="18" charset="-128"/>
                <a:ea typeface="UD デジタル 教科書体 NK-B" panose="02020700000000000000" pitchFamily="18" charset="-128"/>
              </a:rPr>
              <a:t>Ⅰ</a:t>
            </a:r>
            <a:r>
              <a:rPr kumimoji="1" lang="ja-JP" altLang="en-US" sz="1200" dirty="0" smtClean="0">
                <a:latin typeface="UD デジタル 教科書体 NK-B" panose="02020700000000000000" pitchFamily="18" charset="-128"/>
                <a:ea typeface="UD デジタル 教科書体 NK-B" panose="02020700000000000000" pitchFamily="18" charset="-128"/>
              </a:rPr>
              <a:t>（</a:t>
            </a:r>
            <a:r>
              <a:rPr kumimoji="1" lang="en-US" altLang="ja-JP" sz="1200" dirty="0" err="1" smtClean="0">
                <a:latin typeface="UD デジタル 教科書体 NK-B" panose="02020700000000000000" pitchFamily="18" charset="-128"/>
                <a:ea typeface="UD デジタル 教科書体 NK-B" panose="02020700000000000000" pitchFamily="18" charset="-128"/>
              </a:rPr>
              <a:t>SpO</a:t>
            </a:r>
            <a:r>
              <a:rPr kumimoji="1" lang="ja-JP" altLang="en-US" sz="1200" dirty="0" smtClean="0">
                <a:latin typeface="UD デジタル 教科書体 NK-B" panose="02020700000000000000" pitchFamily="18" charset="-128"/>
                <a:ea typeface="UD デジタル 教科書体 NK-B" panose="02020700000000000000" pitchFamily="18" charset="-128"/>
              </a:rPr>
              <a:t>２が</a:t>
            </a:r>
            <a:r>
              <a:rPr kumimoji="1" lang="en-US" altLang="ja-JP" sz="1200" dirty="0" smtClean="0">
                <a:latin typeface="UD デジタル 教科書体 NK-B" panose="02020700000000000000" pitchFamily="18" charset="-128"/>
                <a:ea typeface="UD デジタル 教科書体 NK-B" panose="02020700000000000000" pitchFamily="18" charset="-128"/>
              </a:rPr>
              <a:t>96</a:t>
            </a:r>
            <a:r>
              <a:rPr kumimoji="1" lang="ja-JP" altLang="en-US" sz="1200" dirty="0" smtClean="0">
                <a:latin typeface="UD デジタル 教科書体 NK-B" panose="02020700000000000000" pitchFamily="18" charset="-128"/>
                <a:ea typeface="UD デジタル 教科書体 NK-B" panose="02020700000000000000" pitchFamily="18" charset="-128"/>
              </a:rPr>
              <a:t>未満又は息切れや肺炎所見あり）</a:t>
            </a:r>
            <a:r>
              <a:rPr kumimoji="1" lang="ja-JP" altLang="en-US" sz="1600" dirty="0" smtClean="0">
                <a:latin typeface="UD デジタル 教科書体 NK-B" panose="02020700000000000000" pitchFamily="18" charset="-128"/>
                <a:ea typeface="UD デジタル 教科書体 NK-B" panose="02020700000000000000" pitchFamily="18" charset="-128"/>
              </a:rPr>
              <a:t>・中等症</a:t>
            </a:r>
            <a:r>
              <a:rPr kumimoji="1" lang="en-US" altLang="ja-JP" sz="1600" dirty="0" smtClean="0">
                <a:latin typeface="UD デジタル 教科書体 NK-B" panose="02020700000000000000" pitchFamily="18" charset="-128"/>
                <a:ea typeface="UD デジタル 教科書体 NK-B" panose="02020700000000000000" pitchFamily="18" charset="-128"/>
              </a:rPr>
              <a:t>Ⅱ</a:t>
            </a:r>
            <a:r>
              <a:rPr kumimoji="1" lang="ja-JP" altLang="en-US" sz="1200" dirty="0" smtClean="0">
                <a:latin typeface="UD デジタル 教科書体 NK-B" panose="02020700000000000000" pitchFamily="18" charset="-128"/>
                <a:ea typeface="UD デジタル 教科書体 NK-B" panose="02020700000000000000" pitchFamily="18" charset="-128"/>
              </a:rPr>
              <a:t>（</a:t>
            </a:r>
            <a:r>
              <a:rPr kumimoji="1" lang="en-US" altLang="ja-JP" sz="1200" dirty="0" smtClean="0">
                <a:latin typeface="UD デジタル 教科書体 NK-B" panose="02020700000000000000" pitchFamily="18" charset="-128"/>
                <a:ea typeface="UD デジタル 教科書体 NK-B" panose="02020700000000000000" pitchFamily="18" charset="-128"/>
              </a:rPr>
              <a:t>SpO2</a:t>
            </a:r>
            <a:r>
              <a:rPr kumimoji="1" lang="ja-JP" altLang="en-US" sz="1200" dirty="0" smtClean="0">
                <a:latin typeface="UD デジタル 教科書体 NK-B" panose="02020700000000000000" pitchFamily="18" charset="-128"/>
                <a:ea typeface="UD デジタル 教科書体 NK-B" panose="02020700000000000000" pitchFamily="18" charset="-128"/>
              </a:rPr>
              <a:t>が</a:t>
            </a:r>
            <a:r>
              <a:rPr kumimoji="1" lang="en-US" altLang="ja-JP" sz="1200" dirty="0" smtClean="0">
                <a:latin typeface="UD デジタル 教科書体 NK-B" panose="02020700000000000000" pitchFamily="18" charset="-128"/>
                <a:ea typeface="UD デジタル 教科書体 NK-B" panose="02020700000000000000" pitchFamily="18" charset="-128"/>
              </a:rPr>
              <a:t>93</a:t>
            </a:r>
            <a:r>
              <a:rPr kumimoji="1" lang="ja-JP" altLang="en-US" sz="1200" dirty="0" smtClean="0">
                <a:latin typeface="UD デジタル 教科書体 NK-B" panose="02020700000000000000" pitchFamily="18" charset="-128"/>
                <a:ea typeface="UD デジタル 教科書体 NK-B" panose="02020700000000000000" pitchFamily="18" charset="-128"/>
              </a:rPr>
              <a:t>以下）</a:t>
            </a:r>
            <a:r>
              <a:rPr kumimoji="1" lang="ja-JP" altLang="en-US" sz="1600" dirty="0" smtClean="0">
                <a:latin typeface="UD デジタル 教科書体 NK-B" panose="02020700000000000000" pitchFamily="18" charset="-128"/>
                <a:ea typeface="UD デジタル 教科書体 NK-B" panose="02020700000000000000" pitchFamily="18" charset="-128"/>
              </a:rPr>
              <a:t>以上</a:t>
            </a: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spcBef>
                <a:spcPts val="300"/>
              </a:spcBef>
            </a:pPr>
            <a:r>
              <a:rPr kumimoji="1" lang="ja-JP" altLang="en-US" sz="1600" dirty="0">
                <a:latin typeface="UD デジタル 教科書体 NK-B" panose="02020700000000000000" pitchFamily="18" charset="-128"/>
                <a:ea typeface="UD デジタル 教科書体 NK-B" panose="02020700000000000000" pitchFamily="18" charset="-128"/>
              </a:rPr>
              <a:t>　</a:t>
            </a:r>
            <a:r>
              <a:rPr kumimoji="1" lang="ja-JP" altLang="en-US" sz="1600" dirty="0" smtClean="0">
                <a:latin typeface="UD デジタル 教科書体 NK-B" panose="02020700000000000000" pitchFamily="18" charset="-128"/>
                <a:ea typeface="UD デジタル 教科書体 NK-B" panose="02020700000000000000" pitchFamily="18" charset="-128"/>
              </a:rPr>
              <a:t>・</a:t>
            </a:r>
            <a:r>
              <a:rPr kumimoji="1" lang="en-US" altLang="ja-JP" sz="1600" dirty="0" smtClean="0">
                <a:latin typeface="UD デジタル 教科書体 NK-B" panose="02020700000000000000" pitchFamily="18" charset="-128"/>
                <a:ea typeface="UD デジタル 教科書体 NK-B" panose="02020700000000000000" pitchFamily="18" charset="-128"/>
              </a:rPr>
              <a:t>65</a:t>
            </a:r>
            <a:r>
              <a:rPr kumimoji="1" lang="ja-JP" altLang="en-US" sz="1600" dirty="0" smtClean="0">
                <a:latin typeface="UD デジタル 教科書体 NK-B" panose="02020700000000000000" pitchFamily="18" charset="-128"/>
                <a:ea typeface="UD デジタル 教科書体 NK-B" panose="02020700000000000000" pitchFamily="18" charset="-128"/>
              </a:rPr>
              <a:t>歳以上及び重症化リスク（</a:t>
            </a:r>
            <a:r>
              <a:rPr kumimoji="1" lang="en-US" altLang="ja-JP" sz="1600" dirty="0" smtClean="0">
                <a:latin typeface="UD デジタル 教科書体 NK-B" panose="02020700000000000000" pitchFamily="18" charset="-128"/>
                <a:ea typeface="UD デジタル 教科書体 NK-B" panose="02020700000000000000" pitchFamily="18" charset="-128"/>
              </a:rPr>
              <a:t>BMI30</a:t>
            </a:r>
            <a:r>
              <a:rPr kumimoji="1" lang="ja-JP" altLang="en-US" sz="1600" dirty="0" smtClean="0">
                <a:latin typeface="UD デジタル 教科書体 NK-B" panose="02020700000000000000" pitchFamily="18" charset="-128"/>
                <a:ea typeface="UD デジタル 教科書体 NK-B" panose="02020700000000000000" pitchFamily="18" charset="-128"/>
              </a:rPr>
              <a:t>以上や基礎疾患等）があり、</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発熱が続くなど中等症への移行が　</a:t>
            </a:r>
            <a:endParaRPr kumimoji="1" lang="en-US" altLang="ja-JP" sz="1600" b="1" u="sng" dirty="0" smtClean="0">
              <a:latin typeface="UD デジタル 教科書体 NK-B" panose="02020700000000000000" pitchFamily="18" charset="-128"/>
              <a:ea typeface="UD デジタル 教科書体 NK-B" panose="02020700000000000000" pitchFamily="18" charset="-128"/>
            </a:endParaRPr>
          </a:p>
          <a:p>
            <a:r>
              <a:rPr kumimoji="1" lang="ja-JP" altLang="en-US" sz="1600" b="1" dirty="0">
                <a:latin typeface="UD デジタル 教科書体 NK-B" panose="02020700000000000000" pitchFamily="18" charset="-128"/>
                <a:ea typeface="UD デジタル 教科書体 NK-B" panose="02020700000000000000" pitchFamily="18" charset="-128"/>
              </a:rPr>
              <a:t>　</a:t>
            </a: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懸念される患者</a:t>
            </a:r>
            <a:r>
              <a:rPr kumimoji="1" lang="ja-JP" altLang="en-US" sz="1100" b="1" dirty="0" smtClean="0">
                <a:latin typeface="UD デジタル 教科書体 NK-B" panose="02020700000000000000" pitchFamily="18" charset="-128"/>
                <a:ea typeface="UD デジタル 教科書体 NK-B" panose="02020700000000000000" pitchFamily="18" charset="-128"/>
              </a:rPr>
              <a:t>　（</a:t>
            </a:r>
            <a:r>
              <a:rPr kumimoji="1" lang="ja-JP" altLang="en-US" sz="1100" b="1" dirty="0">
                <a:latin typeface="UD デジタル 教科書体 NK-B" panose="02020700000000000000" pitchFamily="18" charset="-128"/>
                <a:ea typeface="UD デジタル 教科書体 NK-B" panose="02020700000000000000" pitchFamily="18" charset="-128"/>
              </a:rPr>
              <a:t>外来等で初期治療や経過観察</a:t>
            </a:r>
            <a:r>
              <a:rPr kumimoji="1" lang="ja-JP" altLang="en-US" sz="1100" b="1" dirty="0" smtClean="0">
                <a:latin typeface="UD デジタル 教科書体 NK-B" panose="02020700000000000000" pitchFamily="18" charset="-128"/>
                <a:ea typeface="UD デジタル 教科書体 NK-B" panose="02020700000000000000" pitchFamily="18" charset="-128"/>
              </a:rPr>
              <a:t>が可能</a:t>
            </a:r>
            <a:r>
              <a:rPr kumimoji="1" lang="ja-JP" altLang="en-US" sz="1100" b="1" dirty="0">
                <a:latin typeface="UD デジタル 教科書体 NK-B" panose="02020700000000000000" pitchFamily="18" charset="-128"/>
                <a:ea typeface="UD デジタル 教科書体 NK-B" panose="02020700000000000000" pitchFamily="18" charset="-128"/>
              </a:rPr>
              <a:t>な患者を除く）</a:t>
            </a:r>
          </a:p>
          <a:p>
            <a:pPr>
              <a:spcBef>
                <a:spcPts val="300"/>
              </a:spcBef>
            </a:pP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r>
              <a:rPr kumimoji="1" lang="ja-JP" altLang="en-US" sz="1400" b="1" dirty="0" smtClean="0">
                <a:latin typeface="UD デジタル 教科書体 NK-B" panose="02020700000000000000" pitchFamily="18" charset="-128"/>
                <a:ea typeface="UD デジタル 教科書体 NK-B" panose="02020700000000000000" pitchFamily="18" charset="-128"/>
              </a:rPr>
              <a:t>・中等度以上の基礎疾患</a:t>
            </a:r>
            <a:r>
              <a:rPr kumimoji="1" lang="ja-JP" altLang="en-US" sz="1400" b="1" dirty="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合併症により入院を必要とする者や、保健所や入院</a:t>
            </a:r>
            <a:r>
              <a:rPr kumimoji="1" lang="en-US" altLang="ja-JP" sz="1400" b="1" dirty="0" smtClean="0">
                <a:latin typeface="UD デジタル 教科書体 NK-B" panose="02020700000000000000" pitchFamily="18" charset="-128"/>
                <a:ea typeface="UD デジタル 教科書体 NK-B" panose="02020700000000000000" pitchFamily="18" charset="-128"/>
              </a:rPr>
              <a:t>FC</a:t>
            </a:r>
            <a:r>
              <a:rPr kumimoji="1" lang="ja-JP" altLang="en-US" sz="1400" b="1" dirty="0" smtClean="0">
                <a:latin typeface="UD デジタル 教科書体 NK-B" panose="02020700000000000000" pitchFamily="18" charset="-128"/>
                <a:ea typeface="UD デジタル 教科書体 NK-B" panose="02020700000000000000" pitchFamily="18" charset="-128"/>
              </a:rPr>
              <a:t>が必要と判断した者</a:t>
            </a:r>
            <a:endParaRPr kumimoji="1" lang="en-US" altLang="ja-JP" sz="1600" b="1" dirty="0">
              <a:latin typeface="UD デジタル 教科書体 NK-B" panose="02020700000000000000" pitchFamily="18" charset="-128"/>
              <a:ea typeface="UD デジタル 教科書体 NK-B" panose="02020700000000000000" pitchFamily="18" charset="-128"/>
            </a:endParaRPr>
          </a:p>
        </p:txBody>
      </p:sp>
      <p:sp>
        <p:nvSpPr>
          <p:cNvPr id="2" name="正方形/長方形 1"/>
          <p:cNvSpPr/>
          <p:nvPr/>
        </p:nvSpPr>
        <p:spPr>
          <a:xfrm>
            <a:off x="10632231" y="2017276"/>
            <a:ext cx="1654720" cy="369332"/>
          </a:xfrm>
          <a:prstGeom prst="rect">
            <a:avLst/>
          </a:prstGeom>
        </p:spPr>
        <p:txBody>
          <a:bodyPr wrap="square">
            <a:spAutoFit/>
          </a:bodyPr>
          <a:lstStyle/>
          <a:p>
            <a:pPr lvl="0"/>
            <a:r>
              <a:rPr lang="en-US" altLang="ja-JP" sz="9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今後</a:t>
            </a:r>
            <a:r>
              <a:rPr lang="ja-JP" altLang="en-US" sz="900" kern="1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a:t>
            </a:r>
            <a:r>
              <a:rPr lang="ja-JP" altLang="en-US" sz="9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状況</a:t>
            </a:r>
            <a:r>
              <a:rPr lang="ja-JP" altLang="en-US" sz="900" kern="1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に応じて</a:t>
            </a:r>
            <a:endParaRPr lang="en-US" altLang="ja-JP" sz="900" kern="1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lvl="0"/>
            <a:r>
              <a:rPr lang="ja-JP" altLang="en-US" sz="900" kern="1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随時</a:t>
            </a:r>
            <a:r>
              <a:rPr lang="ja-JP" altLang="en-US" sz="9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運用を見直すことと</a:t>
            </a:r>
            <a:r>
              <a:rPr lang="ja-JP" altLang="en-US" sz="900" kern="1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する </a:t>
            </a:r>
            <a:endParaRPr lang="en-US" altLang="ja-JP" sz="900" b="1"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3" name="正方形/長方形 2"/>
          <p:cNvSpPr/>
          <p:nvPr/>
        </p:nvSpPr>
        <p:spPr>
          <a:xfrm>
            <a:off x="5343711" y="3799852"/>
            <a:ext cx="4525028" cy="253916"/>
          </a:xfrm>
          <a:prstGeom prst="rect">
            <a:avLst/>
          </a:prstGeom>
        </p:spPr>
        <p:txBody>
          <a:bodyPr wrap="square">
            <a:spAutoFit/>
          </a:bodyPr>
          <a:lstStyle/>
          <a:p>
            <a:pPr lvl="0"/>
            <a:r>
              <a:rPr lang="en-US" altLang="ja-JP" sz="1050" kern="100" dirty="0" smtClean="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rPr>
              <a:t>※</a:t>
            </a:r>
            <a:r>
              <a:rPr lang="ja-JP" altLang="en-US" sz="105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rPr>
              <a:t>上記以外にも免疫低下や妊婦など、感染症</a:t>
            </a:r>
            <a:r>
              <a:rPr lang="ja-JP" altLang="en-US" sz="1050" kern="100" dirty="0" smtClean="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rPr>
              <a:t>法政省令に基づく</a:t>
            </a:r>
            <a:r>
              <a:rPr lang="ja-JP" altLang="en-US" sz="105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rPr>
              <a:t>対象者あり</a:t>
            </a:r>
            <a:endParaRPr lang="en-US" altLang="ja-JP" sz="105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cxnSp>
        <p:nvCxnSpPr>
          <p:cNvPr id="23" name="直線矢印コネクタ 22">
            <a:extLst>
              <a:ext uri="{FF2B5EF4-FFF2-40B4-BE49-F238E27FC236}">
                <a16:creationId xmlns:a16="http://schemas.microsoft.com/office/drawing/2014/main" id="{6742BFE5-B89D-432E-A195-03CC36A9C85E}"/>
              </a:ext>
            </a:extLst>
          </p:cNvPr>
          <p:cNvCxnSpPr>
            <a:cxnSpLocks/>
          </p:cNvCxnSpPr>
          <p:nvPr/>
        </p:nvCxnSpPr>
        <p:spPr>
          <a:xfrm flipH="1">
            <a:off x="10264813" y="3334679"/>
            <a:ext cx="2976" cy="1621883"/>
          </a:xfrm>
          <a:prstGeom prst="straightConnector1">
            <a:avLst/>
          </a:prstGeom>
          <a:ln w="31750"/>
        </p:spPr>
        <p:style>
          <a:lnRef idx="3">
            <a:schemeClr val="dk1"/>
          </a:lnRef>
          <a:fillRef idx="0">
            <a:schemeClr val="dk1"/>
          </a:fillRef>
          <a:effectRef idx="2">
            <a:schemeClr val="dk1"/>
          </a:effectRef>
          <a:fontRef idx="minor">
            <a:schemeClr val="tx1"/>
          </a:fontRef>
        </p:style>
      </p:cxnSp>
      <p:cxnSp>
        <p:nvCxnSpPr>
          <p:cNvPr id="26" name="直線矢印コネクタ 25">
            <a:extLst>
              <a:ext uri="{FF2B5EF4-FFF2-40B4-BE49-F238E27FC236}">
                <a16:creationId xmlns:a16="http://schemas.microsoft.com/office/drawing/2014/main" id="{23E7E146-7353-4807-AF58-E9FD1EFC575C}"/>
              </a:ext>
            </a:extLst>
          </p:cNvPr>
          <p:cNvCxnSpPr>
            <a:cxnSpLocks/>
          </p:cNvCxnSpPr>
          <p:nvPr/>
        </p:nvCxnSpPr>
        <p:spPr>
          <a:xfrm flipH="1">
            <a:off x="9997285" y="4915618"/>
            <a:ext cx="272824" cy="0"/>
          </a:xfrm>
          <a:prstGeom prst="straightConnector1">
            <a:avLst/>
          </a:prstGeom>
          <a:ln w="31750">
            <a:tailEnd type="triangle"/>
          </a:ln>
        </p:spPr>
        <p:style>
          <a:lnRef idx="3">
            <a:schemeClr val="dk1"/>
          </a:lnRef>
          <a:fillRef idx="0">
            <a:schemeClr val="dk1"/>
          </a:fillRef>
          <a:effectRef idx="2">
            <a:schemeClr val="dk1"/>
          </a:effectRef>
          <a:fontRef idx="minor">
            <a:schemeClr val="tx1"/>
          </a:fontRef>
        </p:style>
      </p:cxnSp>
      <p:sp>
        <p:nvSpPr>
          <p:cNvPr id="32" name="テキスト ボックス 31"/>
          <p:cNvSpPr txBox="1"/>
          <p:nvPr/>
        </p:nvSpPr>
        <p:spPr>
          <a:xfrm>
            <a:off x="1238625" y="5434259"/>
            <a:ext cx="8278861" cy="546303"/>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kumimoji="1" lang="ja-JP" altLang="en-US" sz="1600" b="1" dirty="0" smtClean="0">
                <a:latin typeface="UD デジタル 教科書体 NK-B" panose="02020700000000000000" pitchFamily="18" charset="-128"/>
                <a:ea typeface="UD デジタル 教科書体 NK-B" panose="02020700000000000000" pitchFamily="18" charset="-128"/>
              </a:rPr>
              <a:t>原則４０歳</a:t>
            </a:r>
            <a:r>
              <a:rPr kumimoji="1" lang="ja-JP" altLang="en-US" sz="1600" b="1" dirty="0">
                <a:latin typeface="UD デジタル 教科書体 NK-B" panose="02020700000000000000" pitchFamily="18" charset="-128"/>
                <a:ea typeface="UD デジタル 教科書体 NK-B" panose="02020700000000000000" pitchFamily="18" charset="-128"/>
              </a:rPr>
              <a:t>未満</a:t>
            </a:r>
            <a:r>
              <a:rPr kumimoji="1" lang="ja-JP" altLang="en-US" sz="1600" b="1" dirty="0" smtClean="0">
                <a:latin typeface="UD デジタル 教科書体 NK-B" panose="02020700000000000000" pitchFamily="18" charset="-128"/>
                <a:ea typeface="UD デジタル 教科書体 NK-B" panose="02020700000000000000" pitchFamily="18" charset="-128"/>
              </a:rPr>
              <a:t>で重症化リスクが</a:t>
            </a:r>
            <a:r>
              <a:rPr kumimoji="1" lang="ja-JP" altLang="en-US" sz="1600" b="1" dirty="0">
                <a:latin typeface="UD デジタル 教科書体 NK-B" panose="02020700000000000000" pitchFamily="18" charset="-128"/>
                <a:ea typeface="UD デジタル 教科書体 NK-B" panose="02020700000000000000" pitchFamily="18" charset="-128"/>
              </a:rPr>
              <a:t>なく</a:t>
            </a:r>
            <a:r>
              <a:rPr kumimoji="1" lang="ja-JP" altLang="en-US" sz="1600" b="1" dirty="0" smtClean="0">
                <a:latin typeface="UD デジタル 教科書体 NK-B" panose="02020700000000000000" pitchFamily="18" charset="-128"/>
                <a:ea typeface="UD デジタル 教科書体 NK-B" panose="02020700000000000000" pitchFamily="18" charset="-128"/>
              </a:rPr>
              <a:t>、感染</a:t>
            </a:r>
            <a:r>
              <a:rPr kumimoji="1" lang="ja-JP" altLang="en-US" sz="1600" b="1" dirty="0">
                <a:latin typeface="UD デジタル 教科書体 NK-B" panose="02020700000000000000" pitchFamily="18" charset="-128"/>
                <a:ea typeface="UD デジタル 教科書体 NK-B" panose="02020700000000000000" pitchFamily="18" charset="-128"/>
              </a:rPr>
              <a:t>管理対策が</a:t>
            </a:r>
            <a:r>
              <a:rPr kumimoji="1" lang="ja-JP" altLang="en-US" sz="1600" b="1" dirty="0" smtClean="0">
                <a:latin typeface="UD デジタル 教科書体 NK-B" panose="02020700000000000000" pitchFamily="18" charset="-128"/>
                <a:ea typeface="UD デジタル 教科書体 NK-B" panose="02020700000000000000" pitchFamily="18" charset="-128"/>
              </a:rPr>
              <a:t>可能な患者</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spcBef>
                <a:spcPts val="300"/>
              </a:spcBef>
            </a:pPr>
            <a:r>
              <a:rPr kumimoji="1" lang="ja-JP" altLang="en-US" sz="1050" b="1" dirty="0" smtClean="0">
                <a:latin typeface="UD デジタル 教科書体 NK-B" panose="02020700000000000000" pitchFamily="18" charset="-128"/>
                <a:ea typeface="UD デジタル 教科書体 NK-B" panose="02020700000000000000" pitchFamily="18" charset="-128"/>
              </a:rPr>
              <a:t>　</a:t>
            </a:r>
            <a:r>
              <a:rPr kumimoji="1" lang="ja-JP" altLang="en-US" sz="1100" b="1" dirty="0" smtClean="0">
                <a:latin typeface="UD デジタル 教科書体 NK-B" panose="02020700000000000000" pitchFamily="18" charset="-128"/>
                <a:ea typeface="UD デジタル 教科書体 NK-B" panose="02020700000000000000" pitchFamily="18" charset="-128"/>
              </a:rPr>
              <a:t>　・</a:t>
            </a:r>
            <a:r>
              <a:rPr kumimoji="1" lang="ja-JP" altLang="en-US" sz="1100" b="1" dirty="0">
                <a:latin typeface="UD デジタル 教科書体 NK-B" panose="02020700000000000000" pitchFamily="18" charset="-128"/>
                <a:ea typeface="UD デジタル 教科書体 NK-B" panose="02020700000000000000" pitchFamily="18" charset="-128"/>
              </a:rPr>
              <a:t>同居家族に高齢者、免疫不全等要配慮者</a:t>
            </a:r>
            <a:r>
              <a:rPr kumimoji="1" lang="ja-JP" altLang="en-US" sz="1100" b="1" dirty="0" smtClean="0">
                <a:latin typeface="UD デジタル 教科書体 NK-B" panose="02020700000000000000" pitchFamily="18" charset="-128"/>
                <a:ea typeface="UD デジタル 教科書体 NK-B" panose="02020700000000000000" pitchFamily="18" charset="-128"/>
              </a:rPr>
              <a:t>、医療</a:t>
            </a:r>
            <a:r>
              <a:rPr kumimoji="1" lang="ja-JP" altLang="en-US" sz="1100" b="1" dirty="0">
                <a:latin typeface="UD デジタル 教科書体 NK-B" panose="02020700000000000000" pitchFamily="18" charset="-128"/>
                <a:ea typeface="UD デジタル 教科書体 NK-B" panose="02020700000000000000" pitchFamily="18" charset="-128"/>
              </a:rPr>
              <a:t>・介護</a:t>
            </a:r>
            <a:r>
              <a:rPr kumimoji="1" lang="ja-JP" altLang="en-US" sz="1100" b="1" dirty="0" smtClean="0">
                <a:latin typeface="UD デジタル 教科書体 NK-B" panose="02020700000000000000" pitchFamily="18" charset="-128"/>
                <a:ea typeface="UD デジタル 教科書体 NK-B" panose="02020700000000000000" pitchFamily="18" charset="-128"/>
              </a:rPr>
              <a:t>従事者がいる場合は宿泊療養（大規模医療・療養センターを含む）も可</a:t>
            </a:r>
            <a:endParaRPr kumimoji="1" lang="ja-JP" altLang="en-US" sz="1100" b="1" dirty="0">
              <a:latin typeface="UD デジタル 教科書体 NK-B" panose="02020700000000000000" pitchFamily="18" charset="-128"/>
              <a:ea typeface="UD デジタル 教科書体 NK-B" panose="02020700000000000000" pitchFamily="18" charset="-128"/>
            </a:endParaRPr>
          </a:p>
        </p:txBody>
      </p:sp>
      <p:sp>
        <p:nvSpPr>
          <p:cNvPr id="15" name="正方形/長方形 14"/>
          <p:cNvSpPr/>
          <p:nvPr/>
        </p:nvSpPr>
        <p:spPr>
          <a:xfrm>
            <a:off x="10342188" y="3809279"/>
            <a:ext cx="1944763" cy="954107"/>
          </a:xfrm>
          <a:prstGeom prst="rect">
            <a:avLst/>
          </a:prstGeom>
        </p:spPr>
        <p:txBody>
          <a:bodyPr wrap="none">
            <a:spAutoFit/>
          </a:bodyPr>
          <a:lstStyle/>
          <a:p>
            <a:r>
              <a:rPr kumimoji="1" lang="ja-JP" altLang="en-US" sz="1400" b="1" u="sng" dirty="0" smtClean="0">
                <a:solidFill>
                  <a:prstClr val="black"/>
                </a:solidFill>
                <a:latin typeface="UD デジタル 教科書体 NK-B" panose="02020700000000000000" pitchFamily="18" charset="-128"/>
                <a:ea typeface="UD デジタル 教科書体 NK-B" panose="02020700000000000000" pitchFamily="18" charset="-128"/>
              </a:rPr>
              <a:t>中和抗体治療など</a:t>
            </a:r>
            <a:endParaRPr kumimoji="1" lang="en-US" altLang="ja-JP" sz="1400" b="1" u="sng" dirty="0" smtClean="0">
              <a:solidFill>
                <a:prstClr val="black"/>
              </a:solidFill>
              <a:latin typeface="UD デジタル 教科書体 NK-B" panose="02020700000000000000" pitchFamily="18" charset="-128"/>
              <a:ea typeface="UD デジタル 教科書体 NK-B" panose="02020700000000000000" pitchFamily="18" charset="-128"/>
            </a:endParaRPr>
          </a:p>
          <a:p>
            <a:r>
              <a:rPr kumimoji="1" lang="ja-JP" altLang="en-US" sz="1400" b="1" u="sng" dirty="0" smtClean="0">
                <a:solidFill>
                  <a:prstClr val="black"/>
                </a:solidFill>
                <a:latin typeface="UD デジタル 教科書体 NK-B" panose="02020700000000000000" pitchFamily="18" charset="-128"/>
                <a:ea typeface="UD デジタル 教科書体 NK-B" panose="02020700000000000000" pitchFamily="18" charset="-128"/>
              </a:rPr>
              <a:t>コロナ治療を終え</a:t>
            </a:r>
            <a:endParaRPr kumimoji="1" lang="en-US" altLang="ja-JP" sz="1400" b="1" u="sng" dirty="0" smtClean="0">
              <a:solidFill>
                <a:prstClr val="black"/>
              </a:solidFill>
              <a:latin typeface="UD デジタル 教科書体 NK-B" panose="02020700000000000000" pitchFamily="18" charset="-128"/>
              <a:ea typeface="UD デジタル 教科書体 NK-B" panose="02020700000000000000" pitchFamily="18" charset="-128"/>
            </a:endParaRPr>
          </a:p>
          <a:p>
            <a:r>
              <a:rPr kumimoji="1" lang="ja-JP" altLang="en-US" sz="1400" b="1" u="sng" dirty="0">
                <a:solidFill>
                  <a:prstClr val="black"/>
                </a:solidFill>
                <a:latin typeface="UD デジタル 教科書体 NK-B" panose="02020700000000000000" pitchFamily="18" charset="-128"/>
                <a:ea typeface="UD デジタル 教科書体 NK-B" panose="02020700000000000000" pitchFamily="18" charset="-128"/>
              </a:rPr>
              <a:t>症状</a:t>
            </a:r>
            <a:r>
              <a:rPr kumimoji="1" lang="ja-JP" altLang="en-US" sz="1400" b="1" u="sng" dirty="0" smtClean="0">
                <a:solidFill>
                  <a:prstClr val="black"/>
                </a:solidFill>
                <a:latin typeface="UD デジタル 教科書体 NK-B" panose="02020700000000000000" pitchFamily="18" charset="-128"/>
                <a:ea typeface="UD デジタル 教科書体 NK-B" panose="02020700000000000000" pitchFamily="18" charset="-128"/>
              </a:rPr>
              <a:t>が安定した患者は</a:t>
            </a:r>
            <a:endParaRPr kumimoji="1" lang="en-US" altLang="ja-JP" sz="1400" b="1" u="sng" dirty="0" smtClean="0">
              <a:solidFill>
                <a:prstClr val="black"/>
              </a:solidFill>
              <a:latin typeface="UD デジタル 教科書体 NK-B" panose="02020700000000000000" pitchFamily="18" charset="-128"/>
              <a:ea typeface="UD デジタル 教科書体 NK-B" panose="02020700000000000000" pitchFamily="18" charset="-128"/>
            </a:endParaRPr>
          </a:p>
          <a:p>
            <a:r>
              <a:rPr kumimoji="1" lang="ja-JP" altLang="en-US" sz="1400" b="1" u="sng" dirty="0" smtClean="0">
                <a:solidFill>
                  <a:prstClr val="black"/>
                </a:solidFill>
                <a:latin typeface="UD デジタル 教科書体 NK-B" panose="02020700000000000000" pitchFamily="18" charset="-128"/>
                <a:ea typeface="UD デジタル 教科書体 NK-B" panose="02020700000000000000" pitchFamily="18" charset="-128"/>
              </a:rPr>
              <a:t>宿泊療養に切替え</a:t>
            </a:r>
            <a:endParaRPr kumimoji="1" lang="en-US" altLang="ja-JP" sz="1400" b="1" u="sng" dirty="0" smtClean="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51" name="二等辺三角形 50"/>
          <p:cNvSpPr/>
          <p:nvPr/>
        </p:nvSpPr>
        <p:spPr>
          <a:xfrm rot="16200000">
            <a:off x="9883872" y="5520503"/>
            <a:ext cx="557272" cy="183265"/>
          </a:xfrm>
          <a:prstGeom prst="triangle">
            <a:avLst>
              <a:gd name="adj" fmla="val 531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6765888" y="862407"/>
            <a:ext cx="5521063" cy="261610"/>
          </a:xfrm>
          <a:prstGeom prst="rect">
            <a:avLst/>
          </a:prstGeom>
        </p:spPr>
        <p:txBody>
          <a:bodyPr wrap="none">
            <a:spAutoFit/>
          </a:bodyPr>
          <a:lstStyle/>
          <a:p>
            <a:pPr lvl="0"/>
            <a:r>
              <a:rPr lang="ja-JP" altLang="en-US" sz="1100" dirty="0">
                <a:solidFill>
                  <a:prstClr val="black"/>
                </a:solidFill>
                <a:latin typeface="UD デジタル 教科書体 NK-B" panose="02020700000000000000" pitchFamily="18" charset="-128"/>
                <a:ea typeface="UD デジタル 教科書体 NK-B" panose="02020700000000000000" pitchFamily="18" charset="-128"/>
              </a:rPr>
              <a:t>（大阪府新型コロナウイルス感染症対策協議会（書面開催）で同意（令和４年１月</a:t>
            </a:r>
            <a:r>
              <a:rPr lang="en-US" altLang="ja-JP" sz="1100" dirty="0">
                <a:solidFill>
                  <a:prstClr val="black"/>
                </a:solidFill>
                <a:latin typeface="UD デジタル 教科書体 NK-B" panose="02020700000000000000" pitchFamily="18" charset="-128"/>
                <a:ea typeface="UD デジタル 教科書体 NK-B" panose="02020700000000000000" pitchFamily="18" charset="-128"/>
              </a:rPr>
              <a:t>25</a:t>
            </a:r>
            <a:r>
              <a:rPr lang="ja-JP" altLang="en-US" sz="1100" dirty="0">
                <a:solidFill>
                  <a:prstClr val="black"/>
                </a:solidFill>
                <a:latin typeface="UD デジタル 教科書体 NK-B" panose="02020700000000000000" pitchFamily="18" charset="-128"/>
                <a:ea typeface="UD デジタル 教科書体 NK-B" panose="02020700000000000000" pitchFamily="18" charset="-128"/>
              </a:rPr>
              <a:t>日））</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31" name="正方形/長方形 30">
            <a:extLst>
              <a:ext uri="{FF2B5EF4-FFF2-40B4-BE49-F238E27FC236}">
                <a16:creationId xmlns:a16="http://schemas.microsoft.com/office/drawing/2014/main" id="{8E18B786-A6D4-4716-AA64-290E168D81A8}"/>
              </a:ext>
            </a:extLst>
          </p:cNvPr>
          <p:cNvSpPr/>
          <p:nvPr/>
        </p:nvSpPr>
        <p:spPr>
          <a:xfrm>
            <a:off x="29260" y="6123686"/>
            <a:ext cx="9999033" cy="720000"/>
          </a:xfrm>
          <a:prstGeom prst="rect">
            <a:avLst/>
          </a:prstGeom>
          <a:gradFill>
            <a:gsLst>
              <a:gs pos="0">
                <a:schemeClr val="accent6">
                  <a:lumMod val="20000"/>
                  <a:lumOff val="80000"/>
                </a:schemeClr>
              </a:gs>
              <a:gs pos="50000">
                <a:schemeClr val="accent6">
                  <a:lumMod val="40000"/>
                  <a:lumOff val="60000"/>
                </a:schemeClr>
              </a:gs>
              <a:gs pos="100000">
                <a:schemeClr val="accent6">
                  <a:lumMod val="40000"/>
                  <a:lumOff val="60000"/>
                </a:schemeClr>
              </a:gs>
            </a:gsLst>
          </a:gradFill>
          <a:ln>
            <a:solidFill>
              <a:schemeClr val="accent6"/>
            </a:solidFill>
          </a:ln>
        </p:spPr>
        <p:style>
          <a:lnRef idx="1">
            <a:schemeClr val="accent4"/>
          </a:lnRef>
          <a:fillRef idx="2">
            <a:schemeClr val="accent4"/>
          </a:fillRef>
          <a:effectRef idx="1">
            <a:schemeClr val="accent4"/>
          </a:effectRef>
          <a:fontRef idx="minor">
            <a:schemeClr val="dk1"/>
          </a:fontRef>
        </p:style>
        <p:txBody>
          <a:bodyPr wrap="square" lIns="36000" tIns="36000" rIns="36000" bIns="36000" rtlCol="0" anchor="ctr" anchorCtr="0">
            <a:spAutoFit/>
          </a:bodyPr>
          <a:lstStyle/>
          <a:p>
            <a:endParaRPr lang="en-US" altLang="ja-JP" sz="1200" kern="100" dirty="0">
              <a:solidFill>
                <a:schemeClr val="tx1"/>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sp>
        <p:nvSpPr>
          <p:cNvPr id="33" name="テキスト ボックス 32"/>
          <p:cNvSpPr txBox="1"/>
          <p:nvPr/>
        </p:nvSpPr>
        <p:spPr>
          <a:xfrm>
            <a:off x="-110792" y="6251690"/>
            <a:ext cx="1415772" cy="584775"/>
          </a:xfrm>
          <a:prstGeom prst="rect">
            <a:avLst/>
          </a:prstGeom>
          <a:noFill/>
        </p:spPr>
        <p:txBody>
          <a:bodyPr wrap="none" rtlCol="0">
            <a:spAutoFit/>
          </a:bodyPr>
          <a:lstStyle/>
          <a:p>
            <a:r>
              <a:rPr kumimoji="1" lang="en-US" altLang="ja-JP" sz="1600" dirty="0" smtClean="0">
                <a:latin typeface="UD デジタル 教科書体 N-B" panose="02020700000000000000" pitchFamily="17" charset="-128"/>
                <a:ea typeface="UD デジタル 教科書体 N-B" panose="02020700000000000000" pitchFamily="17" charset="-128"/>
              </a:rPr>
              <a:t>【</a:t>
            </a:r>
            <a:r>
              <a:rPr kumimoji="1" lang="ja-JP" altLang="en-US" sz="1600" dirty="0" smtClean="0">
                <a:latin typeface="UD デジタル 教科書体 N-B" panose="02020700000000000000" pitchFamily="17" charset="-128"/>
                <a:ea typeface="UD デジタル 教科書体 N-B" panose="02020700000000000000" pitchFamily="17" charset="-128"/>
              </a:rPr>
              <a:t>大規模医療</a:t>
            </a:r>
            <a:endParaRPr kumimoji="1" lang="en-US" altLang="ja-JP" sz="1600" dirty="0" smtClean="0">
              <a:latin typeface="UD デジタル 教科書体 N-B" panose="02020700000000000000" pitchFamily="17" charset="-128"/>
              <a:ea typeface="UD デジタル 教科書体 N-B" panose="02020700000000000000" pitchFamily="17" charset="-128"/>
            </a:endParaRPr>
          </a:p>
          <a:p>
            <a:r>
              <a:rPr kumimoji="1" lang="ja-JP" altLang="en-US" sz="1600" dirty="0">
                <a:latin typeface="UD デジタル 教科書体 N-B" panose="02020700000000000000" pitchFamily="17" charset="-128"/>
                <a:ea typeface="UD デジタル 教科書体 N-B" panose="02020700000000000000" pitchFamily="17" charset="-128"/>
              </a:rPr>
              <a:t>　</a:t>
            </a:r>
            <a:r>
              <a:rPr kumimoji="1" lang="ja-JP" altLang="en-US" sz="1600" dirty="0" smtClean="0">
                <a:latin typeface="UD デジタル 教科書体 N-B" panose="02020700000000000000" pitchFamily="17" charset="-128"/>
                <a:ea typeface="UD デジタル 教科書体 N-B" panose="02020700000000000000" pitchFamily="17" charset="-128"/>
              </a:rPr>
              <a:t>・療養</a:t>
            </a:r>
            <a:r>
              <a:rPr kumimoji="1" lang="en-US" altLang="ja-JP" sz="1600" dirty="0" smtClean="0">
                <a:latin typeface="UD デジタル 教科書体 N-B" panose="02020700000000000000" pitchFamily="17" charset="-128"/>
                <a:ea typeface="UD デジタル 教科書体 N-B" panose="02020700000000000000" pitchFamily="17" charset="-128"/>
              </a:rPr>
              <a:t>C】</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34" name="テキスト ボックス 33"/>
          <p:cNvSpPr txBox="1"/>
          <p:nvPr/>
        </p:nvSpPr>
        <p:spPr>
          <a:xfrm>
            <a:off x="1252341" y="6147485"/>
            <a:ext cx="8679305" cy="769441"/>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kumimoji="1" lang="ja-JP" altLang="en-US" sz="1600" b="1" dirty="0" smtClean="0">
                <a:latin typeface="UD デジタル 教科書体 NK-B" panose="02020700000000000000" pitchFamily="18" charset="-128"/>
                <a:ea typeface="UD デジタル 教科書体 NK-B" panose="02020700000000000000" pitchFamily="18" charset="-128"/>
              </a:rPr>
              <a:t>原則</a:t>
            </a:r>
            <a:r>
              <a:rPr kumimoji="1" lang="en-US" altLang="ja-JP" sz="1600" b="1" dirty="0">
                <a:latin typeface="UD デジタル 教科書体 NK-B" panose="02020700000000000000" pitchFamily="18" charset="-128"/>
                <a:ea typeface="UD デジタル 教科書体 NK-B" panose="02020700000000000000" pitchFamily="18" charset="-128"/>
              </a:rPr>
              <a:t>40</a:t>
            </a:r>
            <a:r>
              <a:rPr kumimoji="1" lang="ja-JP" altLang="en-US" sz="1600" b="1" dirty="0" smtClean="0">
                <a:latin typeface="UD デジタル 教科書体 NK-B" panose="02020700000000000000" pitchFamily="18" charset="-128"/>
                <a:ea typeface="UD デジタル 教科書体 NK-B" panose="02020700000000000000" pitchFamily="18" charset="-128"/>
              </a:rPr>
              <a:t>歳未満で</a:t>
            </a:r>
            <a:r>
              <a:rPr kumimoji="1" lang="ja-JP" altLang="en-US" sz="1600" b="1" dirty="0">
                <a:latin typeface="UD デジタル 教科書体 NK-B" panose="02020700000000000000" pitchFamily="18" charset="-128"/>
                <a:ea typeface="UD デジタル 教科書体 NK-B" panose="02020700000000000000" pitchFamily="18" charset="-128"/>
              </a:rPr>
              <a:t>大規模医療・療養センターでの療養を希望</a:t>
            </a:r>
            <a:r>
              <a:rPr kumimoji="1" lang="ja-JP" altLang="en-US" sz="1600" b="1" dirty="0" smtClean="0">
                <a:latin typeface="UD デジタル 教科書体 NK-B" panose="02020700000000000000" pitchFamily="18" charset="-128"/>
                <a:ea typeface="UD デジタル 教科書体 NK-B" panose="02020700000000000000" pitchFamily="18" charset="-128"/>
              </a:rPr>
              <a:t>する軽症・無症状</a:t>
            </a:r>
            <a:r>
              <a:rPr kumimoji="1" lang="ja-JP" altLang="en-US" sz="1600" b="1" dirty="0">
                <a:latin typeface="UD デジタル 教科書体 NK-B" panose="02020700000000000000" pitchFamily="18" charset="-128"/>
                <a:ea typeface="UD デジタル 教科書体 NK-B" panose="02020700000000000000" pitchFamily="18" charset="-128"/>
              </a:rPr>
              <a:t>の者で</a:t>
            </a:r>
            <a:r>
              <a:rPr kumimoji="1" lang="ja-JP" altLang="en-US" sz="1600" b="1" dirty="0" smtClean="0">
                <a:latin typeface="UD デジタル 教科書体 NK-B" panose="02020700000000000000" pitchFamily="18" charset="-128"/>
                <a:ea typeface="UD デジタル 教科書体 NK-B" panose="02020700000000000000" pitchFamily="18" charset="-128"/>
              </a:rPr>
              <a:t>、</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r>
              <a:rPr kumimoji="1" lang="ja-JP" altLang="en-US" sz="1600" b="1" dirty="0">
                <a:latin typeface="UD デジタル 教科書体 NK-B" panose="02020700000000000000" pitchFamily="18" charset="-128"/>
                <a:ea typeface="UD デジタル 教科書体 NK-B" panose="02020700000000000000" pitchFamily="18" charset="-128"/>
              </a:rPr>
              <a:t>　</a:t>
            </a:r>
            <a:r>
              <a:rPr kumimoji="1" lang="ja-JP" altLang="en-US" sz="1600" b="1" dirty="0" smtClean="0">
                <a:latin typeface="UD デジタル 教科書体 NK-B" panose="02020700000000000000" pitchFamily="18" charset="-128"/>
                <a:ea typeface="UD デジタル 教科書体 NK-B" panose="02020700000000000000" pitchFamily="18" charset="-128"/>
              </a:rPr>
              <a:t>　自宅</a:t>
            </a:r>
            <a:r>
              <a:rPr kumimoji="1" lang="ja-JP" altLang="en-US" sz="1600" b="1" dirty="0">
                <a:latin typeface="UD デジタル 教科書体 NK-B" panose="02020700000000000000" pitchFamily="18" charset="-128"/>
                <a:ea typeface="UD デジタル 教科書体 NK-B" panose="02020700000000000000" pitchFamily="18" charset="-128"/>
              </a:rPr>
              <a:t>において適切な感染管理対策が取れない</a:t>
            </a:r>
            <a:r>
              <a:rPr kumimoji="1" lang="ja-JP" altLang="en-US" sz="1600" b="1" dirty="0" smtClean="0">
                <a:latin typeface="UD デジタル 教科書体 NK-B" panose="02020700000000000000" pitchFamily="18" charset="-128"/>
                <a:ea typeface="UD デジタル 教科書体 NK-B" panose="02020700000000000000" pitchFamily="18" charset="-128"/>
              </a:rPr>
              <a:t>者</a:t>
            </a:r>
          </a:p>
          <a:p>
            <a:r>
              <a:rPr kumimoji="1" lang="ja-JP" altLang="en-US" sz="1050" b="1" dirty="0" smtClean="0">
                <a:latin typeface="UD デジタル 教科書体 NK-B" panose="02020700000000000000" pitchFamily="18" charset="-128"/>
                <a:ea typeface="UD デジタル 教科書体 NK-B" panose="02020700000000000000" pitchFamily="18" charset="-128"/>
              </a:rPr>
              <a:t>　</a:t>
            </a:r>
            <a:r>
              <a:rPr kumimoji="1" lang="ja-JP" altLang="en-US" sz="1050" b="1" dirty="0">
                <a:latin typeface="UD デジタル 教科書体 NK-B" panose="02020700000000000000" pitchFamily="18" charset="-128"/>
                <a:ea typeface="UD デジタル 教科書体 NK-B" panose="02020700000000000000" pitchFamily="18" charset="-128"/>
              </a:rPr>
              <a:t>　</a:t>
            </a:r>
            <a:r>
              <a:rPr kumimoji="1" lang="ja-JP" altLang="en-US" sz="1200" b="1" dirty="0">
                <a:latin typeface="UD デジタル 教科書体 NK-B" panose="02020700000000000000" pitchFamily="18" charset="-128"/>
                <a:ea typeface="UD デジタル 教科書体 NK-B" panose="02020700000000000000" pitchFamily="18" charset="-128"/>
              </a:rPr>
              <a:t>・ただし</a:t>
            </a:r>
            <a:r>
              <a:rPr kumimoji="1" lang="ja-JP" altLang="en-US" sz="1200" b="1" dirty="0" smtClean="0">
                <a:latin typeface="UD デジタル 教科書体 NK-B" panose="02020700000000000000" pitchFamily="18" charset="-128"/>
                <a:ea typeface="UD デジタル 教科書体 NK-B" panose="02020700000000000000" pitchFamily="18" charset="-128"/>
              </a:rPr>
              <a:t>、重症化</a:t>
            </a:r>
            <a:r>
              <a:rPr kumimoji="1" lang="ja-JP" altLang="en-US" sz="1200" b="1" dirty="0">
                <a:latin typeface="UD デジタル 教科書体 NK-B" panose="02020700000000000000" pitchFamily="18" charset="-128"/>
                <a:ea typeface="UD デジタル 教科書体 NK-B" panose="02020700000000000000" pitchFamily="18" charset="-128"/>
              </a:rPr>
              <a:t>リスク（基礎疾患等）がある者は宿泊</a:t>
            </a:r>
            <a:r>
              <a:rPr kumimoji="1" lang="ja-JP" altLang="en-US" sz="1200" b="1" dirty="0" smtClean="0">
                <a:latin typeface="UD デジタル 教科書体 NK-B" panose="02020700000000000000" pitchFamily="18" charset="-128"/>
                <a:ea typeface="UD デジタル 教科書体 NK-B" panose="02020700000000000000" pitchFamily="18" charset="-128"/>
              </a:rPr>
              <a:t>療養</a:t>
            </a:r>
            <a:r>
              <a:rPr kumimoji="1" lang="ja-JP" altLang="en-US" sz="1200" b="1" dirty="0">
                <a:latin typeface="UD デジタル 教科書体 NK-B" panose="02020700000000000000" pitchFamily="18" charset="-128"/>
                <a:ea typeface="UD デジタル 教科書体 NK-B" panose="02020700000000000000" pitchFamily="18" charset="-128"/>
              </a:rPr>
              <a:t>とする</a:t>
            </a:r>
          </a:p>
        </p:txBody>
      </p:sp>
      <p:sp>
        <p:nvSpPr>
          <p:cNvPr id="35" name="テキスト ボックス 34"/>
          <p:cNvSpPr txBox="1"/>
          <p:nvPr/>
        </p:nvSpPr>
        <p:spPr>
          <a:xfrm>
            <a:off x="1238625" y="4092262"/>
            <a:ext cx="8688238" cy="1192634"/>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kumimoji="1" lang="ja-JP" altLang="en-US" sz="1600" b="1" u="sng" dirty="0" smtClean="0">
                <a:latin typeface="UD デジタル 教科書体 NK-B" panose="02020700000000000000" pitchFamily="18" charset="-128"/>
                <a:ea typeface="UD デジタル 教科書体 NK-B" panose="02020700000000000000" pitchFamily="18" charset="-128"/>
              </a:rPr>
              <a:t>入院を要しない者は</a:t>
            </a:r>
            <a:r>
              <a:rPr kumimoji="1" lang="ja-JP" altLang="en-US" sz="1600" b="1" u="sng" dirty="0">
                <a:latin typeface="UD デジタル 教科書体 NK-B" panose="02020700000000000000" pitchFamily="18" charset="-128"/>
                <a:ea typeface="UD デジタル 教科書体 NK-B" panose="02020700000000000000" pitchFamily="18" charset="-128"/>
              </a:rPr>
              <a:t>原則宿泊</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療養とし、下記の者を優先して入所</a:t>
            </a:r>
            <a:endParaRPr kumimoji="1" lang="ja-JP" altLang="en-US" sz="1600" b="1" u="sng" dirty="0">
              <a:latin typeface="UD デジタル 教科書体 NK-B" panose="02020700000000000000" pitchFamily="18" charset="-128"/>
              <a:ea typeface="UD デジタル 教科書体 NK-B" panose="02020700000000000000" pitchFamily="18" charset="-128"/>
            </a:endParaRPr>
          </a:p>
          <a:p>
            <a:pPr>
              <a:spcBef>
                <a:spcPts val="300"/>
              </a:spcBef>
            </a:pP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・重症化</a:t>
            </a:r>
            <a:r>
              <a:rPr kumimoji="1" lang="ja-JP" altLang="en-US" sz="1600" b="1" u="sng" dirty="0">
                <a:latin typeface="UD デジタル 教科書体 NK-B" panose="02020700000000000000" pitchFamily="18" charset="-128"/>
                <a:ea typeface="UD デジタル 教科書体 NK-B" panose="02020700000000000000" pitchFamily="18" charset="-128"/>
              </a:rPr>
              <a:t>リスクのある患者</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a:t>
            </a:r>
            <a:r>
              <a:rPr kumimoji="1" lang="en-US" altLang="ja-JP" sz="1600" b="1" u="sng" dirty="0" smtClean="0">
                <a:latin typeface="UD デジタル 教科書体 NK-B" panose="02020700000000000000" pitchFamily="18" charset="-128"/>
                <a:ea typeface="UD デジタル 教科書体 NK-B" panose="02020700000000000000" pitchFamily="18" charset="-128"/>
              </a:rPr>
              <a:t>BMI25</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以上や基礎疾患等。無症状</a:t>
            </a:r>
            <a:r>
              <a:rPr kumimoji="1" lang="ja-JP" altLang="en-US" sz="1600" b="1" u="sng" dirty="0">
                <a:latin typeface="UD デジタル 教科書体 NK-B" panose="02020700000000000000" pitchFamily="18" charset="-128"/>
                <a:ea typeface="UD デジタル 教科書体 NK-B" panose="02020700000000000000" pitchFamily="18" charset="-128"/>
              </a:rPr>
              <a:t>含む）や</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、自宅において</a:t>
            </a:r>
            <a:r>
              <a:rPr kumimoji="1" lang="ja-JP" altLang="en-US" sz="1600" b="1" u="sng" dirty="0">
                <a:latin typeface="UD デジタル 教科書体 NK-B" panose="02020700000000000000" pitchFamily="18" charset="-128"/>
                <a:ea typeface="UD デジタル 教科書体 NK-B" panose="02020700000000000000" pitchFamily="18" charset="-128"/>
              </a:rPr>
              <a:t>適切</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な</a:t>
            </a:r>
            <a:endParaRPr kumimoji="1" lang="en-US" altLang="ja-JP" sz="1600" b="1" u="sng" dirty="0" smtClean="0">
              <a:latin typeface="UD デジタル 教科書体 NK-B" panose="02020700000000000000" pitchFamily="18" charset="-128"/>
              <a:ea typeface="UD デジタル 教科書体 NK-B" panose="02020700000000000000" pitchFamily="18" charset="-128"/>
            </a:endParaRPr>
          </a:p>
          <a:p>
            <a:r>
              <a:rPr kumimoji="1" lang="ja-JP" altLang="en-US" sz="1600" b="1" dirty="0">
                <a:latin typeface="UD デジタル 教科書体 NK-B" panose="02020700000000000000" pitchFamily="18" charset="-128"/>
                <a:ea typeface="UD デジタル 教科書体 NK-B" panose="02020700000000000000" pitchFamily="18" charset="-128"/>
              </a:rPr>
              <a:t>　</a:t>
            </a: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感染</a:t>
            </a:r>
            <a:r>
              <a:rPr kumimoji="1" lang="ja-JP" altLang="en-US" sz="1600" b="1" u="sng" dirty="0">
                <a:latin typeface="UD デジタル 教科書体 NK-B" panose="02020700000000000000" pitchFamily="18" charset="-128"/>
                <a:ea typeface="UD デジタル 教科書体 NK-B" panose="02020700000000000000" pitchFamily="18" charset="-128"/>
              </a:rPr>
              <a:t>対策が取れない患者</a:t>
            </a:r>
            <a:r>
              <a:rPr kumimoji="1" lang="ja-JP" altLang="en-US" sz="1600" b="1" u="sng" dirty="0" smtClean="0">
                <a:latin typeface="UD デジタル 教科書体 NK-B" panose="02020700000000000000" pitchFamily="18" charset="-128"/>
                <a:ea typeface="UD デジタル 教科書体 NK-B" panose="02020700000000000000" pitchFamily="18" charset="-128"/>
              </a:rPr>
              <a:t>等</a:t>
            </a:r>
            <a:endParaRPr kumimoji="1" lang="ja-JP" altLang="en-US" sz="1600" b="1" u="sng" dirty="0">
              <a:latin typeface="UD デジタル 教科書体 NK-B" panose="02020700000000000000" pitchFamily="18" charset="-128"/>
              <a:ea typeface="UD デジタル 教科書体 NK-B" panose="02020700000000000000" pitchFamily="18" charset="-128"/>
            </a:endParaRPr>
          </a:p>
          <a:p>
            <a:pPr marL="285750" indent="-285750">
              <a:spcBef>
                <a:spcPts val="300"/>
              </a:spcBef>
              <a:buFont typeface="Wingdings" panose="05000000000000000000" pitchFamily="2" charset="2"/>
              <a:buChar char="Ø"/>
            </a:pPr>
            <a:r>
              <a:rPr kumimoji="1" lang="ja-JP" altLang="en-US" sz="1600" b="1" dirty="0" smtClean="0">
                <a:latin typeface="UD デジタル 教科書体 NK-B" panose="02020700000000000000" pitchFamily="18" charset="-128"/>
                <a:ea typeface="UD デジタル 教科書体 NK-B" panose="02020700000000000000" pitchFamily="18" charset="-128"/>
              </a:rPr>
              <a:t>中和抗体</a:t>
            </a:r>
            <a:r>
              <a:rPr kumimoji="1" lang="ja-JP" altLang="en-US" sz="1600" b="1" dirty="0">
                <a:latin typeface="UD デジタル 教科書体 NK-B" panose="02020700000000000000" pitchFamily="18" charset="-128"/>
                <a:ea typeface="UD デジタル 教科書体 NK-B" panose="02020700000000000000" pitchFamily="18" charset="-128"/>
              </a:rPr>
              <a:t>治療の対象と</a:t>
            </a:r>
            <a:r>
              <a:rPr kumimoji="1" lang="ja-JP" altLang="en-US" sz="1600" b="1" dirty="0" smtClean="0">
                <a:latin typeface="UD デジタル 教科書体 NK-B" panose="02020700000000000000" pitchFamily="18" charset="-128"/>
                <a:ea typeface="UD デジタル 教科書体 NK-B" panose="02020700000000000000" pitchFamily="18" charset="-128"/>
              </a:rPr>
              <a:t>なる患者や</a:t>
            </a:r>
            <a:r>
              <a:rPr kumimoji="1" lang="ja-JP" altLang="en-US" sz="1600" b="1" dirty="0">
                <a:latin typeface="UD デジタル 教科書体 NK-B" panose="02020700000000000000" pitchFamily="18" charset="-128"/>
                <a:ea typeface="UD デジタル 教科書体 NK-B" panose="02020700000000000000" pitchFamily="18" charset="-128"/>
              </a:rPr>
              <a:t>重症化リスクのある患者は診療型宿泊</a:t>
            </a:r>
            <a:r>
              <a:rPr kumimoji="1" lang="ja-JP" altLang="en-US" sz="1600" b="1" dirty="0" smtClean="0">
                <a:latin typeface="UD デジタル 教科書体 NK-B" panose="02020700000000000000" pitchFamily="18" charset="-128"/>
                <a:ea typeface="UD デジタル 教科書体 NK-B" panose="02020700000000000000" pitchFamily="18" charset="-128"/>
              </a:rPr>
              <a:t>療養施設</a:t>
            </a:r>
            <a:r>
              <a:rPr kumimoji="1" lang="ja-JP" altLang="en-US" sz="1600" b="1" dirty="0">
                <a:latin typeface="UD デジタル 教科書体 NK-B" panose="02020700000000000000" pitchFamily="18" charset="-128"/>
                <a:ea typeface="UD デジタル 教科書体 NK-B" panose="02020700000000000000" pitchFamily="18" charset="-128"/>
              </a:rPr>
              <a:t>を</a:t>
            </a:r>
            <a:r>
              <a:rPr kumimoji="1" lang="ja-JP" altLang="en-US" sz="1600" b="1" dirty="0" smtClean="0">
                <a:latin typeface="UD デジタル 教科書体 NK-B" panose="02020700000000000000" pitchFamily="18" charset="-128"/>
                <a:ea typeface="UD デジタル 教科書体 NK-B" panose="02020700000000000000" pitchFamily="18" charset="-128"/>
              </a:rPr>
              <a:t>優先</a:t>
            </a:r>
            <a:endParaRPr kumimoji="1" lang="en-US" altLang="ja-JP" sz="1600" b="1" dirty="0">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p:cNvSpPr txBox="1"/>
          <p:nvPr/>
        </p:nvSpPr>
        <p:spPr>
          <a:xfrm>
            <a:off x="10672549" y="-15162"/>
            <a:ext cx="1391110" cy="369332"/>
          </a:xfrm>
          <a:prstGeom prst="rect">
            <a:avLst/>
          </a:prstGeom>
          <a:solidFill>
            <a:schemeClr val="bg1"/>
          </a:solidFill>
          <a:ln>
            <a:solidFill>
              <a:schemeClr val="tx1"/>
            </a:solidFill>
          </a:ln>
        </p:spPr>
        <p:txBody>
          <a:bodyPr wrap="square" rtlCol="0">
            <a:spAutoFit/>
          </a:bodyPr>
          <a:lstStyle/>
          <a:p>
            <a:r>
              <a:rPr kumimoji="1" lang="ja-JP" altLang="en-US" dirty="0" smtClean="0"/>
              <a:t>資料３－１</a:t>
            </a:r>
            <a:endParaRPr kumimoji="1" lang="ja-JP" altLang="en-US" dirty="0"/>
          </a:p>
        </p:txBody>
      </p:sp>
    </p:spTree>
    <p:extLst>
      <p:ext uri="{BB962C8B-B14F-4D97-AF65-F5344CB8AC3E}">
        <p14:creationId xmlns:p14="http://schemas.microsoft.com/office/powerpoint/2010/main" val="3183302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23551" y="2174510"/>
            <a:ext cx="9173788" cy="1077218"/>
          </a:xfrm>
          <a:prstGeom prst="rect">
            <a:avLst/>
          </a:prstGeom>
          <a:noFill/>
        </p:spPr>
        <p:txBody>
          <a:bodyPr wrap="square" rtlCol="0">
            <a:spAutoFit/>
          </a:bodyPr>
          <a:lstStyle/>
          <a:p>
            <a:pPr algn="ctr"/>
            <a:r>
              <a:rPr lang="ja-JP" altLang="en-US" sz="3200" b="1" dirty="0">
                <a:latin typeface="Meiryo UI" panose="020B0604030504040204" pitchFamily="50" charset="-128"/>
                <a:ea typeface="Meiryo UI" panose="020B0604030504040204" pitchFamily="50" charset="-128"/>
              </a:rPr>
              <a:t>新型コロナウイルス感染症にかかる</a:t>
            </a:r>
            <a:endParaRPr lang="en-US" altLang="ja-JP" sz="3200" b="1" dirty="0">
              <a:latin typeface="Meiryo UI" panose="020B0604030504040204" pitchFamily="50" charset="-128"/>
              <a:ea typeface="Meiryo UI" panose="020B0604030504040204" pitchFamily="50" charset="-128"/>
            </a:endParaRPr>
          </a:p>
          <a:p>
            <a:pPr algn="ctr"/>
            <a:r>
              <a:rPr lang="ja-JP" altLang="en-US" sz="3200" b="1" dirty="0">
                <a:latin typeface="Meiryo UI" panose="020B0604030504040204" pitchFamily="50" charset="-128"/>
                <a:ea typeface="Meiryo UI" panose="020B0604030504040204" pitchFamily="50" charset="-128"/>
              </a:rPr>
              <a:t>大阪府保健・医療提供体制確保計画</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改定</a:t>
            </a:r>
            <a:r>
              <a:rPr lang="ja-JP" altLang="en-US" sz="3200" b="1" dirty="0" smtClean="0">
                <a:latin typeface="Meiryo UI" panose="020B0604030504040204" pitchFamily="50" charset="-128"/>
                <a:ea typeface="Meiryo UI" panose="020B0604030504040204" pitchFamily="50" charset="-128"/>
              </a:rPr>
              <a:t>案</a:t>
            </a:r>
            <a:r>
              <a:rPr lang="ja-JP" altLang="en-US" sz="3200" b="1" dirty="0">
                <a:latin typeface="Meiryo UI" panose="020B0604030504040204" pitchFamily="50" charset="-128"/>
                <a:ea typeface="Meiryo UI" panose="020B0604030504040204" pitchFamily="50" charset="-128"/>
              </a:rPr>
              <a:t>）</a:t>
            </a:r>
            <a:endParaRPr lang="en-US" altLang="ja-JP" sz="3200" b="1" dirty="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18FB5C3C-EC4B-44F2-982D-CCE2C8CC9AE4}"/>
              </a:ext>
            </a:extLst>
          </p:cNvPr>
          <p:cNvSpPr>
            <a:spLocks noGrp="1"/>
          </p:cNvSpPr>
          <p:nvPr>
            <p:ph type="sldNum" sz="quarter" idx="12"/>
          </p:nvPr>
        </p:nvSpPr>
        <p:spPr>
          <a:xfrm>
            <a:off x="9992409" y="6463985"/>
            <a:ext cx="2057400" cy="273844"/>
          </a:xfrm>
        </p:spPr>
        <p:txBody>
          <a:bodyPr/>
          <a:lstStyle/>
          <a:p>
            <a:fld id="{F216AE56-EAD3-4706-B860-3EC2C2952B40}" type="slidenum">
              <a:rPr kumimoji="1" lang="ja-JP" altLang="en-US" sz="1400"/>
              <a:t>2</a:t>
            </a:fld>
            <a:endParaRPr kumimoji="1" lang="ja-JP" altLang="en-US" sz="1400" dirty="0"/>
          </a:p>
        </p:txBody>
      </p:sp>
      <p:sp>
        <p:nvSpPr>
          <p:cNvPr id="7" name="テキスト ボックス 6"/>
          <p:cNvSpPr txBox="1"/>
          <p:nvPr/>
        </p:nvSpPr>
        <p:spPr>
          <a:xfrm>
            <a:off x="1494212" y="5482235"/>
            <a:ext cx="9173788" cy="830997"/>
          </a:xfrm>
          <a:prstGeom prst="rect">
            <a:avLst/>
          </a:prstGeom>
          <a:noFill/>
        </p:spPr>
        <p:txBody>
          <a:bodyPr wrap="square" rtlCol="0">
            <a:spAutoFit/>
          </a:bodyPr>
          <a:lstStyle/>
          <a:p>
            <a:pPr algn="ct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4</a:t>
            </a:r>
            <a:r>
              <a:rPr lang="ja-JP" altLang="en-US" sz="2400" dirty="0">
                <a:latin typeface="Meiryo UI" panose="020B0604030504040204" pitchFamily="50" charset="-128"/>
                <a:ea typeface="Meiryo UI" panose="020B0604030504040204" pitchFamily="50" charset="-128"/>
              </a:rPr>
              <a:t>年</a:t>
            </a:r>
            <a:r>
              <a:rPr lang="en-US" altLang="ja-JP" sz="2400" dirty="0">
                <a:latin typeface="Meiryo UI" panose="020B0604030504040204" pitchFamily="50" charset="-128"/>
                <a:ea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rPr>
              <a:t>月</a:t>
            </a:r>
            <a:r>
              <a:rPr lang="en-US" altLang="ja-JP" sz="2400" dirty="0">
                <a:latin typeface="Meiryo UI" panose="020B0604030504040204" pitchFamily="50" charset="-128"/>
                <a:ea typeface="Meiryo UI" panose="020B0604030504040204" pitchFamily="50" charset="-128"/>
              </a:rPr>
              <a:t>25</a:t>
            </a:r>
            <a:r>
              <a:rPr lang="ja-JP" altLang="en-US" sz="2400" dirty="0">
                <a:latin typeface="Meiryo UI" panose="020B0604030504040204" pitchFamily="50" charset="-128"/>
                <a:ea typeface="Meiryo UI" panose="020B0604030504040204" pitchFamily="50" charset="-128"/>
              </a:rPr>
              <a:t>日</a:t>
            </a:r>
            <a:endParaRPr lang="en-US" altLang="ja-JP" sz="2400" dirty="0">
              <a:latin typeface="Meiryo UI" panose="020B0604030504040204" pitchFamily="50" charset="-128"/>
              <a:ea typeface="Meiryo UI" panose="020B0604030504040204" pitchFamily="50" charset="-128"/>
            </a:endParaRPr>
          </a:p>
          <a:p>
            <a:pPr algn="ctr"/>
            <a:r>
              <a:rPr lang="ja-JP" altLang="en-US" sz="2400" dirty="0">
                <a:latin typeface="Meiryo UI" panose="020B0604030504040204" pitchFamily="50" charset="-128"/>
                <a:ea typeface="Meiryo UI" panose="020B0604030504040204" pitchFamily="50" charset="-128"/>
              </a:rPr>
              <a:t>大阪府健康医療部</a:t>
            </a:r>
            <a:endParaRPr lang="en-US" altLang="ja-JP" sz="24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9992409" y="412925"/>
            <a:ext cx="1609859" cy="646331"/>
          </a:xfrm>
          <a:prstGeom prst="rect">
            <a:avLst/>
          </a:prstGeom>
          <a:noFill/>
          <a:ln>
            <a:solidFill>
              <a:schemeClr val="tx1"/>
            </a:solidFill>
          </a:ln>
        </p:spPr>
        <p:txBody>
          <a:bodyPr wrap="square" rtlCol="0">
            <a:spAutoFit/>
          </a:bodyPr>
          <a:lstStyle/>
          <a:p>
            <a:pPr algn="ctr"/>
            <a:r>
              <a:rPr kumimoji="1" lang="ja-JP" altLang="en-US" dirty="0"/>
              <a:t>資料</a:t>
            </a:r>
            <a:r>
              <a:rPr kumimoji="1" lang="ja-JP" altLang="en-US" dirty="0" smtClean="0"/>
              <a:t>３－１</a:t>
            </a:r>
            <a:r>
              <a:rPr kumimoji="1" lang="ja-JP" altLang="en-US" dirty="0"/>
              <a:t>　参考資料</a:t>
            </a:r>
          </a:p>
        </p:txBody>
      </p:sp>
    </p:spTree>
    <p:extLst>
      <p:ext uri="{BB962C8B-B14F-4D97-AF65-F5344CB8AC3E}">
        <p14:creationId xmlns:p14="http://schemas.microsoft.com/office/powerpoint/2010/main" val="3341500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12"/>
          </p:nvPr>
        </p:nvSpPr>
        <p:spPr>
          <a:xfrm>
            <a:off x="10014396" y="6492196"/>
            <a:ext cx="2057400" cy="273844"/>
          </a:xfrm>
        </p:spPr>
        <p:txBody>
          <a:bodyPr/>
          <a:lstStyle/>
          <a:p>
            <a:pPr defTabSz="685800"/>
            <a:fld id="{48F8C7CE-77F2-4AAA-A495-430C220A77B2}" type="slidenum">
              <a:rPr kumimoji="1" lang="ja-JP" altLang="en-US">
                <a:solidFill>
                  <a:prstClr val="black">
                    <a:tint val="75000"/>
                  </a:prstClr>
                </a:solidFill>
                <a:latin typeface="游ゴシック" panose="020F0502020204030204"/>
                <a:ea typeface="游ゴシック" panose="020B0400000000000000" pitchFamily="50" charset="-128"/>
              </a:rPr>
              <a:pPr defTabSz="685800"/>
              <a:t>3</a:t>
            </a:fld>
            <a:endParaRPr kumimoji="1"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2" name="テキスト ボックス 21"/>
          <p:cNvSpPr txBox="1"/>
          <p:nvPr/>
        </p:nvSpPr>
        <p:spPr>
          <a:xfrm>
            <a:off x="4975538" y="1792907"/>
            <a:ext cx="5937162" cy="284693"/>
          </a:xfrm>
          <a:prstGeom prst="rect">
            <a:avLst/>
          </a:prstGeom>
          <a:noFill/>
          <a:ln>
            <a:noFill/>
          </a:ln>
        </p:spPr>
        <p:txBody>
          <a:bodyPr wrap="square" rtlCol="0">
            <a:spAutoFit/>
          </a:bodyPr>
          <a:lstStyle/>
          <a:p>
            <a:pPr defTabSz="685800">
              <a:lnSpc>
                <a:spcPts val="1500"/>
              </a:lnSpc>
            </a:pPr>
            <a:r>
              <a:rPr kumimoji="1" lang="ja-JP" altLang="en-US" sz="1100" dirty="0">
                <a:solidFill>
                  <a:prstClr val="black"/>
                </a:solidFill>
                <a:latin typeface="Meiryo UI" panose="020B0604030504040204" pitchFamily="50" charset="-128"/>
                <a:ea typeface="Meiryo UI" panose="020B0604030504040204" pitchFamily="50" charset="-128"/>
              </a:rPr>
              <a:t>○左記①～③については、以下の考え方を参考に保健所で療養方法等を決定。</a:t>
            </a: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5D02C7B-3821-4F40-ABD7-199CA17047E8}"/>
              </a:ext>
            </a:extLst>
          </p:cNvPr>
          <p:cNvSpPr txBox="1"/>
          <p:nvPr/>
        </p:nvSpPr>
        <p:spPr>
          <a:xfrm>
            <a:off x="1408090" y="1741390"/>
            <a:ext cx="3206839" cy="4265270"/>
          </a:xfrm>
          <a:prstGeom prst="rect">
            <a:avLst/>
          </a:prstGeom>
          <a:noFill/>
          <a:ln>
            <a:noFill/>
          </a:ln>
        </p:spPr>
        <p:txBody>
          <a:bodyPr wrap="square" bIns="0" rtlCol="0">
            <a:spAutoFit/>
          </a:bodyPr>
          <a:lstStyle/>
          <a:p>
            <a:pPr defTabSz="685800">
              <a:lnSpc>
                <a:spcPts val="1500"/>
              </a:lnSpc>
            </a:pPr>
            <a:r>
              <a:rPr kumimoji="1" lang="ja-JP" altLang="en-US" sz="900" dirty="0">
                <a:solidFill>
                  <a:prstClr val="black"/>
                </a:solidFill>
                <a:latin typeface="Meiryo UI" panose="020B0604030504040204" pitchFamily="50" charset="-128"/>
                <a:ea typeface="Meiryo UI" panose="020B0604030504040204" pitchFamily="50" charset="-128"/>
              </a:rPr>
              <a:t>○都道府県知事は、新型コロナウイルス感染症の患者に対し感染症指定医療機関に入院し、又はその保護者に対し当該患者を入院させるべきことを勧告することができる。</a:t>
            </a:r>
          </a:p>
          <a:p>
            <a:pPr defTabSz="685800">
              <a:lnSpc>
                <a:spcPts val="1500"/>
              </a:lnSpc>
            </a:pPr>
            <a:r>
              <a:rPr kumimoji="1" lang="ja-JP" altLang="en-US" sz="900" dirty="0">
                <a:solidFill>
                  <a:prstClr val="black"/>
                </a:solidFill>
                <a:latin typeface="Meiryo UI" panose="020B0604030504040204" pitchFamily="50" charset="-128"/>
                <a:ea typeface="Meiryo UI" panose="020B0604030504040204" pitchFamily="50" charset="-128"/>
              </a:rPr>
              <a:t> 入院・措置することができる対象を、①～⑨に限定することとする。</a:t>
            </a:r>
            <a:endParaRPr kumimoji="1" lang="en-US" altLang="ja-JP" sz="900" dirty="0">
              <a:solidFill>
                <a:srgbClr val="FF0000"/>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①</a:t>
            </a:r>
            <a:r>
              <a:rPr kumimoji="1" lang="en-US" altLang="ja-JP" sz="900" dirty="0">
                <a:solidFill>
                  <a:prstClr val="black"/>
                </a:solidFill>
                <a:latin typeface="Meiryo UI" panose="020B0604030504040204" pitchFamily="50" charset="-128"/>
                <a:ea typeface="Meiryo UI" panose="020B0604030504040204" pitchFamily="50" charset="-128"/>
              </a:rPr>
              <a:t>65</a:t>
            </a:r>
            <a:r>
              <a:rPr kumimoji="1" lang="ja-JP" altLang="en-US" sz="900" dirty="0">
                <a:solidFill>
                  <a:prstClr val="black"/>
                </a:solidFill>
                <a:latin typeface="Meiryo UI" panose="020B0604030504040204" pitchFamily="50" charset="-128"/>
                <a:ea typeface="Meiryo UI" panose="020B0604030504040204" pitchFamily="50" charset="-128"/>
              </a:rPr>
              <a:t>歳以上の者</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②呼吸器疾患を有する者</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③腎臓疾患、心臓疾患、血管疾患、糖尿病、高血圧症、肥満</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その他の事由により臓器等の機能が低下しているおそれがあると</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認められる者</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④臓器の移植、免疫抑制剤、抗がん剤等の使用その他の事由に</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より免疫の機能が低下しているおそれがあると認められる者</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⑤妊婦</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⑥現に新型コロナウイルス感染症の症状を呈する者であって、当該</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症状が重度又は中等度であるもの</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⑦新型コロナウイルス感染症の症状等を総合的に勘案して医師が</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入院させる必要があると認める者</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⑧都道府県知事（保健所を設置する市にあっては市長）が新型</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コロナウイルス感染症のまん延を防止するため入院させる必要が</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あると認める者</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⑨これら以外の者であって当該感染症のまん延を防止するため</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必要な事項として厚生労働省令で定める事項（</a:t>
            </a:r>
            <a:r>
              <a:rPr kumimoji="1" lang="en-US" altLang="ja-JP" sz="900" dirty="0">
                <a:solidFill>
                  <a:prstClr val="black"/>
                </a:solidFill>
                <a:latin typeface="Meiryo UI" panose="020B0604030504040204" pitchFamily="50" charset="-128"/>
                <a:ea typeface="Meiryo UI" panose="020B0604030504040204" pitchFamily="50" charset="-128"/>
              </a:rPr>
              <a:t>※</a:t>
            </a:r>
            <a:r>
              <a:rPr kumimoji="1" lang="ja-JP" altLang="en-US" sz="900" dirty="0">
                <a:solidFill>
                  <a:prstClr val="black"/>
                </a:solidFill>
                <a:latin typeface="Meiryo UI" panose="020B0604030504040204" pitchFamily="50" charset="-128"/>
                <a:ea typeface="Meiryo UI" panose="020B0604030504040204" pitchFamily="50" charset="-128"/>
              </a:rPr>
              <a:t>）を守ること</a:t>
            </a:r>
            <a:endParaRPr kumimoji="1" lang="en-US" altLang="ja-JP" sz="9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900" dirty="0">
                <a:solidFill>
                  <a:prstClr val="black"/>
                </a:solidFill>
                <a:latin typeface="Meiryo UI" panose="020B0604030504040204" pitchFamily="50" charset="-128"/>
                <a:ea typeface="Meiryo UI" panose="020B0604030504040204" pitchFamily="50" charset="-128"/>
              </a:rPr>
              <a:t>　に同意しないもの</a:t>
            </a:r>
            <a:endParaRPr kumimoji="1" lang="en-US" altLang="ja-JP" sz="700" dirty="0">
              <a:solidFill>
                <a:prstClr val="black"/>
              </a:solidFill>
              <a:latin typeface="Meiryo UI" panose="020B0604030504040204" pitchFamily="50" charset="-128"/>
              <a:ea typeface="Meiryo UI" panose="020B0604030504040204" pitchFamily="50" charset="-128"/>
            </a:endParaRPr>
          </a:p>
          <a:p>
            <a:pPr defTabSz="685800">
              <a:lnSpc>
                <a:spcPts val="1275"/>
              </a:lnSpc>
            </a:pPr>
            <a:r>
              <a:rPr kumimoji="1" lang="ja-JP" altLang="en-US" sz="700" dirty="0">
                <a:solidFill>
                  <a:prstClr val="black"/>
                </a:solidFill>
                <a:latin typeface="Meiryo UI" panose="020B0604030504040204" pitchFamily="50" charset="-128"/>
                <a:ea typeface="Meiryo UI" panose="020B0604030504040204" pitchFamily="50" charset="-128"/>
              </a:rPr>
              <a:t>（</a:t>
            </a:r>
            <a:r>
              <a:rPr kumimoji="1" lang="en-US" altLang="ja-JP" sz="700" dirty="0">
                <a:solidFill>
                  <a:prstClr val="black"/>
                </a:solidFill>
                <a:latin typeface="Meiryo UI" panose="020B0604030504040204" pitchFamily="50" charset="-128"/>
                <a:ea typeface="Meiryo UI" panose="020B0604030504040204" pitchFamily="50" charset="-128"/>
              </a:rPr>
              <a:t>※</a:t>
            </a:r>
            <a:r>
              <a:rPr kumimoji="1" lang="ja-JP" altLang="en-US" sz="700" dirty="0">
                <a:solidFill>
                  <a:prstClr val="black"/>
                </a:solidFill>
                <a:latin typeface="Meiryo UI" panose="020B0604030504040204" pitchFamily="50" charset="-128"/>
                <a:ea typeface="Meiryo UI" panose="020B0604030504040204" pitchFamily="50" charset="-128"/>
              </a:rPr>
              <a:t>）指定された期間、内容、方法及び頻度で健康状態を報告すること。</a:t>
            </a:r>
            <a:endParaRPr kumimoji="1" lang="en-US" altLang="ja-JP" sz="700" dirty="0">
              <a:solidFill>
                <a:prstClr val="black"/>
              </a:solidFill>
              <a:latin typeface="Meiryo UI" panose="020B0604030504040204" pitchFamily="50" charset="-128"/>
              <a:ea typeface="Meiryo UI" panose="020B0604030504040204" pitchFamily="50" charset="-128"/>
            </a:endParaRPr>
          </a:p>
          <a:p>
            <a:pPr defTabSz="685800">
              <a:lnSpc>
                <a:spcPts val="1125"/>
              </a:lnSpc>
            </a:pPr>
            <a:r>
              <a:rPr kumimoji="1" lang="ja-JP" altLang="en-US" sz="700" dirty="0">
                <a:solidFill>
                  <a:prstClr val="black"/>
                </a:solidFill>
                <a:latin typeface="Meiryo UI" panose="020B0604030504040204" pitchFamily="50" charset="-128"/>
                <a:ea typeface="Meiryo UI" panose="020B0604030504040204" pitchFamily="50" charset="-128"/>
              </a:rPr>
              <a:t>　　　 　指定された期間、場所から外出しないこと</a:t>
            </a:r>
            <a:endParaRPr kumimoji="1" lang="en-US" altLang="ja-JP" sz="700" dirty="0">
              <a:solidFill>
                <a:prstClr val="black"/>
              </a:solidFill>
              <a:latin typeface="Meiryo UI" panose="020B0604030504040204" pitchFamily="50" charset="-128"/>
              <a:ea typeface="Meiryo UI" panose="020B0604030504040204" pitchFamily="50" charset="-128"/>
            </a:endParaRPr>
          </a:p>
          <a:p>
            <a:pPr defTabSz="685800">
              <a:lnSpc>
                <a:spcPts val="1125"/>
              </a:lnSpc>
            </a:pPr>
            <a:r>
              <a:rPr kumimoji="1" lang="ja-JP" altLang="en-US" sz="700" dirty="0">
                <a:solidFill>
                  <a:prstClr val="black"/>
                </a:solidFill>
                <a:latin typeface="Meiryo UI" panose="020B0604030504040204" pitchFamily="50" charset="-128"/>
                <a:ea typeface="Meiryo UI" panose="020B0604030504040204" pitchFamily="50" charset="-128"/>
              </a:rPr>
              <a:t>　　　 　新型コロナウイルス感染症のまん延を防止するため必要があると認められる事項</a:t>
            </a:r>
            <a:endParaRPr kumimoji="1" lang="en-US" altLang="ja-JP" sz="700" dirty="0">
              <a:solidFill>
                <a:prstClr val="black"/>
              </a:solidFill>
              <a:latin typeface="Meiryo UI" panose="020B0604030504040204" pitchFamily="50" charset="-128"/>
              <a:ea typeface="Meiryo UI" panose="020B0604030504040204" pitchFamily="50" charset="-128"/>
            </a:endParaRPr>
          </a:p>
        </p:txBody>
      </p:sp>
      <p:sp>
        <p:nvSpPr>
          <p:cNvPr id="11" name="角丸四角形 10"/>
          <p:cNvSpPr/>
          <p:nvPr/>
        </p:nvSpPr>
        <p:spPr>
          <a:xfrm>
            <a:off x="4975538" y="1648496"/>
            <a:ext cx="5937163" cy="5157989"/>
          </a:xfrm>
          <a:prstGeom prst="roundRect">
            <a:avLst>
              <a:gd name="adj" fmla="val 21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sp>
        <p:nvSpPr>
          <p:cNvPr id="23" name="テキスト ボックス 22">
            <a:extLst>
              <a:ext uri="{FF2B5EF4-FFF2-40B4-BE49-F238E27FC236}">
                <a16:creationId xmlns:a16="http://schemas.microsoft.com/office/drawing/2014/main" id="{A5B239F8-2E6F-4172-99ED-E01B400BC2B8}"/>
              </a:ext>
            </a:extLst>
          </p:cNvPr>
          <p:cNvSpPr txBox="1"/>
          <p:nvPr/>
        </p:nvSpPr>
        <p:spPr>
          <a:xfrm>
            <a:off x="5122717" y="1493038"/>
            <a:ext cx="2112561" cy="289441"/>
          </a:xfrm>
          <a:prstGeom prst="roundRect">
            <a:avLst/>
          </a:prstGeom>
          <a:solidFill>
            <a:schemeClr val="accent1">
              <a:lumMod val="7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defTabSz="685800"/>
            <a:r>
              <a:rPr kumimoji="1" lang="ja-JP" altLang="en-US" sz="1050" b="1" dirty="0">
                <a:solidFill>
                  <a:prstClr val="white"/>
                </a:solidFill>
                <a:latin typeface="Meiryo UI" panose="020B0604030504040204" pitchFamily="50" charset="-128"/>
                <a:ea typeface="Meiryo UI" panose="020B0604030504040204" pitchFamily="50" charset="-128"/>
              </a:rPr>
              <a:t>府における入院・療養の考え方</a:t>
            </a:r>
            <a:endParaRPr kumimoji="1" lang="en-US" altLang="ja-JP" sz="1050" b="1" dirty="0">
              <a:solidFill>
                <a:prstClr val="white"/>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A5B239F8-2E6F-4172-99ED-E01B400BC2B8}"/>
              </a:ext>
            </a:extLst>
          </p:cNvPr>
          <p:cNvSpPr txBox="1"/>
          <p:nvPr/>
        </p:nvSpPr>
        <p:spPr>
          <a:xfrm>
            <a:off x="1456709" y="1493037"/>
            <a:ext cx="3068068" cy="289441"/>
          </a:xfrm>
          <a:prstGeom prst="roundRect">
            <a:avLst/>
          </a:prstGeom>
          <a:solidFill>
            <a:schemeClr val="accent1">
              <a:lumMod val="7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defTabSz="685800"/>
            <a:r>
              <a:rPr kumimoji="1" lang="ja-JP" altLang="en-US" sz="1050" b="1" dirty="0">
                <a:solidFill>
                  <a:prstClr val="white"/>
                </a:solidFill>
                <a:latin typeface="Meiryo UI" panose="020B0604030504040204" pitchFamily="50" charset="-128"/>
                <a:ea typeface="Meiryo UI" panose="020B0604030504040204" pitchFamily="50" charset="-128"/>
              </a:rPr>
              <a:t>入院勧告・措置の対象にかかる感染症法政令・省令</a:t>
            </a:r>
            <a:endParaRPr kumimoji="1" lang="en-US" altLang="ja-JP" sz="1050" b="1" dirty="0">
              <a:solidFill>
                <a:prstClr val="white"/>
              </a:solidFill>
              <a:latin typeface="Meiryo UI" panose="020B0604030504040204" pitchFamily="50" charset="-128"/>
              <a:ea typeface="Meiryo UI" panose="020B0604030504040204" pitchFamily="50" charset="-128"/>
            </a:endParaRPr>
          </a:p>
        </p:txBody>
      </p:sp>
      <p:sp>
        <p:nvSpPr>
          <p:cNvPr id="2" name="角丸四角形 1"/>
          <p:cNvSpPr/>
          <p:nvPr/>
        </p:nvSpPr>
        <p:spPr>
          <a:xfrm>
            <a:off x="1445194" y="2519907"/>
            <a:ext cx="3079583" cy="854199"/>
          </a:xfrm>
          <a:prstGeom prst="roundRect">
            <a:avLst>
              <a:gd name="adj" fmla="val 10215"/>
            </a:avLst>
          </a:prstGeom>
          <a:noFill/>
          <a:ln w="28575">
            <a:solidFill>
              <a:schemeClr val="accent1">
                <a:lumMod val="75000"/>
              </a:schemeClr>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defTabSz="685800"/>
            <a:endParaRPr kumimoji="1" lang="ja-JP" altLang="en-US" sz="1350">
              <a:solidFill>
                <a:prstClr val="black"/>
              </a:solidFill>
              <a:latin typeface="游ゴシック" panose="020F0502020204030204"/>
              <a:ea typeface="游ゴシック" panose="020B0400000000000000" pitchFamily="50" charset="-128"/>
            </a:endParaRPr>
          </a:p>
        </p:txBody>
      </p:sp>
      <p:sp>
        <p:nvSpPr>
          <p:cNvPr id="17" name="テキスト ボックス 16">
            <a:extLst>
              <a:ext uri="{FF2B5EF4-FFF2-40B4-BE49-F238E27FC236}">
                <a16:creationId xmlns:a16="http://schemas.microsoft.com/office/drawing/2014/main" id="{D009AE17-5333-469D-82D5-51AFEAAC4783}"/>
              </a:ext>
            </a:extLst>
          </p:cNvPr>
          <p:cNvSpPr txBox="1"/>
          <p:nvPr/>
        </p:nvSpPr>
        <p:spPr>
          <a:xfrm>
            <a:off x="0" y="-15162"/>
            <a:ext cx="12192000" cy="400110"/>
          </a:xfrm>
          <a:prstGeom prst="rect">
            <a:avLst/>
          </a:prstGeom>
          <a:solidFill>
            <a:schemeClr val="accent1">
              <a:lumMod val="75000"/>
            </a:schemeClr>
          </a:solid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オミクロン株の感染急拡大を踏まえた今後の医療・療養体制等について</a:t>
            </a:r>
          </a:p>
        </p:txBody>
      </p:sp>
      <p:sp>
        <p:nvSpPr>
          <p:cNvPr id="18" name="テキスト ボックス 17">
            <a:extLst>
              <a:ext uri="{FF2B5EF4-FFF2-40B4-BE49-F238E27FC236}">
                <a16:creationId xmlns:a16="http://schemas.microsoft.com/office/drawing/2014/main" id="{9978257F-1A55-4F2B-AC0C-2065E272C0F4}"/>
              </a:ext>
            </a:extLst>
          </p:cNvPr>
          <p:cNvSpPr txBox="1"/>
          <p:nvPr/>
        </p:nvSpPr>
        <p:spPr>
          <a:xfrm>
            <a:off x="1635874" y="416809"/>
            <a:ext cx="8920252" cy="461665"/>
          </a:xfrm>
          <a:prstGeom prst="rect">
            <a:avLst/>
          </a:prstGeom>
          <a:noFill/>
          <a:ln w="19050">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今後、軽症中等症病床のひっ迫が想定されることや現在の宿泊療養施設の入所者数を鑑み、療養体制の最適化を図り、患者への治療機会を最大限確保。併せて、感染拡大により自宅療養者が急増し、今後も増加が見込まれるため、大規模医療・療養センターの運用を見直し。</a:t>
            </a:r>
          </a:p>
        </p:txBody>
      </p:sp>
      <p:sp>
        <p:nvSpPr>
          <p:cNvPr id="20" name="テキスト ボックス 19">
            <a:extLst>
              <a:ext uri="{FF2B5EF4-FFF2-40B4-BE49-F238E27FC236}">
                <a16:creationId xmlns:a16="http://schemas.microsoft.com/office/drawing/2014/main" id="{0D345432-9447-4D12-A09E-CD83BF0BE35D}"/>
              </a:ext>
            </a:extLst>
          </p:cNvPr>
          <p:cNvSpPr txBox="1"/>
          <p:nvPr/>
        </p:nvSpPr>
        <p:spPr>
          <a:xfrm>
            <a:off x="1858796" y="900444"/>
            <a:ext cx="8634077" cy="477054"/>
          </a:xfrm>
          <a:prstGeom prst="rect">
            <a:avLst/>
          </a:prstGeom>
          <a:solidFill>
            <a:srgbClr val="002060"/>
          </a:solidFill>
          <a:ln w="19050">
            <a:solidFill>
              <a:schemeClr val="tx1"/>
            </a:solidFill>
          </a:ln>
        </p:spPr>
        <p:txBody>
          <a:bodyPr wrap="square" rtlCol="0">
            <a:spAutoFit/>
          </a:bodyPr>
          <a:lstStyle/>
          <a:p>
            <a:pPr algn="ctr"/>
            <a:r>
              <a:rPr lang="ja-JP" altLang="en-US" sz="1600" kern="100" dirty="0">
                <a:solidFill>
                  <a:schemeClr val="bg1"/>
                </a:solidFill>
                <a:latin typeface="游明朝" panose="02020400000000000000" pitchFamily="18" charset="-128"/>
                <a:ea typeface="UD デジタル 教科書体 NK-B" panose="02020700000000000000" pitchFamily="18" charset="-128"/>
                <a:cs typeface="Times New Roman" panose="02020603050405020304" pitchFamily="18" charset="0"/>
              </a:rPr>
              <a:t>府における入院・療養の考え方（目安）</a:t>
            </a:r>
          </a:p>
          <a:p>
            <a:pPr algn="ctr"/>
            <a:r>
              <a:rPr lang="ja-JP" altLang="en-US" sz="900" kern="100" dirty="0">
                <a:solidFill>
                  <a:schemeClr val="bg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新型コロナウイルス感染症対策協議会（</a:t>
            </a:r>
            <a:r>
              <a:rPr lang="en-US" altLang="ja-JP" sz="900" kern="100" dirty="0">
                <a:solidFill>
                  <a:schemeClr val="bg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a:t>
            </a:r>
            <a:r>
              <a:rPr lang="ja-JP" altLang="en-US" sz="900" kern="100" dirty="0">
                <a:solidFill>
                  <a:schemeClr val="bg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４年</a:t>
            </a:r>
            <a:r>
              <a:rPr lang="en-US" altLang="ja-JP" sz="900" kern="100" dirty="0">
                <a:solidFill>
                  <a:schemeClr val="bg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a:t>
            </a:r>
            <a:r>
              <a:rPr lang="ja-JP" altLang="en-US" sz="900" kern="100" dirty="0">
                <a:solidFill>
                  <a:schemeClr val="bg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月７日同意）を改定。　今後の状況に応じて随時運用を見直すこととする</a:t>
            </a:r>
          </a:p>
        </p:txBody>
      </p:sp>
      <p:graphicFrame>
        <p:nvGraphicFramePr>
          <p:cNvPr id="15" name="表 14"/>
          <p:cNvGraphicFramePr>
            <a:graphicFrameLocks noGrp="1"/>
          </p:cNvGraphicFramePr>
          <p:nvPr>
            <p:extLst>
              <p:ext uri="{D42A27DB-BD31-4B8C-83A1-F6EECF244321}">
                <p14:modId xmlns:p14="http://schemas.microsoft.com/office/powerpoint/2010/main" val="1100693202"/>
              </p:ext>
            </p:extLst>
          </p:nvPr>
        </p:nvGraphicFramePr>
        <p:xfrm>
          <a:off x="5014173" y="2083289"/>
          <a:ext cx="5856991" cy="4631235"/>
        </p:xfrm>
        <a:graphic>
          <a:graphicData uri="http://schemas.openxmlformats.org/drawingml/2006/table">
            <a:tbl>
              <a:tblPr/>
              <a:tblGrid>
                <a:gridCol w="351492">
                  <a:extLst>
                    <a:ext uri="{9D8B030D-6E8A-4147-A177-3AD203B41FA5}">
                      <a16:colId xmlns:a16="http://schemas.microsoft.com/office/drawing/2014/main" val="3312467264"/>
                    </a:ext>
                  </a:extLst>
                </a:gridCol>
                <a:gridCol w="5505499">
                  <a:extLst>
                    <a:ext uri="{9D8B030D-6E8A-4147-A177-3AD203B41FA5}">
                      <a16:colId xmlns:a16="http://schemas.microsoft.com/office/drawing/2014/main" val="2583724515"/>
                    </a:ext>
                  </a:extLst>
                </a:gridCol>
              </a:tblGrid>
              <a:tr h="194436">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第六波における対応（病床のフェーズ４以上）</a:t>
                      </a:r>
                    </a:p>
                  </a:txBody>
                  <a:tcPr marL="7144" marR="0"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extLst>
                  <a:ext uri="{0D108BD9-81ED-4DB2-BD59-A6C34878D82A}">
                    <a16:rowId xmlns:a16="http://schemas.microsoft.com/office/drawing/2014/main" val="2943526301"/>
                  </a:ext>
                </a:extLst>
              </a:tr>
              <a:tr h="1377958">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入院</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以下のいずれかに該当</a:t>
                      </a:r>
                      <a:endParaRPr kumimoji="1" lang="en-US" altLang="ja-JP" sz="105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原則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65</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歳以上で発熱が続くなど</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中等症への移行が</a:t>
                      </a:r>
                      <a:r>
                        <a:rPr kumimoji="1" lang="ja-JP" altLang="en-US" sz="11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懸念される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患者（外来等で初期治療や経過観察が可能な患者を除く）</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93% &lt;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SpO2 &lt;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96%</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または息切れや肺炎所見あり（中等症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Ⅰ</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SpO2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93%</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（中等症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Ⅱ</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）は</a:t>
                      </a: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緊急対応</a:t>
                      </a:r>
                      <a:endPar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・重症化リスクのある患者（</a:t>
                      </a: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BMI30</a:t>
                      </a: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以上や基礎疾患等）で</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発熱が続くなど</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中等症への移行が懸念される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患者（外来等で初期治療や経過観察が可能な患者を除く）</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・その他中等度以上の基礎疾患等または合併症によって入院を必要とする者</a:t>
                      </a:r>
                      <a:endPar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上記に該当しない者でも、保健所や入院フォローアップセンターが、患者を診察した医師の意見を踏まえ必要と判断した者は入院とする。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コロナ治療を終え、症状が安定した患者は宿泊療養に切替える。</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0343053"/>
                  </a:ext>
                </a:extLst>
              </a:tr>
              <a:tr h="1329788">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宿泊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・入院を要しない者は原則宿泊療養の対象とする。</a:t>
                      </a:r>
                      <a:endPar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下記の者を優先</a:t>
                      </a:r>
                      <a:endPar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・重症化リスクのある者</a:t>
                      </a:r>
                      <a:r>
                        <a:rPr lang="ja-JP" altLang="en-US" sz="1000" b="0" i="0" u="sng"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sng" strike="noStrike" dirty="0" smtClean="0">
                          <a:solidFill>
                            <a:srgbClr val="000000"/>
                          </a:solidFill>
                          <a:effectLst/>
                          <a:latin typeface="Meiryo UI" panose="020B0604030504040204" pitchFamily="50" charset="-128"/>
                          <a:ea typeface="Meiryo UI" panose="020B0604030504040204" pitchFamily="50" charset="-128"/>
                        </a:rPr>
                        <a:t>BMI25</a:t>
                      </a:r>
                      <a:r>
                        <a:rPr lang="ja-JP" altLang="en-US" sz="1000" b="0" i="0" u="sng" strike="noStrike" dirty="0" smtClean="0">
                          <a:solidFill>
                            <a:srgbClr val="000000"/>
                          </a:solidFill>
                          <a:effectLst/>
                          <a:latin typeface="Meiryo UI" panose="020B0604030504040204" pitchFamily="50" charset="-128"/>
                          <a:ea typeface="Meiryo UI" panose="020B0604030504040204" pitchFamily="50" charset="-128"/>
                        </a:rPr>
                        <a:t>以上や基礎疾患等。無症状含む）</a:t>
                      </a:r>
                      <a:endParaRPr kumimoji="1" lang="en-US" altLang="ja-JP"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・自宅において適切な感染管理対策が取れない者</a:t>
                      </a:r>
                      <a:endParaRPr kumimoji="1" lang="en-US" altLang="ja-JP"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900" b="0" i="0" u="sng"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sng" strike="noStrike" dirty="0" smtClean="0">
                          <a:solidFill>
                            <a:schemeClr val="tx1"/>
                          </a:solidFill>
                          <a:effectLst/>
                          <a:latin typeface="Meiryo UI" panose="020B0604030504040204" pitchFamily="50" charset="-128"/>
                          <a:ea typeface="Meiryo UI" panose="020B0604030504040204" pitchFamily="50" charset="-128"/>
                        </a:rPr>
                        <a:t>同居家族</a:t>
                      </a:r>
                      <a:r>
                        <a:rPr lang="ja-JP" altLang="en-US" sz="900" b="0" i="0" u="sng" strike="noStrike" dirty="0" smtClean="0">
                          <a:solidFill>
                            <a:srgbClr val="000000"/>
                          </a:solidFill>
                          <a:effectLst/>
                          <a:latin typeface="Meiryo UI" panose="020B0604030504040204" pitchFamily="50" charset="-128"/>
                          <a:ea typeface="Meiryo UI" panose="020B0604030504040204" pitchFamily="50" charset="-128"/>
                        </a:rPr>
                        <a:t>に高齢者、免疫不全等要配慮者、医療・介護従事者がいる者</a:t>
                      </a:r>
                      <a:endParaRPr lang="en-US" altLang="ja-JP" sz="1400" b="0" i="0" u="sng"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ADL</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が自立しており、集団生活のルールが遵守できる者</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・中和抗体治療の対象となる者や重症化リスクのある患者は診療型宿泊療養施設を優先</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2939770"/>
                  </a:ext>
                </a:extLst>
              </a:tr>
              <a:tr h="513130">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自宅</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療養</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原則</a:t>
                      </a: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40</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歳未満で重症化リスクがなく、感染管理対策が可能な者</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同居家族</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に高齢者、免疫不全等要配慮者、医療・介護従事者がいる者は宿泊療養</a:t>
                      </a:r>
                      <a:r>
                        <a:rPr lang="ja-JP" altLang="en-US" sz="900" b="0" i="0" u="sng" strike="noStrike" dirty="0" smtClean="0">
                          <a:solidFill>
                            <a:srgbClr val="000000"/>
                          </a:solidFill>
                          <a:effectLst/>
                          <a:latin typeface="Meiryo UI" panose="020B0604030504040204" pitchFamily="50" charset="-128"/>
                          <a:ea typeface="Meiryo UI" panose="020B0604030504040204" pitchFamily="50" charset="-128"/>
                        </a:rPr>
                        <a:t>（大規模医療・療養センターを含む）</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も可とする。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3201289"/>
                  </a:ext>
                </a:extLst>
              </a:tr>
              <a:tr h="841757">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大規模</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lvl="0">
                        <a:defRPr/>
                      </a:pPr>
                      <a:r>
                        <a:rPr lang="ja-JP" altLang="en-US" sz="1100" b="0" u="sng" dirty="0" smtClean="0">
                          <a:solidFill>
                            <a:prstClr val="black"/>
                          </a:solidFill>
                          <a:latin typeface="Meiryo UI" panose="020B0604030504040204" pitchFamily="50" charset="-128"/>
                          <a:ea typeface="Meiryo UI" panose="020B0604030504040204" pitchFamily="50" charset="-128"/>
                        </a:rPr>
                        <a:t>・原則</a:t>
                      </a:r>
                      <a:r>
                        <a:rPr lang="en-US" altLang="ja-JP" sz="1100" b="0" u="sng" dirty="0" smtClean="0">
                          <a:solidFill>
                            <a:prstClr val="black"/>
                          </a:solidFill>
                          <a:latin typeface="Meiryo UI" panose="020B0604030504040204" pitchFamily="50" charset="-128"/>
                          <a:ea typeface="Meiryo UI" panose="020B0604030504040204" pitchFamily="50" charset="-128"/>
                        </a:rPr>
                        <a:t>40</a:t>
                      </a:r>
                      <a:r>
                        <a:rPr lang="ja-JP" altLang="en-US" sz="1100" b="0" u="sng" dirty="0" smtClean="0">
                          <a:solidFill>
                            <a:prstClr val="black"/>
                          </a:solidFill>
                          <a:latin typeface="Meiryo UI" panose="020B0604030504040204" pitchFamily="50" charset="-128"/>
                          <a:ea typeface="Meiryo UI" panose="020B0604030504040204" pitchFamily="50" charset="-128"/>
                        </a:rPr>
                        <a:t>歳未満で大規模医療・療養センターでの療養を希望する軽症・無症状の者で、</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自宅において適切な感染管理対策が取れない者</a:t>
                      </a:r>
                      <a:endParaRPr kumimoji="1" lang="en-US" altLang="ja-JP"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900" b="0" i="0" u="sng"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sng" strike="noStrike" dirty="0" smtClean="0">
                          <a:solidFill>
                            <a:schemeClr val="tx1"/>
                          </a:solidFill>
                          <a:effectLst/>
                          <a:latin typeface="Meiryo UI" panose="020B0604030504040204" pitchFamily="50" charset="-128"/>
                          <a:ea typeface="Meiryo UI" panose="020B0604030504040204" pitchFamily="50" charset="-128"/>
                        </a:rPr>
                        <a:t>同居家族</a:t>
                      </a:r>
                      <a:r>
                        <a:rPr lang="ja-JP" altLang="en-US" sz="900" b="0" i="0" u="sng" strike="noStrike" dirty="0" smtClean="0">
                          <a:solidFill>
                            <a:srgbClr val="000000"/>
                          </a:solidFill>
                          <a:effectLst/>
                          <a:latin typeface="Meiryo UI" panose="020B0604030504040204" pitchFamily="50" charset="-128"/>
                          <a:ea typeface="Meiryo UI" panose="020B0604030504040204" pitchFamily="50" charset="-128"/>
                        </a:rPr>
                        <a:t>に高齢者、免疫不全等要配慮者、医療・介護従事者がいる者</a:t>
                      </a:r>
                      <a:endParaRPr lang="en-US" altLang="ja-JP" sz="900" b="0" i="0" u="sng"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u="sng" dirty="0" smtClean="0">
                          <a:solidFill>
                            <a:prstClr val="black"/>
                          </a:solidFill>
                          <a:latin typeface="Meiryo UI" panose="020B0604030504040204" pitchFamily="50" charset="-128"/>
                          <a:ea typeface="Meiryo UI" panose="020B0604030504040204" pitchFamily="50" charset="-128"/>
                        </a:rPr>
                        <a:t>・集団生活の遵守ができる者</a:t>
                      </a:r>
                      <a:endParaRPr lang="en-US" altLang="ja-JP" sz="1100" b="0" u="sng" dirty="0" smtClean="0">
                        <a:solidFill>
                          <a:prstClr val="black"/>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u="sng" dirty="0" smtClean="0">
                          <a:solidFill>
                            <a:prstClr val="black"/>
                          </a:solidFill>
                          <a:latin typeface="Meiryo UI" panose="020B0604030504040204" pitchFamily="50" charset="-128"/>
                          <a:ea typeface="Meiryo UI" panose="020B0604030504040204" pitchFamily="50" charset="-128"/>
                        </a:rPr>
                        <a:t>・ただし、重症化リスク（基礎疾患等）がある者は宿泊療養とする。</a:t>
                      </a:r>
                      <a:endParaRPr lang="en-US" altLang="ja-JP" sz="1100" b="0" u="sng" dirty="0" smtClean="0">
                        <a:solidFill>
                          <a:prstClr val="black"/>
                        </a:solidFill>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4358907"/>
                  </a:ext>
                </a:extLst>
              </a:tr>
            </a:tbl>
          </a:graphicData>
        </a:graphic>
      </p:graphicFrame>
      <p:sp>
        <p:nvSpPr>
          <p:cNvPr id="16" name="正方形/長方形 15"/>
          <p:cNvSpPr/>
          <p:nvPr/>
        </p:nvSpPr>
        <p:spPr>
          <a:xfrm>
            <a:off x="9727846" y="1844423"/>
            <a:ext cx="1342449" cy="246221"/>
          </a:xfrm>
          <a:prstGeom prst="rect">
            <a:avLst/>
          </a:prstGeom>
        </p:spPr>
        <p:txBody>
          <a:bodyPr wrap="square">
            <a:spAutoFit/>
          </a:bodyPr>
          <a:lstStyle/>
          <a:p>
            <a:r>
              <a:rPr kumimoji="1" lang="en-US" altLang="ja-JP" sz="1000" dirty="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下線部を追加等</a:t>
            </a:r>
          </a:p>
        </p:txBody>
      </p:sp>
    </p:spTree>
    <p:extLst>
      <p:ext uri="{BB962C8B-B14F-4D97-AF65-F5344CB8AC3E}">
        <p14:creationId xmlns:p14="http://schemas.microsoft.com/office/powerpoint/2010/main" val="2722738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12"/>
          </p:nvPr>
        </p:nvSpPr>
        <p:spPr>
          <a:xfrm>
            <a:off x="10024375" y="6444553"/>
            <a:ext cx="2057400" cy="273844"/>
          </a:xfrm>
        </p:spPr>
        <p:txBody>
          <a:bodyPr/>
          <a:lstStyle/>
          <a:p>
            <a:pPr defTabSz="685800"/>
            <a:fld id="{48F8C7CE-77F2-4AAA-A495-430C220A77B2}" type="slidenum">
              <a:rPr kumimoji="1" lang="ja-JP" altLang="en-US">
                <a:solidFill>
                  <a:prstClr val="black">
                    <a:tint val="75000"/>
                  </a:prstClr>
                </a:solidFill>
                <a:latin typeface="游ゴシック" panose="020F0502020204030204"/>
                <a:ea typeface="游ゴシック" panose="020B0400000000000000" pitchFamily="50" charset="-128"/>
              </a:rPr>
              <a:pPr defTabSz="685800"/>
              <a:t>4</a:t>
            </a:fld>
            <a:endParaRPr kumimoji="1" lang="ja-JP" altLang="en-US" dirty="0">
              <a:solidFill>
                <a:prstClr val="black">
                  <a:tint val="75000"/>
                </a:prstClr>
              </a:solidFill>
              <a:latin typeface="游ゴシック" panose="020F0502020204030204"/>
              <a:ea typeface="游ゴシック" panose="020B0400000000000000" pitchFamily="50" charset="-128"/>
            </a:endParaRPr>
          </a:p>
        </p:txBody>
      </p:sp>
      <p:sp>
        <p:nvSpPr>
          <p:cNvPr id="15" name="テキスト ボックス 14">
            <a:extLst>
              <a:ext uri="{FF2B5EF4-FFF2-40B4-BE49-F238E27FC236}">
                <a16:creationId xmlns:a16="http://schemas.microsoft.com/office/drawing/2014/main" id="{E8BC0083-F34E-4E66-9310-1FB9C086E661}"/>
              </a:ext>
            </a:extLst>
          </p:cNvPr>
          <p:cNvSpPr txBox="1"/>
          <p:nvPr/>
        </p:nvSpPr>
        <p:spPr>
          <a:xfrm>
            <a:off x="1550857" y="421343"/>
            <a:ext cx="9144000" cy="307777"/>
          </a:xfrm>
          <a:prstGeom prst="rect">
            <a:avLst/>
          </a:prstGeom>
          <a:noFill/>
          <a:ln w="19050">
            <a:noFill/>
          </a:ln>
        </p:spPr>
        <p:txBody>
          <a:bodyPr wrap="square" rtlCol="0">
            <a:spAutoFit/>
          </a:bodyPr>
          <a:lstStyle/>
          <a:p>
            <a:r>
              <a:rPr lang="ja-JP" altLang="en-US" sz="1400" b="1" dirty="0">
                <a:solidFill>
                  <a:srgbClr val="0070C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参考　府における入院・療養の考え方　新旧対照表</a:t>
            </a:r>
          </a:p>
        </p:txBody>
      </p:sp>
      <p:sp>
        <p:nvSpPr>
          <p:cNvPr id="8" name="テキスト ボックス 7">
            <a:extLst>
              <a:ext uri="{FF2B5EF4-FFF2-40B4-BE49-F238E27FC236}">
                <a16:creationId xmlns:a16="http://schemas.microsoft.com/office/drawing/2014/main" id="{D009AE17-5333-469D-82D5-51AFEAAC4783}"/>
              </a:ext>
            </a:extLst>
          </p:cNvPr>
          <p:cNvSpPr txBox="1"/>
          <p:nvPr/>
        </p:nvSpPr>
        <p:spPr>
          <a:xfrm>
            <a:off x="-1" y="-15162"/>
            <a:ext cx="12192001" cy="400110"/>
          </a:xfrm>
          <a:prstGeom prst="rect">
            <a:avLst/>
          </a:prstGeom>
          <a:solidFill>
            <a:schemeClr val="accent1">
              <a:lumMod val="75000"/>
            </a:schemeClr>
          </a:solid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オミクロン株の感染急拡大を踏まえた今後の医療・療養体制等について</a:t>
            </a:r>
          </a:p>
        </p:txBody>
      </p:sp>
      <p:graphicFrame>
        <p:nvGraphicFramePr>
          <p:cNvPr id="9" name="表 8"/>
          <p:cNvGraphicFramePr>
            <a:graphicFrameLocks noGrp="1"/>
          </p:cNvGraphicFramePr>
          <p:nvPr>
            <p:extLst>
              <p:ext uri="{D42A27DB-BD31-4B8C-83A1-F6EECF244321}">
                <p14:modId xmlns:p14="http://schemas.microsoft.com/office/powerpoint/2010/main" val="3834917551"/>
              </p:ext>
            </p:extLst>
          </p:nvPr>
        </p:nvGraphicFramePr>
        <p:xfrm>
          <a:off x="1422068" y="746299"/>
          <a:ext cx="4280099" cy="4791617"/>
        </p:xfrm>
        <a:graphic>
          <a:graphicData uri="http://schemas.openxmlformats.org/drawingml/2006/table">
            <a:tbl>
              <a:tblPr/>
              <a:tblGrid>
                <a:gridCol w="256858">
                  <a:extLst>
                    <a:ext uri="{9D8B030D-6E8A-4147-A177-3AD203B41FA5}">
                      <a16:colId xmlns:a16="http://schemas.microsoft.com/office/drawing/2014/main" val="3312467264"/>
                    </a:ext>
                  </a:extLst>
                </a:gridCol>
                <a:gridCol w="4023241">
                  <a:extLst>
                    <a:ext uri="{9D8B030D-6E8A-4147-A177-3AD203B41FA5}">
                      <a16:colId xmlns:a16="http://schemas.microsoft.com/office/drawing/2014/main" val="2583724515"/>
                    </a:ext>
                  </a:extLst>
                </a:gridCol>
              </a:tblGrid>
              <a:tr h="230501">
                <a:tc gridSpan="2">
                  <a:txBody>
                    <a:body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旧（</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R</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４年</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月６日協議会（</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月</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7</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日同意））</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144" marR="0"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616617074"/>
                  </a:ext>
                </a:extLst>
              </a:tr>
              <a:tr h="297370">
                <a:tc>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第六波における対応（病床のフェーズ４以上）</a:t>
                      </a:r>
                    </a:p>
                  </a:txBody>
                  <a:tcPr marL="7144" marR="0"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43526301"/>
                  </a:ext>
                </a:extLst>
              </a:tr>
              <a:tr h="2034537">
                <a:tc>
                  <a:txBody>
                    <a:body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入院</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以下のいずれかに該当</a:t>
                      </a:r>
                      <a:endParaRPr kumimoji="1" lang="en-US" altLang="ja-JP" sz="105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原則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65</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歳以上で発熱が続くなどの</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症状がある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患者（外来等で</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初期治療や経過観察が可能な患者を除く）</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93% &lt;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SpO2 &lt;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96%</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または息切れや肺炎所見あり（中等症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Ⅰ</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SpO2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93%</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（中等症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Ⅱ</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）は</a:t>
                      </a: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緊急対応</a:t>
                      </a:r>
                      <a:endPar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・重症化リスクのある患者（</a:t>
                      </a: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BMI30</a:t>
                      </a: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以上や基礎疾患等）で</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発熱が続くなどの</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症状がある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患者（外来等で初期治療や経過観察が可能な患者を除く）</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・その他中等度以上の基礎疾患等または合併症によって入院を必要とする者</a:t>
                      </a:r>
                      <a:endPar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上記に該当しない者でも、保健所や入院フォローアップセンターが、患者を診察した医師の意見を踏まえ必要と判断した者は入院とする。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コロナ治療を終え、症状が安定した患者は宿泊療養に切替える。</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343053"/>
                  </a:ext>
                </a:extLst>
              </a:tr>
              <a:tr h="1442247">
                <a:tc>
                  <a:txBody>
                    <a:body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宿泊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rPr>
                        <a:t>40</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歳以上の患者で</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入院</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を要しない者は原則宿泊</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療養</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rPr>
                        <a:t>40</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歳未満については、重症化リスクのある患者（</a:t>
                      </a:r>
                      <a:r>
                        <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rPr>
                        <a:t>BMI25</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以上や基礎疾患等。無症状含む）や自宅において適切な感染対策が取れない患者等を優先</a:t>
                      </a:r>
                      <a:endPar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ADL</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が自立しており</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、集団</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生活のルールが遵守できる者</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中和抗体治療の対象と</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なる患者や</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重症化</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リスクの</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ある患者は</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診療型宿泊療養施設</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を優先</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939770"/>
                  </a:ext>
                </a:extLst>
              </a:tr>
              <a:tr h="73409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自宅</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療養</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sng" strike="noStrike" dirty="0" smtClean="0">
                          <a:solidFill>
                            <a:schemeClr val="tx1"/>
                          </a:solidFill>
                          <a:effectLst/>
                          <a:latin typeface="Meiryo UI" panose="020B0604030504040204" pitchFamily="50" charset="-128"/>
                          <a:ea typeface="Meiryo UI" panose="020B0604030504040204" pitchFamily="50" charset="-128"/>
                        </a:rPr>
                        <a:t>原則</a:t>
                      </a:r>
                      <a:r>
                        <a:rPr lang="en-US" altLang="ja-JP" sz="1100" b="0" i="0" u="sng" strike="noStrike" dirty="0" smtClean="0">
                          <a:solidFill>
                            <a:schemeClr val="tx1"/>
                          </a:solidFill>
                          <a:effectLst/>
                          <a:latin typeface="Meiryo UI" panose="020B0604030504040204" pitchFamily="50" charset="-128"/>
                          <a:ea typeface="Meiryo UI" panose="020B0604030504040204" pitchFamily="50" charset="-128"/>
                        </a:rPr>
                        <a:t>40</a:t>
                      </a:r>
                      <a:r>
                        <a:rPr lang="ja-JP" altLang="en-US" sz="1100" b="0" i="0" u="sng" strike="noStrike" dirty="0" smtClean="0">
                          <a:solidFill>
                            <a:schemeClr val="tx1"/>
                          </a:solidFill>
                          <a:effectLst/>
                          <a:latin typeface="Meiryo UI" panose="020B0604030504040204" pitchFamily="50" charset="-128"/>
                          <a:ea typeface="Meiryo UI" panose="020B0604030504040204" pitchFamily="50" charset="-128"/>
                        </a:rPr>
                        <a:t>歳</a:t>
                      </a:r>
                      <a:r>
                        <a:rPr lang="ja-JP" altLang="en-US" sz="1100" b="0" i="0" u="sng" strike="noStrike" dirty="0">
                          <a:solidFill>
                            <a:schemeClr val="tx1"/>
                          </a:solidFill>
                          <a:effectLst/>
                          <a:latin typeface="Meiryo UI" panose="020B0604030504040204" pitchFamily="50" charset="-128"/>
                          <a:ea typeface="Meiryo UI" panose="020B0604030504040204" pitchFamily="50" charset="-128"/>
                        </a:rPr>
                        <a:t>未満</a:t>
                      </a:r>
                      <a:r>
                        <a:rPr lang="ja-JP" altLang="en-US" sz="1100" b="0" i="0" u="sng" strike="noStrike" dirty="0" smtClean="0">
                          <a:solidFill>
                            <a:schemeClr val="tx1"/>
                          </a:solidFill>
                          <a:effectLst/>
                          <a:latin typeface="Meiryo UI" panose="020B0604030504040204" pitchFamily="50" charset="-128"/>
                          <a:ea typeface="Meiryo UI" panose="020B0604030504040204" pitchFamily="50" charset="-128"/>
                        </a:rPr>
                        <a:t>で重症化リスクがなく</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、感染管理対策が</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可能な</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者</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同居</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家族</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に高齢者、免疫不全等要配慮者、医療</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・介護従事者がいる者は宿泊療養も可とする。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479745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904927538"/>
              </p:ext>
            </p:extLst>
          </p:nvPr>
        </p:nvGraphicFramePr>
        <p:xfrm>
          <a:off x="6071034" y="726840"/>
          <a:ext cx="4709977" cy="5854635"/>
        </p:xfrm>
        <a:graphic>
          <a:graphicData uri="http://schemas.openxmlformats.org/drawingml/2006/table">
            <a:tbl>
              <a:tblPr/>
              <a:tblGrid>
                <a:gridCol w="282657">
                  <a:extLst>
                    <a:ext uri="{9D8B030D-6E8A-4147-A177-3AD203B41FA5}">
                      <a16:colId xmlns:a16="http://schemas.microsoft.com/office/drawing/2014/main" val="3312467264"/>
                    </a:ext>
                  </a:extLst>
                </a:gridCol>
                <a:gridCol w="4427320">
                  <a:extLst>
                    <a:ext uri="{9D8B030D-6E8A-4147-A177-3AD203B41FA5}">
                      <a16:colId xmlns:a16="http://schemas.microsoft.com/office/drawing/2014/main" val="2583724515"/>
                    </a:ext>
                  </a:extLst>
                </a:gridCol>
              </a:tblGrid>
              <a:tr h="264832">
                <a:tc gridSpan="2">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新</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144" marR="0"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616617074"/>
                  </a:ext>
                </a:extLst>
              </a:tr>
              <a:tr h="296214">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第六波における対応（病床のフェーズ４以上）</a:t>
                      </a:r>
                    </a:p>
                  </a:txBody>
                  <a:tcPr marL="7144" marR="0"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extLst>
                  <a:ext uri="{0D108BD9-81ED-4DB2-BD59-A6C34878D82A}">
                    <a16:rowId xmlns:a16="http://schemas.microsoft.com/office/drawing/2014/main" val="2943526301"/>
                  </a:ext>
                </a:extLst>
              </a:tr>
              <a:tr h="2099257">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入院</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以下のいずれかに該当</a:t>
                      </a:r>
                      <a:endParaRPr kumimoji="1" lang="en-US" altLang="ja-JP" sz="105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原則</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65</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歳以上で発熱が続くなど</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中等症への移行が</a:t>
                      </a:r>
                      <a:r>
                        <a:rPr kumimoji="1" lang="ja-JP" altLang="en-US" sz="11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懸念される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患者（外来等で初期治療や経過観察が可能な患者を除く）</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以下　同左</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・重症化リスクのある患者（</a:t>
                      </a: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BMI30</a:t>
                      </a:r>
                      <a:r>
                        <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以上や基礎疾患等）で</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発熱が続くなどの</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中等症への移行が</a:t>
                      </a:r>
                      <a:r>
                        <a:rPr kumimoji="1" lang="ja-JP" altLang="en-US" sz="11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懸念される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患者（外来等で初期治療や経過観察が可能な患者を除く）</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以下　同左</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ctr"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0343053"/>
                  </a:ext>
                </a:extLst>
              </a:tr>
              <a:tr h="1435935">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宿泊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・入院を要しない者は原則宿泊療養の対象とする。</a:t>
                      </a:r>
                      <a:endPar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下記の者を優先</a:t>
                      </a:r>
                      <a:endParaRPr lang="en-US" altLang="ja-JP" sz="1100" b="0" i="0" u="sng"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・重症化リスクのある者</a:t>
                      </a:r>
                      <a:r>
                        <a:rPr lang="ja-JP" altLang="en-US" sz="1000" b="0" i="0" u="sng"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sng" strike="noStrike" dirty="0" smtClean="0">
                          <a:solidFill>
                            <a:srgbClr val="000000"/>
                          </a:solidFill>
                          <a:effectLst/>
                          <a:latin typeface="Meiryo UI" panose="020B0604030504040204" pitchFamily="50" charset="-128"/>
                          <a:ea typeface="Meiryo UI" panose="020B0604030504040204" pitchFamily="50" charset="-128"/>
                        </a:rPr>
                        <a:t>BMI25</a:t>
                      </a:r>
                      <a:r>
                        <a:rPr lang="ja-JP" altLang="en-US" sz="1000" b="0" i="0" u="sng" strike="noStrike" dirty="0" smtClean="0">
                          <a:solidFill>
                            <a:srgbClr val="000000"/>
                          </a:solidFill>
                          <a:effectLst/>
                          <a:latin typeface="Meiryo UI" panose="020B0604030504040204" pitchFamily="50" charset="-128"/>
                          <a:ea typeface="Meiryo UI" panose="020B0604030504040204" pitchFamily="50" charset="-128"/>
                        </a:rPr>
                        <a:t>以上や基礎疾患等。無症状含む）</a:t>
                      </a:r>
                      <a:endParaRPr kumimoji="1" lang="en-US" altLang="ja-JP"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・自宅において適切な感染管理対策が取れない者</a:t>
                      </a:r>
                      <a:endParaRPr kumimoji="1" lang="en-US" altLang="ja-JP"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900" b="0" i="0" u="sng"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sng" strike="noStrike" dirty="0" smtClean="0">
                          <a:solidFill>
                            <a:schemeClr val="tx1"/>
                          </a:solidFill>
                          <a:effectLst/>
                          <a:latin typeface="Meiryo UI" panose="020B0604030504040204" pitchFamily="50" charset="-128"/>
                          <a:ea typeface="Meiryo UI" panose="020B0604030504040204" pitchFamily="50" charset="-128"/>
                        </a:rPr>
                        <a:t>同居家族</a:t>
                      </a:r>
                      <a:r>
                        <a:rPr lang="ja-JP" altLang="en-US" sz="900" b="0" i="0" u="sng" strike="noStrike" dirty="0" smtClean="0">
                          <a:solidFill>
                            <a:srgbClr val="000000"/>
                          </a:solidFill>
                          <a:effectLst/>
                          <a:latin typeface="Meiryo UI" panose="020B0604030504040204" pitchFamily="50" charset="-128"/>
                          <a:ea typeface="Meiryo UI" panose="020B0604030504040204" pitchFamily="50" charset="-128"/>
                        </a:rPr>
                        <a:t>に高齢者、免疫不全等要配慮者、医療・介護従事者がいる者</a:t>
                      </a:r>
                      <a:endParaRPr lang="en-US" altLang="ja-JP" sz="1400" b="0" i="0" u="sng"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ADL</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が自立しており、集団生活のルールが遵守できる者</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・中和抗体治療の対象となる者や重症化リスクのある患者は診療型宿泊療養施設を優先</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2939770"/>
                  </a:ext>
                </a:extLst>
              </a:tr>
              <a:tr h="727717">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自宅</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療養</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原則</a:t>
                      </a: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40</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歳未満で重症化リスクがなく、感染管理対策が可能な者</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同居家族</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に高齢者、免疫不全等要配慮者、医療・介護従事者がいる者は宿泊療養</a:t>
                      </a:r>
                      <a:r>
                        <a:rPr lang="ja-JP" altLang="en-US" sz="900" b="0" i="0" u="sng" strike="noStrike" dirty="0" smtClean="0">
                          <a:solidFill>
                            <a:srgbClr val="000000"/>
                          </a:solidFill>
                          <a:effectLst/>
                          <a:latin typeface="Meiryo UI" panose="020B0604030504040204" pitchFamily="50" charset="-128"/>
                          <a:ea typeface="Meiryo UI" panose="020B0604030504040204" pitchFamily="50" charset="-128"/>
                        </a:rPr>
                        <a:t>（大規模医療・療養センターを含む）</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も可とする。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5929171"/>
                  </a:ext>
                </a:extLst>
              </a:tr>
              <a:tr h="1030680">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大規模</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lvl="0">
                        <a:defRPr/>
                      </a:pPr>
                      <a:r>
                        <a:rPr lang="ja-JP" altLang="en-US" sz="1100" b="0" u="sng" dirty="0" smtClean="0">
                          <a:solidFill>
                            <a:prstClr val="black"/>
                          </a:solidFill>
                          <a:latin typeface="Meiryo UI" panose="020B0604030504040204" pitchFamily="50" charset="-128"/>
                          <a:ea typeface="Meiryo UI" panose="020B0604030504040204" pitchFamily="50" charset="-128"/>
                        </a:rPr>
                        <a:t>・原則</a:t>
                      </a:r>
                      <a:r>
                        <a:rPr lang="en-US" altLang="ja-JP" sz="1100" b="0" u="sng" dirty="0" smtClean="0">
                          <a:solidFill>
                            <a:prstClr val="black"/>
                          </a:solidFill>
                          <a:latin typeface="Meiryo UI" panose="020B0604030504040204" pitchFamily="50" charset="-128"/>
                          <a:ea typeface="Meiryo UI" panose="020B0604030504040204" pitchFamily="50" charset="-128"/>
                        </a:rPr>
                        <a:t>40</a:t>
                      </a:r>
                      <a:r>
                        <a:rPr lang="ja-JP" altLang="en-US" sz="1100" b="0" u="sng" dirty="0" smtClean="0">
                          <a:solidFill>
                            <a:prstClr val="black"/>
                          </a:solidFill>
                          <a:latin typeface="Meiryo UI" panose="020B0604030504040204" pitchFamily="50" charset="-128"/>
                          <a:ea typeface="Meiryo UI" panose="020B0604030504040204" pitchFamily="50" charset="-128"/>
                        </a:rPr>
                        <a:t>歳未満で大規模医療・療養センターでの療養を希望する軽症・無症状の者で、</a:t>
                      </a:r>
                      <a:r>
                        <a:rPr kumimoji="1" lang="ja-JP" altLang="en-US"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自宅において適切な感染管理対策が取れない者</a:t>
                      </a:r>
                      <a:endParaRPr kumimoji="1" lang="en-US" altLang="ja-JP" sz="11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900" b="0" i="0" u="sng"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b="0" i="0" u="sng" strike="noStrike" dirty="0" smtClean="0">
                          <a:solidFill>
                            <a:schemeClr val="tx1"/>
                          </a:solidFill>
                          <a:effectLst/>
                          <a:latin typeface="Meiryo UI" panose="020B0604030504040204" pitchFamily="50" charset="-128"/>
                          <a:ea typeface="Meiryo UI" panose="020B0604030504040204" pitchFamily="50" charset="-128"/>
                        </a:rPr>
                        <a:t>同居家族</a:t>
                      </a:r>
                      <a:r>
                        <a:rPr lang="ja-JP" altLang="en-US" sz="900" b="0" i="0" u="sng" strike="noStrike" dirty="0" smtClean="0">
                          <a:solidFill>
                            <a:srgbClr val="000000"/>
                          </a:solidFill>
                          <a:effectLst/>
                          <a:latin typeface="Meiryo UI" panose="020B0604030504040204" pitchFamily="50" charset="-128"/>
                          <a:ea typeface="Meiryo UI" panose="020B0604030504040204" pitchFamily="50" charset="-128"/>
                        </a:rPr>
                        <a:t>に高齢者、免疫不全等要配慮者、医療・介護従事者がいる者</a:t>
                      </a:r>
                      <a:endParaRPr lang="en-US" altLang="ja-JP" sz="900" b="0" i="0" u="sng"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u="sng" dirty="0" smtClean="0">
                          <a:solidFill>
                            <a:prstClr val="black"/>
                          </a:solidFill>
                          <a:latin typeface="Meiryo UI" panose="020B0604030504040204" pitchFamily="50" charset="-128"/>
                          <a:ea typeface="Meiryo UI" panose="020B0604030504040204" pitchFamily="50" charset="-128"/>
                        </a:rPr>
                        <a:t>・集団生活の遵守ができる者</a:t>
                      </a:r>
                      <a:endParaRPr lang="en-US" altLang="ja-JP" sz="1100" b="0" u="sng" dirty="0" smtClean="0">
                        <a:solidFill>
                          <a:prstClr val="black"/>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u="sng" dirty="0" smtClean="0">
                          <a:solidFill>
                            <a:prstClr val="black"/>
                          </a:solidFill>
                          <a:latin typeface="Meiryo UI" panose="020B0604030504040204" pitchFamily="50" charset="-128"/>
                          <a:ea typeface="Meiryo UI" panose="020B0604030504040204" pitchFamily="50" charset="-128"/>
                        </a:rPr>
                        <a:t>・ただし、重症化リスク（基礎疾患等）がある者は宿泊療養とする。</a:t>
                      </a:r>
                      <a:endParaRPr lang="en-US" altLang="ja-JP" sz="1100" b="0" u="sng" dirty="0" smtClean="0">
                        <a:solidFill>
                          <a:prstClr val="black"/>
                        </a:solidFill>
                        <a:latin typeface="Meiryo UI" panose="020B0604030504040204" pitchFamily="50" charset="-128"/>
                        <a:ea typeface="Meiryo UI" panose="020B0604030504040204" pitchFamily="50" charset="-128"/>
                      </a:endParaRPr>
                    </a:p>
                  </a:txBody>
                  <a:tcPr marL="36000"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4358907"/>
                  </a:ext>
                </a:extLst>
              </a:tr>
            </a:tbl>
          </a:graphicData>
        </a:graphic>
      </p:graphicFrame>
    </p:spTree>
    <p:extLst>
      <p:ext uri="{BB962C8B-B14F-4D97-AF65-F5344CB8AC3E}">
        <p14:creationId xmlns:p14="http://schemas.microsoft.com/office/powerpoint/2010/main" val="1642769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11516"/>
            <a:ext cx="12192000" cy="400110"/>
          </a:xfrm>
          <a:prstGeom prst="rect">
            <a:avLst/>
          </a:prstGeom>
          <a:solidFill>
            <a:schemeClr val="accent1">
              <a:lumMod val="75000"/>
            </a:schemeClr>
          </a:solid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臨時医療施設等確保</a:t>
            </a:r>
            <a:r>
              <a:rPr lang="zh-TW" altLang="en-US" sz="2000" b="1" dirty="0">
                <a:solidFill>
                  <a:schemeClr val="bg1"/>
                </a:solidFill>
                <a:latin typeface="Meiryo UI" panose="020B0604030504040204" pitchFamily="50" charset="-128"/>
                <a:ea typeface="Meiryo UI" panose="020B0604030504040204" pitchFamily="50" charset="-128"/>
              </a:rPr>
              <a:t>計画</a:t>
            </a:r>
            <a:r>
              <a:rPr lang="en-US" altLang="ja-JP" sz="2000" b="1" dirty="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臨時の医療施設等</a:t>
            </a:r>
            <a:r>
              <a:rPr lang="en-US" altLang="ja-JP" sz="2000" b="1" dirty="0">
                <a:solidFill>
                  <a:schemeClr val="bg1"/>
                </a:solidFill>
                <a:latin typeface="Meiryo UI" panose="020B0604030504040204" pitchFamily="50" charset="-128"/>
                <a:ea typeface="Meiryo UI" panose="020B0604030504040204" pitchFamily="50" charset="-128"/>
              </a:rPr>
              <a:t>】</a:t>
            </a:r>
            <a:endParaRPr lang="zh-TW" altLang="en-US" sz="2000"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1">
            <a:extLst>
              <a:ext uri="{FF2B5EF4-FFF2-40B4-BE49-F238E27FC236}">
                <a16:creationId xmlns:a16="http://schemas.microsoft.com/office/drawing/2014/main" id="{18FB5C3C-EC4B-44F2-982D-CCE2C8CC9AE4}"/>
              </a:ext>
            </a:extLst>
          </p:cNvPr>
          <p:cNvSpPr>
            <a:spLocks noGrp="1"/>
          </p:cNvSpPr>
          <p:nvPr>
            <p:ph type="sldNum" sz="quarter" idx="12"/>
          </p:nvPr>
        </p:nvSpPr>
        <p:spPr>
          <a:xfrm>
            <a:off x="9980546" y="6528429"/>
            <a:ext cx="2057400" cy="273844"/>
          </a:xfrm>
        </p:spPr>
        <p:txBody>
          <a:bodyPr/>
          <a:lstStyle/>
          <a:p>
            <a:fld id="{F216AE56-EAD3-4706-B860-3EC2C2952B40}" type="slidenum">
              <a:rPr kumimoji="1" lang="ja-JP" altLang="en-US" smtClean="0"/>
              <a:t>5</a:t>
            </a:fld>
            <a:endParaRPr kumimoji="1" lang="ja-JP" altLang="en-US" dirty="0"/>
          </a:p>
        </p:txBody>
      </p:sp>
      <p:sp>
        <p:nvSpPr>
          <p:cNvPr id="11" name="正方形/長方形 10"/>
          <p:cNvSpPr/>
          <p:nvPr/>
        </p:nvSpPr>
        <p:spPr>
          <a:xfrm>
            <a:off x="1629937" y="373114"/>
            <a:ext cx="8932126" cy="369332"/>
          </a:xfrm>
          <a:prstGeom prst="rect">
            <a:avLst/>
          </a:prstGeom>
        </p:spPr>
        <p:txBody>
          <a:bodyPr wrap="square">
            <a:spAutoFit/>
          </a:bodyPr>
          <a:lstStyle/>
          <a:p>
            <a:r>
              <a:rPr lang="ja-JP" altLang="en-US" b="1" dirty="0">
                <a:solidFill>
                  <a:schemeClr val="accent5"/>
                </a:solidFill>
                <a:ea typeface="Meiryo UI" panose="020B0604030504040204" pitchFamily="50" charset="-128"/>
                <a:cs typeface="Times New Roman" panose="02020603050405020304" pitchFamily="18" charset="0"/>
              </a:rPr>
              <a:t>○大阪コロナ大規模医療・療養センター（無症状・軽症患者用）</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15" name="表 14">
            <a:extLst>
              <a:ext uri="{FF2B5EF4-FFF2-40B4-BE49-F238E27FC236}">
                <a16:creationId xmlns:a16="http://schemas.microsoft.com/office/drawing/2014/main" id="{6A7BDEDF-9BD9-4C9A-A07D-94F4F33C499F}"/>
              </a:ext>
            </a:extLst>
          </p:cNvPr>
          <p:cNvGraphicFramePr>
            <a:graphicFrameLocks noGrp="1"/>
          </p:cNvGraphicFramePr>
          <p:nvPr>
            <p:extLst/>
          </p:nvPr>
        </p:nvGraphicFramePr>
        <p:xfrm>
          <a:off x="1710788" y="955419"/>
          <a:ext cx="8770424" cy="1242578"/>
        </p:xfrm>
        <a:graphic>
          <a:graphicData uri="http://schemas.openxmlformats.org/drawingml/2006/table">
            <a:tbl>
              <a:tblPr firstRow="1" bandRow="1">
                <a:tableStyleId>{5C22544A-7EE6-4342-B048-85BDC9FD1C3A}</a:tableStyleId>
              </a:tblPr>
              <a:tblGrid>
                <a:gridCol w="907350">
                  <a:extLst>
                    <a:ext uri="{9D8B030D-6E8A-4147-A177-3AD203B41FA5}">
                      <a16:colId xmlns:a16="http://schemas.microsoft.com/office/drawing/2014/main" val="20000"/>
                    </a:ext>
                  </a:extLst>
                </a:gridCol>
                <a:gridCol w="3103809">
                  <a:extLst>
                    <a:ext uri="{9D8B030D-6E8A-4147-A177-3AD203B41FA5}">
                      <a16:colId xmlns:a16="http://schemas.microsoft.com/office/drawing/2014/main" val="20001"/>
                    </a:ext>
                  </a:extLst>
                </a:gridCol>
                <a:gridCol w="3052293">
                  <a:extLst>
                    <a:ext uri="{9D8B030D-6E8A-4147-A177-3AD203B41FA5}">
                      <a16:colId xmlns:a16="http://schemas.microsoft.com/office/drawing/2014/main" val="2144973835"/>
                    </a:ext>
                  </a:extLst>
                </a:gridCol>
                <a:gridCol w="875763">
                  <a:extLst>
                    <a:ext uri="{9D8B030D-6E8A-4147-A177-3AD203B41FA5}">
                      <a16:colId xmlns:a16="http://schemas.microsoft.com/office/drawing/2014/main" val="2658260783"/>
                    </a:ext>
                  </a:extLst>
                </a:gridCol>
                <a:gridCol w="831209">
                  <a:extLst>
                    <a:ext uri="{9D8B030D-6E8A-4147-A177-3AD203B41FA5}">
                      <a16:colId xmlns:a16="http://schemas.microsoft.com/office/drawing/2014/main" val="3224104055"/>
                    </a:ext>
                  </a:extLst>
                </a:gridCol>
              </a:tblGrid>
              <a:tr h="235467">
                <a:tc rowSpan="2">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運用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フェーズ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フェーズ移行のタイミング（運用開始のタイミング）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施設数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定員数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35467">
                <a:tc vMerge="1">
                  <a:txBody>
                    <a:bodyPr/>
                    <a:lstStyle/>
                    <a:p>
                      <a:pPr algn="ct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感染拡大時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感染収束時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50193813"/>
                  </a:ext>
                </a:extLst>
              </a:tr>
              <a:tr h="6939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災害級</a:t>
                      </a:r>
                      <a:endParaRPr kumimoji="1" lang="en-US" altLang="ja-JP"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非常事態</a:t>
                      </a:r>
                      <a:r>
                        <a:rPr kumimoji="1" lang="en-US" altLang="ja-JP"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「宿泊</a:t>
                      </a:r>
                      <a:r>
                        <a:rPr kumimoji="1" lang="ja-JP" altLang="en-US" sz="1200" u="sng" dirty="0" smtClean="0">
                          <a:solidFill>
                            <a:schemeClr val="tx1"/>
                          </a:solidFill>
                          <a:latin typeface="Meiryo UI" panose="020B0604030504040204" pitchFamily="50" charset="-128"/>
                          <a:ea typeface="Meiryo UI" panose="020B0604030504040204" pitchFamily="50" charset="-128"/>
                        </a:rPr>
                        <a:t>療養施設の</a:t>
                      </a:r>
                      <a:r>
                        <a:rPr kumimoji="1" lang="ja-JP" altLang="en-US" sz="1200" u="sng" dirty="0">
                          <a:solidFill>
                            <a:schemeClr val="tx1"/>
                          </a:solidFill>
                          <a:latin typeface="Meiryo UI" panose="020B0604030504040204" pitchFamily="50" charset="-128"/>
                          <a:ea typeface="Meiryo UI" panose="020B0604030504040204" pitchFamily="50" charset="-128"/>
                        </a:rPr>
                        <a:t>最大確保部屋数の使用率」がおよそ</a:t>
                      </a:r>
                      <a:r>
                        <a:rPr kumimoji="1" lang="en-US" altLang="ja-JP" sz="1200" u="sng" dirty="0">
                          <a:solidFill>
                            <a:schemeClr val="tx1"/>
                          </a:solidFill>
                          <a:latin typeface="Meiryo UI" panose="020B0604030504040204" pitchFamily="50" charset="-128"/>
                          <a:ea typeface="Meiryo UI" panose="020B0604030504040204" pitchFamily="50" charset="-128"/>
                        </a:rPr>
                        <a:t>50%</a:t>
                      </a:r>
                      <a:r>
                        <a:rPr kumimoji="1" lang="ja-JP" altLang="en-US" sz="1200" u="sng" dirty="0">
                          <a:solidFill>
                            <a:schemeClr val="tx1"/>
                          </a:solidFill>
                          <a:latin typeface="Meiryo UI" panose="020B0604030504040204" pitchFamily="50" charset="-128"/>
                          <a:ea typeface="Meiryo UI" panose="020B0604030504040204" pitchFamily="50" charset="-128"/>
                        </a:rPr>
                        <a:t>以上となり、約</a:t>
                      </a:r>
                      <a:r>
                        <a:rPr kumimoji="1" lang="en-US" altLang="ja-JP" sz="1200" u="sng" dirty="0">
                          <a:solidFill>
                            <a:schemeClr val="tx1"/>
                          </a:solidFill>
                          <a:latin typeface="Meiryo UI" panose="020B0604030504040204" pitchFamily="50" charset="-128"/>
                          <a:ea typeface="Meiryo UI" panose="020B0604030504040204" pitchFamily="50" charset="-128"/>
                        </a:rPr>
                        <a:t>2</a:t>
                      </a:r>
                      <a:r>
                        <a:rPr kumimoji="1" lang="ja-JP" altLang="en-US" sz="1200" u="sng" dirty="0">
                          <a:solidFill>
                            <a:schemeClr val="tx1"/>
                          </a:solidFill>
                          <a:latin typeface="Meiryo UI" panose="020B0604030504040204" pitchFamily="50" charset="-128"/>
                          <a:ea typeface="Meiryo UI" panose="020B0604030504040204" pitchFamily="50" charset="-128"/>
                        </a:rPr>
                        <a:t>週間で開設・運用開始</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左記基準を下回り、感染収束期にある時に、停止を判断</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１</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800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483778662"/>
                  </a:ext>
                </a:extLst>
              </a:tr>
            </a:tbl>
          </a:graphicData>
        </a:graphic>
      </p:graphicFrame>
      <p:sp>
        <p:nvSpPr>
          <p:cNvPr id="16" name="正方形/長方形 15"/>
          <p:cNvSpPr/>
          <p:nvPr/>
        </p:nvSpPr>
        <p:spPr>
          <a:xfrm>
            <a:off x="1629937" y="4109453"/>
            <a:ext cx="8932126" cy="369332"/>
          </a:xfrm>
          <a:prstGeom prst="rect">
            <a:avLst/>
          </a:prstGeom>
        </p:spPr>
        <p:txBody>
          <a:bodyPr wrap="square">
            <a:spAutoFit/>
          </a:bodyPr>
          <a:lstStyle/>
          <a:p>
            <a:r>
              <a:rPr lang="ja-JP" altLang="en-US" b="1" dirty="0">
                <a:solidFill>
                  <a:schemeClr val="accent5"/>
                </a:solidFill>
                <a:ea typeface="Meiryo UI" panose="020B0604030504040204" pitchFamily="50" charset="-128"/>
                <a:cs typeface="Times New Roman" panose="02020603050405020304" pitchFamily="18" charset="0"/>
              </a:rPr>
              <a:t>○大阪コロナ大規模医療・療養センター（中等症患者用）</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18" name="表 17">
            <a:extLst>
              <a:ext uri="{FF2B5EF4-FFF2-40B4-BE49-F238E27FC236}">
                <a16:creationId xmlns:a16="http://schemas.microsoft.com/office/drawing/2014/main" id="{6A7BDEDF-9BD9-4C9A-A07D-94F4F33C499F}"/>
              </a:ext>
            </a:extLst>
          </p:cNvPr>
          <p:cNvGraphicFramePr>
            <a:graphicFrameLocks noGrp="1"/>
          </p:cNvGraphicFramePr>
          <p:nvPr>
            <p:extLst/>
          </p:nvPr>
        </p:nvGraphicFramePr>
        <p:xfrm>
          <a:off x="1710788" y="4424833"/>
          <a:ext cx="8770424" cy="2377440"/>
        </p:xfrm>
        <a:graphic>
          <a:graphicData uri="http://schemas.openxmlformats.org/drawingml/2006/table">
            <a:tbl>
              <a:tblPr firstRow="1" bandRow="1">
                <a:tableStyleId>{5C22544A-7EE6-4342-B048-85BDC9FD1C3A}</a:tableStyleId>
              </a:tblPr>
              <a:tblGrid>
                <a:gridCol w="574647">
                  <a:extLst>
                    <a:ext uri="{9D8B030D-6E8A-4147-A177-3AD203B41FA5}">
                      <a16:colId xmlns:a16="http://schemas.microsoft.com/office/drawing/2014/main" val="20000"/>
                    </a:ext>
                  </a:extLst>
                </a:gridCol>
                <a:gridCol w="785612">
                  <a:extLst>
                    <a:ext uri="{9D8B030D-6E8A-4147-A177-3AD203B41FA5}">
                      <a16:colId xmlns:a16="http://schemas.microsoft.com/office/drawing/2014/main" val="3981064905"/>
                    </a:ext>
                  </a:extLst>
                </a:gridCol>
                <a:gridCol w="2650900">
                  <a:extLst>
                    <a:ext uri="{9D8B030D-6E8A-4147-A177-3AD203B41FA5}">
                      <a16:colId xmlns:a16="http://schemas.microsoft.com/office/drawing/2014/main" val="20001"/>
                    </a:ext>
                  </a:extLst>
                </a:gridCol>
                <a:gridCol w="3052293">
                  <a:extLst>
                    <a:ext uri="{9D8B030D-6E8A-4147-A177-3AD203B41FA5}">
                      <a16:colId xmlns:a16="http://schemas.microsoft.com/office/drawing/2014/main" val="2144973835"/>
                    </a:ext>
                  </a:extLst>
                </a:gridCol>
                <a:gridCol w="875763">
                  <a:extLst>
                    <a:ext uri="{9D8B030D-6E8A-4147-A177-3AD203B41FA5}">
                      <a16:colId xmlns:a16="http://schemas.microsoft.com/office/drawing/2014/main" val="2658260783"/>
                    </a:ext>
                  </a:extLst>
                </a:gridCol>
                <a:gridCol w="831209">
                  <a:extLst>
                    <a:ext uri="{9D8B030D-6E8A-4147-A177-3AD203B41FA5}">
                      <a16:colId xmlns:a16="http://schemas.microsoft.com/office/drawing/2014/main" val="3224104055"/>
                    </a:ext>
                  </a:extLst>
                </a:gridCol>
              </a:tblGrid>
              <a:tr h="186512">
                <a:tc rowSpan="2" gridSpan="2">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運用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フェーズ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hMerge="1">
                  <a:txBody>
                    <a:bodyPr/>
                    <a:lstStyle/>
                    <a:p>
                      <a:endParaRPr kumimoji="1" lang="ja-JP"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フェーズ移行のタイミング（運用開始のタイミング）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施設数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定員数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11491">
                <a:tc gridSpan="2" vMerge="1">
                  <a:txBody>
                    <a:bodyPr/>
                    <a:lstStyle/>
                    <a:p>
                      <a:pPr algn="ct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感染拡大時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感染収束時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50193813"/>
                  </a:ext>
                </a:extLst>
              </a:tr>
              <a:tr h="35248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災害級</a:t>
                      </a:r>
                      <a:endParaRPr kumimoji="1" lang="en-US" altLang="ja-JP"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非常事態</a:t>
                      </a:r>
                      <a:endParaRPr kumimoji="1" lang="en-US" altLang="ja-JP"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緊急</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ﾌｪｰｽﾞ</a:t>
                      </a:r>
                      <a:r>
                        <a:rPr kumimoji="1" lang="en-US" altLang="ja-JP" sz="1200" u="none" dirty="0">
                          <a:solidFill>
                            <a:schemeClr val="tx1"/>
                          </a:solidFill>
                          <a:latin typeface="Meiryo UI" panose="020B0604030504040204" pitchFamily="50" charset="-128"/>
                          <a:ea typeface="Meiryo UI" panose="020B0604030504040204" pitchFamily="50" charset="-128"/>
                        </a:rPr>
                        <a:t>1</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「軽症中等症病床の最大確保数の使用率」がおよそ</a:t>
                      </a:r>
                      <a:r>
                        <a:rPr kumimoji="1" lang="en-US" altLang="ja-JP" sz="1200" u="none" dirty="0">
                          <a:solidFill>
                            <a:schemeClr val="tx1"/>
                          </a:solidFill>
                          <a:latin typeface="Meiryo UI" panose="020B0604030504040204" pitchFamily="50" charset="-128"/>
                          <a:ea typeface="Meiryo UI" panose="020B0604030504040204" pitchFamily="50" charset="-128"/>
                        </a:rPr>
                        <a:t>70%</a:t>
                      </a:r>
                      <a:r>
                        <a:rPr kumimoji="1" lang="ja-JP" altLang="en-US" sz="1200" u="none" dirty="0">
                          <a:solidFill>
                            <a:schemeClr val="tx1"/>
                          </a:solidFill>
                          <a:latin typeface="Meiryo UI" panose="020B0604030504040204" pitchFamily="50" charset="-128"/>
                          <a:ea typeface="Meiryo UI" panose="020B0604030504040204" pitchFamily="50" charset="-128"/>
                        </a:rPr>
                        <a:t>以上となり、入院待機ステーション（大阪市</a:t>
                      </a:r>
                      <a:r>
                        <a:rPr kumimoji="1" lang="en-US" altLang="ja-JP" sz="1200" u="none" dirty="0">
                          <a:solidFill>
                            <a:schemeClr val="tx1"/>
                          </a:solidFill>
                          <a:latin typeface="Meiryo UI" panose="020B0604030504040204" pitchFamily="50" charset="-128"/>
                          <a:ea typeface="Meiryo UI" panose="020B0604030504040204" pitchFamily="50" charset="-128"/>
                        </a:rPr>
                        <a:t>30</a:t>
                      </a:r>
                      <a:r>
                        <a:rPr kumimoji="1" lang="ja-JP" altLang="en-US" sz="1200" u="none" dirty="0">
                          <a:solidFill>
                            <a:schemeClr val="tx1"/>
                          </a:solidFill>
                          <a:latin typeface="Meiryo UI" panose="020B0604030504040204" pitchFamily="50" charset="-128"/>
                          <a:ea typeface="Meiryo UI" panose="020B0604030504040204" pitchFamily="50" charset="-128"/>
                        </a:rPr>
                        <a:t>床）のオーバーフロー、陽性者数、感染拡大見込み、軽症</a:t>
                      </a:r>
                      <a:r>
                        <a:rPr kumimoji="1" lang="ja-JP" altLang="en-US" sz="1200" u="none" dirty="0" smtClean="0">
                          <a:solidFill>
                            <a:schemeClr val="tx1"/>
                          </a:solidFill>
                          <a:latin typeface="Meiryo UI" panose="020B0604030504040204" pitchFamily="50" charset="-128"/>
                          <a:ea typeface="Meiryo UI" panose="020B0604030504040204" pitchFamily="50" charset="-128"/>
                        </a:rPr>
                        <a:t>中等症病床の</a:t>
                      </a:r>
                      <a:r>
                        <a:rPr kumimoji="1" lang="ja-JP" altLang="en-US" sz="1200" u="none" dirty="0">
                          <a:solidFill>
                            <a:schemeClr val="tx1"/>
                          </a:solidFill>
                          <a:latin typeface="Meiryo UI" panose="020B0604030504040204" pitchFamily="50" charset="-128"/>
                          <a:ea typeface="Meiryo UI" panose="020B0604030504040204" pitchFamily="50" charset="-128"/>
                        </a:rPr>
                        <a:t>使用率などの状況を踏まえ、運用開始を判断</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左記基準を下回り、感染収束期にある時に、停止を判断</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１</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352485">
                <a:tc vMerge="1">
                  <a:txBody>
                    <a:bodyPr/>
                    <a:lstStyle/>
                    <a:p>
                      <a:pPr algn="ct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緊急</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ﾌｪｰｽﾞ</a:t>
                      </a:r>
                      <a:r>
                        <a:rPr kumimoji="1" lang="en-US" altLang="ja-JP" sz="1200" u="none" dirty="0">
                          <a:solidFill>
                            <a:schemeClr val="tx1"/>
                          </a:solidFill>
                          <a:latin typeface="Meiryo UI" panose="020B0604030504040204" pitchFamily="50" charset="-128"/>
                          <a:ea typeface="Meiryo UI" panose="020B0604030504040204" pitchFamily="50" charset="-128"/>
                        </a:rPr>
                        <a:t>2</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3"/>
                  </a:ext>
                </a:extLst>
              </a:tr>
              <a:tr h="352485">
                <a:tc vMerge="1">
                  <a:txBody>
                    <a:bodyPr/>
                    <a:lstStyle/>
                    <a:p>
                      <a:pPr algn="ct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緊急</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ﾌｪｰｽﾞ</a:t>
                      </a:r>
                      <a:r>
                        <a:rPr kumimoji="1" lang="en-US" altLang="ja-JP" sz="1200" u="none" dirty="0">
                          <a:solidFill>
                            <a:schemeClr val="tx1"/>
                          </a:solidFill>
                          <a:latin typeface="Meiryo UI" panose="020B0604030504040204" pitchFamily="50" charset="-128"/>
                          <a:ea typeface="Meiryo UI" panose="020B0604030504040204" pitchFamily="50" charset="-128"/>
                        </a:rPr>
                        <a:t>3</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4"/>
                  </a:ext>
                </a:extLst>
              </a:tr>
              <a:tr h="352485">
                <a:tc vMerge="1">
                  <a:txBody>
                    <a:bodyPr/>
                    <a:lstStyle/>
                    <a:p>
                      <a:pPr algn="ct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緊急</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ﾌｪｰｽﾞ</a:t>
                      </a:r>
                      <a:r>
                        <a:rPr kumimoji="1" lang="en-US" altLang="ja-JP" sz="1200" u="none" dirty="0">
                          <a:solidFill>
                            <a:schemeClr val="tx1"/>
                          </a:solidFill>
                          <a:latin typeface="Meiryo UI" panose="020B0604030504040204" pitchFamily="50" charset="-128"/>
                          <a:ea typeface="Meiryo UI" panose="020B0604030504040204" pitchFamily="50" charset="-128"/>
                        </a:rPr>
                        <a:t>4</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200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483778662"/>
                  </a:ext>
                </a:extLst>
              </a:tr>
            </a:tbl>
          </a:graphicData>
        </a:graphic>
      </p:graphicFrame>
      <p:sp>
        <p:nvSpPr>
          <p:cNvPr id="10" name="テキスト ボックス 9"/>
          <p:cNvSpPr txBox="1"/>
          <p:nvPr/>
        </p:nvSpPr>
        <p:spPr>
          <a:xfrm>
            <a:off x="1629938" y="3978648"/>
            <a:ext cx="2757519" cy="261610"/>
          </a:xfrm>
          <a:prstGeom prst="rect">
            <a:avLst/>
          </a:prstGeom>
          <a:noFill/>
        </p:spPr>
        <p:txBody>
          <a:bodyPr wrap="square" rtlCol="0">
            <a:spAutoFit/>
          </a:bodyPr>
          <a:lstStyle/>
          <a:p>
            <a:r>
              <a:rPr kumimoji="1" lang="en-US" altLang="ja-JP" sz="1050" dirty="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国が定義する「緊急フェーズ」に相当。</a:t>
            </a:r>
            <a:endParaRPr kumimoji="1" lang="en-US" altLang="ja-JP" sz="1050"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6A7BDEDF-9BD9-4C9A-A07D-94F4F33C499F}"/>
              </a:ext>
            </a:extLst>
          </p:cNvPr>
          <p:cNvGraphicFramePr>
            <a:graphicFrameLocks noGrp="1"/>
          </p:cNvGraphicFramePr>
          <p:nvPr>
            <p:extLst/>
          </p:nvPr>
        </p:nvGraphicFramePr>
        <p:xfrm>
          <a:off x="1710788" y="2764773"/>
          <a:ext cx="8770424" cy="1242578"/>
        </p:xfrm>
        <a:graphic>
          <a:graphicData uri="http://schemas.openxmlformats.org/drawingml/2006/table">
            <a:tbl>
              <a:tblPr firstRow="1" bandRow="1">
                <a:tableStyleId>{5C22544A-7EE6-4342-B048-85BDC9FD1C3A}</a:tableStyleId>
              </a:tblPr>
              <a:tblGrid>
                <a:gridCol w="907350">
                  <a:extLst>
                    <a:ext uri="{9D8B030D-6E8A-4147-A177-3AD203B41FA5}">
                      <a16:colId xmlns:a16="http://schemas.microsoft.com/office/drawing/2014/main" val="20000"/>
                    </a:ext>
                  </a:extLst>
                </a:gridCol>
                <a:gridCol w="3103809">
                  <a:extLst>
                    <a:ext uri="{9D8B030D-6E8A-4147-A177-3AD203B41FA5}">
                      <a16:colId xmlns:a16="http://schemas.microsoft.com/office/drawing/2014/main" val="20001"/>
                    </a:ext>
                  </a:extLst>
                </a:gridCol>
                <a:gridCol w="3052293">
                  <a:extLst>
                    <a:ext uri="{9D8B030D-6E8A-4147-A177-3AD203B41FA5}">
                      <a16:colId xmlns:a16="http://schemas.microsoft.com/office/drawing/2014/main" val="2144973835"/>
                    </a:ext>
                  </a:extLst>
                </a:gridCol>
                <a:gridCol w="875763">
                  <a:extLst>
                    <a:ext uri="{9D8B030D-6E8A-4147-A177-3AD203B41FA5}">
                      <a16:colId xmlns:a16="http://schemas.microsoft.com/office/drawing/2014/main" val="2658260783"/>
                    </a:ext>
                  </a:extLst>
                </a:gridCol>
                <a:gridCol w="831209">
                  <a:extLst>
                    <a:ext uri="{9D8B030D-6E8A-4147-A177-3AD203B41FA5}">
                      <a16:colId xmlns:a16="http://schemas.microsoft.com/office/drawing/2014/main" val="3224104055"/>
                    </a:ext>
                  </a:extLst>
                </a:gridCol>
              </a:tblGrid>
              <a:tr h="235467">
                <a:tc rowSpan="2">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運用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フェーズ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フェーズ移行のタイミング（運用開始のタイミング）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施設数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定員数</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35467">
                <a:tc vMerge="1">
                  <a:txBody>
                    <a:bodyPr/>
                    <a:lstStyle/>
                    <a:p>
                      <a:pPr algn="ct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感染拡大時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感染収束時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50193813"/>
                  </a:ext>
                </a:extLst>
              </a:tr>
              <a:tr h="6939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災害級</a:t>
                      </a:r>
                      <a:endParaRPr kumimoji="1" lang="en-US" altLang="ja-JP"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非常事態</a:t>
                      </a:r>
                      <a:r>
                        <a:rPr kumimoji="1" lang="en-US" altLang="ja-JP" sz="10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solidFill>
                            <a:schemeClr val="tx1"/>
                          </a:solidFill>
                          <a:latin typeface="Meiryo UI" panose="020B0604030504040204" pitchFamily="50" charset="-128"/>
                          <a:ea typeface="Meiryo UI" panose="020B0604030504040204" pitchFamily="50" charset="-128"/>
                        </a:rPr>
                        <a:t>大阪モデルの非常事態へ移行し、約１週間で開設・運用開始</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左記基準を下回り、感染収束期にある時に、停止を判断</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１</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solidFill>
                            <a:schemeClr val="tx1"/>
                          </a:solidFill>
                          <a:latin typeface="Meiryo UI" panose="020B0604030504040204" pitchFamily="50" charset="-128"/>
                          <a:ea typeface="Meiryo UI" panose="020B0604030504040204" pitchFamily="50" charset="-128"/>
                        </a:rPr>
                        <a:t>800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483778662"/>
                  </a:ext>
                </a:extLst>
              </a:tr>
            </a:tbl>
          </a:graphicData>
        </a:graphic>
      </p:graphicFrame>
      <p:sp>
        <p:nvSpPr>
          <p:cNvPr id="12" name="テキスト ボックス 11"/>
          <p:cNvSpPr txBox="1"/>
          <p:nvPr/>
        </p:nvSpPr>
        <p:spPr>
          <a:xfrm>
            <a:off x="1710788" y="2281259"/>
            <a:ext cx="8770424" cy="492443"/>
          </a:xfrm>
          <a:prstGeom prst="rect">
            <a:avLst/>
          </a:prstGeom>
          <a:noFill/>
        </p:spPr>
        <p:txBody>
          <a:bodyPr wrap="square" rtlCol="0">
            <a:spAutoFit/>
          </a:bodyPr>
          <a:lstStyle/>
          <a:p>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令和</a:t>
            </a:r>
            <a:r>
              <a:rPr kumimoji="1" lang="en-US" altLang="ja-JP" sz="1400" dirty="0">
                <a:solidFill>
                  <a:prstClr val="black"/>
                </a:solidFill>
                <a:latin typeface="Meiryo UI" panose="020B0604030504040204" pitchFamily="50" charset="-128"/>
                <a:ea typeface="Meiryo UI" panose="020B0604030504040204" pitchFamily="50" charset="-128"/>
              </a:rPr>
              <a:t>4</a:t>
            </a:r>
            <a:r>
              <a:rPr kumimoji="1" lang="ja-JP" altLang="en-US" sz="1400" dirty="0">
                <a:solidFill>
                  <a:prstClr val="black"/>
                </a:solidFill>
                <a:latin typeface="Meiryo UI" panose="020B0604030504040204" pitchFamily="50" charset="-128"/>
                <a:ea typeface="Meiryo UI" panose="020B0604030504040204" pitchFamily="50" charset="-128"/>
              </a:rPr>
              <a:t>年</a:t>
            </a:r>
            <a:r>
              <a:rPr kumimoji="1" lang="en-US" altLang="ja-JP" sz="1400" dirty="0">
                <a:solidFill>
                  <a:prstClr val="black"/>
                </a:solidFill>
                <a:latin typeface="Meiryo UI" panose="020B0604030504040204" pitchFamily="50" charset="-128"/>
                <a:ea typeface="Meiryo UI" panose="020B0604030504040204" pitchFamily="50" charset="-128"/>
              </a:rPr>
              <a:t>1</a:t>
            </a:r>
            <a:r>
              <a:rPr kumimoji="1" lang="ja-JP" altLang="en-US" sz="1400" dirty="0">
                <a:solidFill>
                  <a:prstClr val="black"/>
                </a:solidFill>
                <a:latin typeface="Meiryo UI" panose="020B0604030504040204" pitchFamily="50" charset="-128"/>
                <a:ea typeface="Meiryo UI" panose="020B0604030504040204" pitchFamily="50" charset="-128"/>
              </a:rPr>
              <a:t>月</a:t>
            </a:r>
            <a:r>
              <a:rPr kumimoji="1" lang="en-US" altLang="ja-JP" sz="1400" dirty="0">
                <a:solidFill>
                  <a:prstClr val="black"/>
                </a:solidFill>
                <a:latin typeface="Meiryo UI" panose="020B0604030504040204" pitchFamily="50" charset="-128"/>
                <a:ea typeface="Meiryo UI" panose="020B0604030504040204" pitchFamily="50" charset="-128"/>
              </a:rPr>
              <a:t>25</a:t>
            </a:r>
            <a:r>
              <a:rPr kumimoji="1" lang="ja-JP" altLang="en-US" sz="1400" dirty="0">
                <a:solidFill>
                  <a:prstClr val="black"/>
                </a:solidFill>
                <a:latin typeface="Meiryo UI" panose="020B0604030504040204" pitchFamily="50" charset="-128"/>
                <a:ea typeface="Meiryo UI" panose="020B0604030504040204" pitchFamily="50" charset="-128"/>
              </a:rPr>
              <a:t>日改定案</a:t>
            </a:r>
            <a:r>
              <a:rPr kumimoji="1" lang="en-US" altLang="ja-JP" sz="1400" dirty="0">
                <a:solidFill>
                  <a:prstClr val="black"/>
                </a:solidFill>
                <a:latin typeface="Meiryo UI" panose="020B0604030504040204" pitchFamily="50" charset="-128"/>
                <a:ea typeface="Meiryo UI" panose="020B0604030504040204" pitchFamily="50" charset="-128"/>
              </a:rPr>
              <a:t>】</a:t>
            </a:r>
          </a:p>
          <a:p>
            <a:r>
              <a:rPr kumimoji="1" lang="ja-JP" altLang="en-US" sz="1200" dirty="0">
                <a:solidFill>
                  <a:prstClr val="black"/>
                </a:solidFill>
                <a:latin typeface="Meiryo UI" panose="020B0604030504040204" pitchFamily="50" charset="-128"/>
                <a:ea typeface="Meiryo UI" panose="020B0604030504040204" pitchFamily="50" charset="-128"/>
              </a:rPr>
              <a:t>　○感染拡大により自宅療養者が急増し、今後も増加が見込まれるため。</a:t>
            </a:r>
            <a:endParaRPr kumimoji="1" lang="en-US" altLang="ja-JP" sz="12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595648" y="664010"/>
            <a:ext cx="2757519" cy="307777"/>
          </a:xfrm>
          <a:prstGeom prst="rect">
            <a:avLst/>
          </a:prstGeom>
          <a:noFill/>
        </p:spPr>
        <p:txBody>
          <a:bodyPr wrap="square" rtlCol="0">
            <a:spAutoFit/>
          </a:bodyPr>
          <a:lstStyle/>
          <a:p>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令和</a:t>
            </a:r>
            <a:r>
              <a:rPr kumimoji="1" lang="en-US" altLang="ja-JP" sz="1400" dirty="0">
                <a:solidFill>
                  <a:prstClr val="black"/>
                </a:solidFill>
                <a:latin typeface="Meiryo UI" panose="020B0604030504040204" pitchFamily="50" charset="-128"/>
                <a:ea typeface="Meiryo UI" panose="020B0604030504040204" pitchFamily="50" charset="-128"/>
              </a:rPr>
              <a:t>3</a:t>
            </a:r>
            <a:r>
              <a:rPr kumimoji="1" lang="ja-JP" altLang="en-US" sz="1400" dirty="0">
                <a:solidFill>
                  <a:prstClr val="black"/>
                </a:solidFill>
                <a:latin typeface="Meiryo UI" panose="020B0604030504040204" pitchFamily="50" charset="-128"/>
                <a:ea typeface="Meiryo UI" panose="020B0604030504040204" pitchFamily="50" charset="-128"/>
              </a:rPr>
              <a:t>年</a:t>
            </a:r>
            <a:r>
              <a:rPr kumimoji="1" lang="en-US" altLang="ja-JP" sz="1400" dirty="0">
                <a:solidFill>
                  <a:prstClr val="black"/>
                </a:solidFill>
                <a:latin typeface="Meiryo UI" panose="020B0604030504040204" pitchFamily="50" charset="-128"/>
                <a:ea typeface="Meiryo UI" panose="020B0604030504040204" pitchFamily="50" charset="-128"/>
              </a:rPr>
              <a:t>11</a:t>
            </a:r>
            <a:r>
              <a:rPr kumimoji="1" lang="ja-JP" altLang="en-US" sz="1400" dirty="0">
                <a:solidFill>
                  <a:prstClr val="black"/>
                </a:solidFill>
                <a:latin typeface="Meiryo UI" panose="020B0604030504040204" pitchFamily="50" charset="-128"/>
                <a:ea typeface="Meiryo UI" panose="020B0604030504040204" pitchFamily="50" charset="-128"/>
              </a:rPr>
              <a:t>月</a:t>
            </a:r>
            <a:r>
              <a:rPr kumimoji="1" lang="en-US" altLang="ja-JP" sz="1400" dirty="0">
                <a:solidFill>
                  <a:prstClr val="black"/>
                </a:solidFill>
                <a:latin typeface="Meiryo UI" panose="020B0604030504040204" pitchFamily="50" charset="-128"/>
                <a:ea typeface="Meiryo UI" panose="020B0604030504040204" pitchFamily="50" charset="-128"/>
              </a:rPr>
              <a:t>19</a:t>
            </a:r>
            <a:r>
              <a:rPr kumimoji="1" lang="ja-JP" altLang="en-US" sz="1400" dirty="0">
                <a:solidFill>
                  <a:prstClr val="black"/>
                </a:solidFill>
                <a:latin typeface="Meiryo UI" panose="020B0604030504040204" pitchFamily="50" charset="-128"/>
                <a:ea typeface="Meiryo UI" panose="020B0604030504040204" pitchFamily="50" charset="-128"/>
              </a:rPr>
              <a:t>日策定</a:t>
            </a:r>
            <a:r>
              <a:rPr kumimoji="1" lang="en-US" altLang="ja-JP" sz="1400" dirty="0">
                <a:solidFill>
                  <a:prstClr val="black"/>
                </a:solidFill>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9552553"/>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5EDF11-163C-4786-B1E0-E34637B74A19}">
  <ds:schemaRefs>
    <ds:schemaRef ds:uri="http://schemas.microsoft.com/sharepoint/v3/contenttype/forms"/>
  </ds:schemaRefs>
</ds:datastoreItem>
</file>

<file path=customXml/itemProps2.xml><?xml version="1.0" encoding="utf-8"?>
<ds:datastoreItem xmlns:ds="http://schemas.openxmlformats.org/officeDocument/2006/customXml" ds:itemID="{DCD7DAD6-A169-42C0-B81D-2AB8FFA5D2E8}">
  <ds:schemaRefs>
    <ds:schemaRef ds:uri="http://www.w3.org/XML/1998/namespac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37ef2d1b-1235-44d9-8c81-ea4e54386f8b"/>
    <ds:schemaRef ds:uri="593365d6-ff8f-42ea-b041-1cf5a6bd90ad"/>
    <ds:schemaRef ds:uri="http://purl.org/dc/dcmitype/"/>
    <ds:schemaRef ds:uri="http://purl.org/dc/terms/"/>
  </ds:schemaRefs>
</ds:datastoreItem>
</file>

<file path=customXml/itemProps3.xml><?xml version="1.0" encoding="utf-8"?>
<ds:datastoreItem xmlns:ds="http://schemas.openxmlformats.org/officeDocument/2006/customXml" ds:itemID="{334A47BA-5569-4C78-9887-70C7189C9C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19946</TotalTime>
  <Words>2617</Words>
  <Application>Microsoft Office PowerPoint</Application>
  <PresentationFormat>ワイド画面</PresentationFormat>
  <Paragraphs>218</Paragraphs>
  <Slides>5</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Meiryo UI</vt:lpstr>
      <vt:lpstr>UD デジタル 教科書体 N-B</vt:lpstr>
      <vt:lpstr>UD デジタル 教科書体 NK-B</vt:lpstr>
      <vt:lpstr>游ゴシック</vt:lpstr>
      <vt:lpstr>游ゴシック Light</vt:lpstr>
      <vt:lpstr>游明朝</vt:lpstr>
      <vt:lpstr>Arial</vt:lpstr>
      <vt:lpstr>Calibri</vt:lpstr>
      <vt:lpstr>Calibri Light</vt:lpstr>
      <vt:lpstr>Times New Roman</vt:lpstr>
      <vt:lpstr>Wingdings</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松永　あかり</cp:lastModifiedBy>
  <cp:revision>2</cp:revision>
  <cp:lastPrinted>2022-01-11T07:26:32Z</cp:lastPrinted>
  <dcterms:created xsi:type="dcterms:W3CDTF">2019-04-25T08:31:09Z</dcterms:created>
  <dcterms:modified xsi:type="dcterms:W3CDTF">2022-01-25T07:06:36Z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