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阪府" initials="大阪府" lastIdx="1" clrIdx="0">
    <p:extLst>
      <p:ext uri="{19B8F6BF-5375-455C-9EA6-DF929625EA0E}">
        <p15:presenceInfo xmlns:p15="http://schemas.microsoft.com/office/powerpoint/2012/main" userId="大阪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DC"/>
    <a:srgbClr val="023894"/>
    <a:srgbClr val="CC0000"/>
    <a:srgbClr val="990000"/>
    <a:srgbClr val="A50021"/>
    <a:srgbClr val="FF6600"/>
    <a:srgbClr val="B4C7E7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716" autoAdjust="0"/>
  </p:normalViewPr>
  <p:slideViewPr>
    <p:cSldViewPr snapToGrid="0">
      <p:cViewPr varScale="1">
        <p:scale>
          <a:sx n="65" d="100"/>
          <a:sy n="65" d="100"/>
        </p:scale>
        <p:origin x="140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6D1F4-305D-4E45-83EC-DE831928A4E8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04673-304F-448A-BC52-92D6BE77E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04673-304F-448A-BC52-92D6BE77E86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08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08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1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19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50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50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125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40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82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89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03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39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71B62-7F03-45CB-8A7A-B530012319D2}" type="datetimeFigureOut">
              <a:rPr kumimoji="1" lang="ja-JP" altLang="en-US" smtClean="0"/>
              <a:t>2022/1/25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477AB-33A2-40D0-94CF-0D56EF685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4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2022911" y="5907182"/>
            <a:ext cx="5472752" cy="7788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" y="1487605"/>
            <a:ext cx="9905999" cy="43399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502276"/>
          </a:xfrm>
          <a:prstGeom prst="rect">
            <a:avLst/>
          </a:prstGeom>
          <a:solidFill>
            <a:srgbClr val="0238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大阪コロナ大規模医療・療養センターの運用開始について</a:t>
            </a:r>
            <a:endParaRPr kumimoji="1"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733876"/>
              </p:ext>
            </p:extLst>
          </p:nvPr>
        </p:nvGraphicFramePr>
        <p:xfrm>
          <a:off x="387424" y="1929572"/>
          <a:ext cx="9131151" cy="20146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075">
                  <a:extLst>
                    <a:ext uri="{9D8B030D-6E8A-4147-A177-3AD203B41FA5}">
                      <a16:colId xmlns:a16="http://schemas.microsoft.com/office/drawing/2014/main" val="2595690511"/>
                    </a:ext>
                  </a:extLst>
                </a:gridCol>
                <a:gridCol w="3917538">
                  <a:extLst>
                    <a:ext uri="{9D8B030D-6E8A-4147-A177-3AD203B41FA5}">
                      <a16:colId xmlns:a16="http://schemas.microsoft.com/office/drawing/2014/main" val="2621243095"/>
                    </a:ext>
                  </a:extLst>
                </a:gridCol>
                <a:gridCol w="3917538">
                  <a:extLst>
                    <a:ext uri="{9D8B030D-6E8A-4147-A177-3AD203B41FA5}">
                      <a16:colId xmlns:a16="http://schemas.microsoft.com/office/drawing/2014/main" val="2862953495"/>
                    </a:ext>
                  </a:extLst>
                </a:gridCol>
              </a:tblGrid>
              <a:tr h="40874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運用</a:t>
                      </a:r>
                      <a:endParaRPr kumimoji="1" lang="en-US" altLang="ja-JP" sz="1400" b="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フェーズ</a:t>
                      </a:r>
                      <a:endParaRPr kumimoji="1" lang="en-US" altLang="ja-JP" sz="1400" b="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フェーズ移行のタイミング（運用開始のタイミング）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620432"/>
                  </a:ext>
                </a:extLst>
              </a:tr>
              <a:tr h="36557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感染拡大時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026901"/>
                  </a:ext>
                </a:extLst>
              </a:tr>
              <a:tr h="36557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災害級</a:t>
                      </a:r>
                      <a:endParaRPr kumimoji="1" lang="en-US" altLang="ja-JP" sz="1400" b="0" dirty="0" smtClean="0">
                        <a:solidFill>
                          <a:srgbClr val="FF0000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rgbClr val="FF0000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非常事態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現行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変更後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669927"/>
                  </a:ext>
                </a:extLst>
              </a:tr>
              <a:tr h="8747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>
                        <a:solidFill>
                          <a:srgbClr val="FF0000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「宿泊療養施設の最大確保部屋数の使用率」が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およそ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50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％以上となり、約２週間で開設・運用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開始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rgbClr val="FF0000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大阪モデルの非常事態へ移行し、約１週間で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>
                        <a:lnSpc>
                          <a:spcPts val="1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開設・運用開始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4423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621164"/>
            <a:ext cx="990600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83">
              <a:lnSpc>
                <a:spcPts val="2200"/>
              </a:lnSpc>
            </a:pP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感染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拡大により自宅療養者が急増し、今後も増加が見込まれるため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、大阪府保健・医療提供体制確保計画</a:t>
            </a:r>
            <a:endParaRPr kumimoji="1" lang="en-US" altLang="ja-JP" sz="1600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914383">
              <a:lnSpc>
                <a:spcPts val="22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（健康医療部所管）が以下のとおり変更。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新型コロナウイルス感染症対策協議会（書面開催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）で同意（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令和４年１月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25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日）</a:t>
            </a:r>
            <a:r>
              <a:rPr lang="ja-JP" altLang="en-US" sz="1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defTabSz="914383">
              <a:lnSpc>
                <a:spcPts val="2200"/>
              </a:lnSpc>
            </a:pPr>
            <a:endParaRPr kumimoji="1"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</a:t>
            </a:r>
            <a:r>
              <a:rPr kumimoji="1" lang="ja-JP" altLang="en-US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運用開始のタイミング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kumimoji="1" lang="en-US" altLang="ja-JP" sz="1600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8559" y="3766782"/>
            <a:ext cx="9905999" cy="3195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83">
              <a:lnSpc>
                <a:spcPts val="2200"/>
              </a:lnSpc>
            </a:pPr>
            <a:endParaRPr kumimoji="1" lang="en-US" altLang="ja-JP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</a:t>
            </a:r>
            <a:r>
              <a:rPr kumimoji="1" lang="ja-JP" altLang="en-US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療養</a:t>
            </a:r>
            <a:r>
              <a:rPr kumimoji="1" lang="ja-JP" altLang="en-US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対象者</a:t>
            </a:r>
            <a:endParaRPr kumimoji="1" lang="en-US" altLang="ja-JP" b="1" dirty="0" smtClean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b="1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次のとおりとする。</a:t>
            </a:r>
            <a:endParaRPr kumimoji="1" lang="en-US" altLang="ja-JP" sz="1600" b="1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・原則</a:t>
            </a:r>
            <a:r>
              <a:rPr kumimoji="1" lang="en-US" altLang="ja-JP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40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歳未満で大規模医療・療養センターでの療養を希望する軽症・無症状の者で、</a:t>
            </a:r>
          </a:p>
          <a:p>
            <a:pPr lvl="0" defTabSz="914383">
              <a:lnSpc>
                <a:spcPts val="22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自宅</a:t>
            </a: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において適切な感染管理対策が取れない</a:t>
            </a:r>
            <a:r>
              <a:rPr kumimoji="1" lang="ja-JP" altLang="en-US" sz="1600" dirty="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者。</a:t>
            </a:r>
            <a:endParaRPr kumimoji="1" lang="ja-JP" altLang="en-US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sz="1600" dirty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・ただし、重症化リスク（基礎疾患等）がある者は宿泊療養</a:t>
            </a:r>
            <a:r>
              <a:rPr kumimoji="1" lang="ja-JP" altLang="en-US" sz="160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kumimoji="1" lang="ja-JP" altLang="en-US" sz="1600" smtClean="0">
                <a:solidFill>
                  <a:prstClr val="black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する。</a:t>
            </a:r>
            <a:endParaRPr kumimoji="1" lang="ja-JP" altLang="en-US" sz="1600" dirty="0">
              <a:solidFill>
                <a:prstClr val="black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コールセンターにて陽性患者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発生届</a:t>
            </a:r>
            <a:r>
              <a:rPr kumimoji="1"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であることが確認できる者に限る。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endParaRPr kumimoji="1"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</a:t>
            </a:r>
            <a:r>
              <a:rPr kumimoji="1" lang="ja-JP" altLang="en-US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➢　運用</a:t>
            </a:r>
            <a:r>
              <a:rPr kumimoji="1" lang="ja-JP" altLang="en-US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開始日時</a:t>
            </a:r>
            <a:endParaRPr kumimoji="1" lang="en-US" altLang="ja-JP" b="1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令和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31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日（月）午前</a:t>
            </a:r>
            <a:r>
              <a:rPr kumimoji="1"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</a:t>
            </a: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から　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lvl="0" defTabSz="914383">
              <a:lnSpc>
                <a:spcPts val="2200"/>
              </a:lnSpc>
            </a:pPr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曲折矢印 6"/>
          <p:cNvSpPr/>
          <p:nvPr/>
        </p:nvSpPr>
        <p:spPr>
          <a:xfrm flipV="1">
            <a:off x="1179595" y="5933807"/>
            <a:ext cx="516339" cy="634429"/>
          </a:xfrm>
          <a:prstGeom prst="bentArrow">
            <a:avLst>
              <a:gd name="adj1" fmla="val 35573"/>
              <a:gd name="adj2" fmla="val 40859"/>
              <a:gd name="adj3" fmla="val 25000"/>
              <a:gd name="adj4" fmla="val 4903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8790039" y="94831"/>
            <a:ext cx="10340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資料１ー４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66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4011</TotalTime>
  <Words>300</Words>
  <Application>Microsoft Office PowerPoint</Application>
  <PresentationFormat>A4 210 x 297 mm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revision>358</cp:revision>
  <cp:lastPrinted>2022-01-25T05:34:41Z</cp:lastPrinted>
  <dcterms:created xsi:type="dcterms:W3CDTF">2021-09-09T03:57:52Z</dcterms:created>
  <dcterms:modified xsi:type="dcterms:W3CDTF">2022-01-25T05:49:43Z</dcterms:modified>
</cp:coreProperties>
</file>