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660"/>
  </p:normalViewPr>
  <p:slideViewPr>
    <p:cSldViewPr snapToGrid="0">
      <p:cViewPr varScale="1">
        <p:scale>
          <a:sx n="70" d="100"/>
          <a:sy n="70" d="100"/>
        </p:scale>
        <p:origin x="111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C64DA19-2CD4-4028-9540-71F8C6EB1646}" type="datetimeFigureOut">
              <a:rPr kumimoji="1" lang="ja-JP" altLang="en-US" smtClean="0"/>
              <a:t>2022/1/25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2DA92F7-549E-4F07-82AF-931AD6262A5F}" type="slidenum">
              <a:rPr kumimoji="1" lang="ja-JP" altLang="en-US" smtClean="0"/>
              <a:t>‹#›</a:t>
            </a:fld>
            <a:endParaRPr kumimoji="1" lang="ja-JP" altLang="en-US"/>
          </a:p>
        </p:txBody>
      </p:sp>
    </p:spTree>
    <p:extLst>
      <p:ext uri="{BB962C8B-B14F-4D97-AF65-F5344CB8AC3E}">
        <p14:creationId xmlns:p14="http://schemas.microsoft.com/office/powerpoint/2010/main" val="775873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C64DA19-2CD4-4028-9540-71F8C6EB1646}" type="datetimeFigureOut">
              <a:rPr kumimoji="1" lang="ja-JP" altLang="en-US" smtClean="0"/>
              <a:t>2022/1/25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2DA92F7-549E-4F07-82AF-931AD6262A5F}" type="slidenum">
              <a:rPr kumimoji="1" lang="ja-JP" altLang="en-US" smtClean="0"/>
              <a:t>‹#›</a:t>
            </a:fld>
            <a:endParaRPr kumimoji="1" lang="ja-JP" altLang="en-US"/>
          </a:p>
        </p:txBody>
      </p:sp>
    </p:spTree>
    <p:extLst>
      <p:ext uri="{BB962C8B-B14F-4D97-AF65-F5344CB8AC3E}">
        <p14:creationId xmlns:p14="http://schemas.microsoft.com/office/powerpoint/2010/main" val="1556828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C64DA19-2CD4-4028-9540-71F8C6EB1646}" type="datetimeFigureOut">
              <a:rPr kumimoji="1" lang="ja-JP" altLang="en-US" smtClean="0"/>
              <a:t>2022/1/25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2DA92F7-549E-4F07-82AF-931AD6262A5F}" type="slidenum">
              <a:rPr kumimoji="1" lang="ja-JP" altLang="en-US" smtClean="0"/>
              <a:t>‹#›</a:t>
            </a:fld>
            <a:endParaRPr kumimoji="1" lang="ja-JP" altLang="en-US"/>
          </a:p>
        </p:txBody>
      </p:sp>
    </p:spTree>
    <p:extLst>
      <p:ext uri="{BB962C8B-B14F-4D97-AF65-F5344CB8AC3E}">
        <p14:creationId xmlns:p14="http://schemas.microsoft.com/office/powerpoint/2010/main" val="654415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C64DA19-2CD4-4028-9540-71F8C6EB1646}" type="datetimeFigureOut">
              <a:rPr kumimoji="1" lang="ja-JP" altLang="en-US" smtClean="0"/>
              <a:t>2022/1/25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2DA92F7-549E-4F07-82AF-931AD6262A5F}" type="slidenum">
              <a:rPr kumimoji="1" lang="ja-JP" altLang="en-US" smtClean="0"/>
              <a:t>‹#›</a:t>
            </a:fld>
            <a:endParaRPr kumimoji="1" lang="ja-JP" altLang="en-US"/>
          </a:p>
        </p:txBody>
      </p:sp>
    </p:spTree>
    <p:extLst>
      <p:ext uri="{BB962C8B-B14F-4D97-AF65-F5344CB8AC3E}">
        <p14:creationId xmlns:p14="http://schemas.microsoft.com/office/powerpoint/2010/main" val="1934321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C64DA19-2CD4-4028-9540-71F8C6EB1646}" type="datetimeFigureOut">
              <a:rPr kumimoji="1" lang="ja-JP" altLang="en-US" smtClean="0"/>
              <a:t>2022/1/25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2DA92F7-549E-4F07-82AF-931AD6262A5F}" type="slidenum">
              <a:rPr kumimoji="1" lang="ja-JP" altLang="en-US" smtClean="0"/>
              <a:t>‹#›</a:t>
            </a:fld>
            <a:endParaRPr kumimoji="1" lang="ja-JP" altLang="en-US"/>
          </a:p>
        </p:txBody>
      </p:sp>
    </p:spTree>
    <p:extLst>
      <p:ext uri="{BB962C8B-B14F-4D97-AF65-F5344CB8AC3E}">
        <p14:creationId xmlns:p14="http://schemas.microsoft.com/office/powerpoint/2010/main" val="931227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C64DA19-2CD4-4028-9540-71F8C6EB1646}" type="datetimeFigureOut">
              <a:rPr kumimoji="1" lang="ja-JP" altLang="en-US" smtClean="0"/>
              <a:t>2022/1/25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2DA92F7-549E-4F07-82AF-931AD6262A5F}" type="slidenum">
              <a:rPr kumimoji="1" lang="ja-JP" altLang="en-US" smtClean="0"/>
              <a:t>‹#›</a:t>
            </a:fld>
            <a:endParaRPr kumimoji="1" lang="ja-JP" altLang="en-US"/>
          </a:p>
        </p:txBody>
      </p:sp>
    </p:spTree>
    <p:extLst>
      <p:ext uri="{BB962C8B-B14F-4D97-AF65-F5344CB8AC3E}">
        <p14:creationId xmlns:p14="http://schemas.microsoft.com/office/powerpoint/2010/main" val="175659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C64DA19-2CD4-4028-9540-71F8C6EB1646}" type="datetimeFigureOut">
              <a:rPr kumimoji="1" lang="ja-JP" altLang="en-US" smtClean="0"/>
              <a:t>2022/1/25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2DA92F7-549E-4F07-82AF-931AD6262A5F}" type="slidenum">
              <a:rPr kumimoji="1" lang="ja-JP" altLang="en-US" smtClean="0"/>
              <a:t>‹#›</a:t>
            </a:fld>
            <a:endParaRPr kumimoji="1" lang="ja-JP" altLang="en-US"/>
          </a:p>
        </p:txBody>
      </p:sp>
    </p:spTree>
    <p:extLst>
      <p:ext uri="{BB962C8B-B14F-4D97-AF65-F5344CB8AC3E}">
        <p14:creationId xmlns:p14="http://schemas.microsoft.com/office/powerpoint/2010/main" val="40421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C64DA19-2CD4-4028-9540-71F8C6EB1646}" type="datetimeFigureOut">
              <a:rPr kumimoji="1" lang="ja-JP" altLang="en-US" smtClean="0"/>
              <a:t>2022/1/25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2DA92F7-549E-4F07-82AF-931AD6262A5F}" type="slidenum">
              <a:rPr kumimoji="1" lang="ja-JP" altLang="en-US" smtClean="0"/>
              <a:t>‹#›</a:t>
            </a:fld>
            <a:endParaRPr kumimoji="1" lang="ja-JP" altLang="en-US"/>
          </a:p>
        </p:txBody>
      </p:sp>
    </p:spTree>
    <p:extLst>
      <p:ext uri="{BB962C8B-B14F-4D97-AF65-F5344CB8AC3E}">
        <p14:creationId xmlns:p14="http://schemas.microsoft.com/office/powerpoint/2010/main" val="202403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64DA19-2CD4-4028-9540-71F8C6EB1646}" type="datetimeFigureOut">
              <a:rPr kumimoji="1" lang="ja-JP" altLang="en-US" smtClean="0"/>
              <a:t>2022/1/25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2DA92F7-549E-4F07-82AF-931AD6262A5F}" type="slidenum">
              <a:rPr kumimoji="1" lang="ja-JP" altLang="en-US" smtClean="0"/>
              <a:t>‹#›</a:t>
            </a:fld>
            <a:endParaRPr kumimoji="1" lang="ja-JP" altLang="en-US"/>
          </a:p>
        </p:txBody>
      </p:sp>
    </p:spTree>
    <p:extLst>
      <p:ext uri="{BB962C8B-B14F-4D97-AF65-F5344CB8AC3E}">
        <p14:creationId xmlns:p14="http://schemas.microsoft.com/office/powerpoint/2010/main" val="765965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C64DA19-2CD4-4028-9540-71F8C6EB1646}" type="datetimeFigureOut">
              <a:rPr kumimoji="1" lang="ja-JP" altLang="en-US" smtClean="0"/>
              <a:t>2022/1/25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2DA92F7-549E-4F07-82AF-931AD6262A5F}" type="slidenum">
              <a:rPr kumimoji="1" lang="ja-JP" altLang="en-US" smtClean="0"/>
              <a:t>‹#›</a:t>
            </a:fld>
            <a:endParaRPr kumimoji="1" lang="ja-JP" altLang="en-US"/>
          </a:p>
        </p:txBody>
      </p:sp>
    </p:spTree>
    <p:extLst>
      <p:ext uri="{BB962C8B-B14F-4D97-AF65-F5344CB8AC3E}">
        <p14:creationId xmlns:p14="http://schemas.microsoft.com/office/powerpoint/2010/main" val="3827770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C64DA19-2CD4-4028-9540-71F8C6EB1646}" type="datetimeFigureOut">
              <a:rPr kumimoji="1" lang="ja-JP" altLang="en-US" smtClean="0"/>
              <a:t>2022/1/25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2DA92F7-549E-4F07-82AF-931AD6262A5F}" type="slidenum">
              <a:rPr kumimoji="1" lang="ja-JP" altLang="en-US" smtClean="0"/>
              <a:t>‹#›</a:t>
            </a:fld>
            <a:endParaRPr kumimoji="1" lang="ja-JP" altLang="en-US"/>
          </a:p>
        </p:txBody>
      </p:sp>
    </p:spTree>
    <p:extLst>
      <p:ext uri="{BB962C8B-B14F-4D97-AF65-F5344CB8AC3E}">
        <p14:creationId xmlns:p14="http://schemas.microsoft.com/office/powerpoint/2010/main" val="2863891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64DA19-2CD4-4028-9540-71F8C6EB1646}" type="datetimeFigureOut">
              <a:rPr kumimoji="1" lang="ja-JP" altLang="en-US" smtClean="0"/>
              <a:t>2022/1/25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DA92F7-549E-4F07-82AF-931AD6262A5F}" type="slidenum">
              <a:rPr kumimoji="1" lang="ja-JP" altLang="en-US" smtClean="0"/>
              <a:t>‹#›</a:t>
            </a:fld>
            <a:endParaRPr kumimoji="1" lang="ja-JP" altLang="en-US"/>
          </a:p>
        </p:txBody>
      </p:sp>
    </p:spTree>
    <p:extLst>
      <p:ext uri="{BB962C8B-B14F-4D97-AF65-F5344CB8AC3E}">
        <p14:creationId xmlns:p14="http://schemas.microsoft.com/office/powerpoint/2010/main" val="6882079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bwMode="gray">
          <a:xfrm>
            <a:off x="84468" y="5013649"/>
            <a:ext cx="9706304" cy="1772199"/>
          </a:xfrm>
          <a:prstGeom prst="rect">
            <a:avLst/>
          </a:prstGeom>
          <a:noFill/>
          <a:ln w="38100">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165440" y="5146683"/>
            <a:ext cx="9634915" cy="14575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just"/>
            <a:r>
              <a:rPr kumimoji="1" lang="ja-JP" altLang="en-US" dirty="0" smtClean="0">
                <a:solidFill>
                  <a:schemeClr val="tx1"/>
                </a:solidFill>
                <a:latin typeface="UD デジタル 教科書体 NK-R" panose="02020400000000000000" pitchFamily="18" charset="-128"/>
                <a:ea typeface="UD デジタル 教科書体 NK-R" panose="02020400000000000000" pitchFamily="18" charset="-128"/>
              </a:rPr>
              <a:t>〇 今後も、新型コロナウイルス感染者数の増加傾向の継続が見込まれることから、さらなる施設の</a:t>
            </a:r>
            <a:endParaRPr kumimoji="1" lang="en-US" altLang="ja-JP"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gn="just"/>
            <a:r>
              <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dirty="0" smtClean="0">
                <a:solidFill>
                  <a:schemeClr val="tx1"/>
                </a:solidFill>
                <a:latin typeface="UD デジタル 教科書体 NK-R" panose="02020400000000000000" pitchFamily="18" charset="-128"/>
                <a:ea typeface="UD デジタル 教科書体 NK-R" panose="02020400000000000000" pitchFamily="18" charset="-128"/>
              </a:rPr>
              <a:t>　確保に向け準備中。</a:t>
            </a:r>
            <a:endParaRPr kumimoji="1" lang="en-US" altLang="ja-JP"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gn="just">
              <a:lnSpc>
                <a:spcPts val="800"/>
              </a:lnSpc>
            </a:pPr>
            <a:endParaRPr kumimoji="1" lang="en-US" altLang="ja-JP" sz="10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gn="just">
              <a:lnSpc>
                <a:spcPts val="1700"/>
              </a:lnSpc>
            </a:pPr>
            <a:r>
              <a:rPr kumimoji="1" lang="ja-JP" altLang="en-US" sz="13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300" dirty="0" smtClean="0">
                <a:solidFill>
                  <a:schemeClr val="tx1"/>
                </a:solidFill>
                <a:latin typeface="UD デジタル 教科書体 NK-R" panose="02020400000000000000" pitchFamily="18" charset="-128"/>
                <a:ea typeface="UD デジタル 教科書体 NK-R" panose="02020400000000000000" pitchFamily="18" charset="-128"/>
              </a:rPr>
              <a:t>　　❏　１</a:t>
            </a:r>
            <a:r>
              <a:rPr kumimoji="1" lang="en-US" altLang="ja-JP" sz="1300" dirty="0" smtClean="0">
                <a:solidFill>
                  <a:schemeClr val="tx1"/>
                </a:solidFill>
                <a:latin typeface="UD デジタル 教科書体 NK-R" panose="02020400000000000000" pitchFamily="18" charset="-128"/>
                <a:ea typeface="UD デジタル 教科書体 NK-R" panose="02020400000000000000" pitchFamily="18" charset="-128"/>
              </a:rPr>
              <a:t>/11</a:t>
            </a:r>
            <a:r>
              <a:rPr kumimoji="1" lang="ja-JP" altLang="en-US" sz="130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300" dirty="0" smtClean="0">
                <a:solidFill>
                  <a:schemeClr val="tx1"/>
                </a:solidFill>
                <a:latin typeface="UD デジタル 教科書体 NK-R" panose="02020400000000000000" pitchFamily="18" charset="-128"/>
                <a:ea typeface="UD デジタル 教科書体 NK-R" panose="02020400000000000000" pitchFamily="18" charset="-128"/>
              </a:rPr>
              <a:t>14 </a:t>
            </a:r>
            <a:r>
              <a:rPr kumimoji="1" lang="ja-JP" altLang="en-US" sz="1300" dirty="0" smtClean="0">
                <a:solidFill>
                  <a:schemeClr val="tx1"/>
                </a:solidFill>
                <a:latin typeface="UD デジタル 教科書体 NK-R" panose="02020400000000000000" pitchFamily="18" charset="-128"/>
                <a:ea typeface="UD デジタル 教科書体 NK-R" panose="02020400000000000000" pitchFamily="18" charset="-128"/>
              </a:rPr>
              <a:t>宿泊施設の公募</a:t>
            </a:r>
            <a:endParaRPr kumimoji="1" lang="en-US" altLang="ja-JP" sz="13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gn="just">
              <a:lnSpc>
                <a:spcPts val="1700"/>
              </a:lnSpc>
            </a:pPr>
            <a:r>
              <a:rPr kumimoji="1" lang="ja-JP" altLang="en-US" sz="13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300" dirty="0" smtClean="0">
                <a:solidFill>
                  <a:schemeClr val="tx1"/>
                </a:solidFill>
                <a:latin typeface="UD デジタル 教科書体 NK-R" panose="02020400000000000000" pitchFamily="18" charset="-128"/>
                <a:ea typeface="UD デジタル 教科書体 NK-R" panose="02020400000000000000" pitchFamily="18" charset="-128"/>
              </a:rPr>
              <a:t>　　　　　　　　　　　　　　　　　　　　　　（６施設</a:t>
            </a:r>
            <a:r>
              <a:rPr kumimoji="1" lang="en-US" altLang="ja-JP" sz="1300" dirty="0" smtClean="0">
                <a:solidFill>
                  <a:schemeClr val="tx1"/>
                </a:solidFill>
                <a:latin typeface="UD デジタル 教科書体 NK-R" panose="02020400000000000000" pitchFamily="18" charset="-128"/>
                <a:ea typeface="UD デジタル 教科書体 NK-R" panose="02020400000000000000" pitchFamily="18" charset="-128"/>
              </a:rPr>
              <a:t>1,522</a:t>
            </a:r>
            <a:r>
              <a:rPr kumimoji="1" lang="ja-JP" altLang="en-US" sz="1300" dirty="0" smtClean="0">
                <a:solidFill>
                  <a:schemeClr val="tx1"/>
                </a:solidFill>
                <a:latin typeface="UD デジタル 教科書体 NK-R" panose="02020400000000000000" pitchFamily="18" charset="-128"/>
                <a:ea typeface="UD デジタル 教科書体 NK-R" panose="02020400000000000000" pitchFamily="18" charset="-128"/>
              </a:rPr>
              <a:t>室の応募）</a:t>
            </a:r>
            <a:endParaRPr kumimoji="1" lang="en-US" altLang="ja-JP" sz="13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gn="just">
              <a:lnSpc>
                <a:spcPts val="700"/>
              </a:lnSpc>
            </a:pPr>
            <a:endParaRPr kumimoji="1" lang="en-US" altLang="ja-JP" sz="13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gn="just">
              <a:lnSpc>
                <a:spcPts val="2100"/>
              </a:lnSpc>
            </a:pPr>
            <a:r>
              <a:rPr kumimoji="1" lang="ja-JP" altLang="en-US" sz="13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300" dirty="0" smtClean="0">
                <a:solidFill>
                  <a:schemeClr val="tx1"/>
                </a:solidFill>
                <a:latin typeface="UD デジタル 教科書体 NK-R" panose="02020400000000000000" pitchFamily="18" charset="-128"/>
                <a:ea typeface="UD デジタル 教科書体 NK-R" panose="02020400000000000000" pitchFamily="18" charset="-128"/>
              </a:rPr>
              <a:t>　　❏　前回</a:t>
            </a:r>
            <a:r>
              <a:rPr kumimoji="1" lang="en-US" altLang="ja-JP" sz="1300" dirty="0" smtClean="0">
                <a:solidFill>
                  <a:schemeClr val="tx1"/>
                </a:solidFill>
                <a:latin typeface="UD デジタル 教科書体 NK-R" panose="02020400000000000000" pitchFamily="18" charset="-128"/>
                <a:ea typeface="UD デジタル 教科書体 NK-R" panose="02020400000000000000" pitchFamily="18" charset="-128"/>
              </a:rPr>
              <a:t>11/10</a:t>
            </a:r>
            <a:r>
              <a:rPr kumimoji="1" lang="ja-JP" altLang="en-US" sz="130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300" dirty="0" smtClean="0">
                <a:solidFill>
                  <a:schemeClr val="tx1"/>
                </a:solidFill>
                <a:latin typeface="UD デジタル 教科書体 NK-R" panose="02020400000000000000" pitchFamily="18" charset="-128"/>
                <a:ea typeface="UD デジタル 教科書体 NK-R" panose="02020400000000000000" pitchFamily="18" charset="-128"/>
              </a:rPr>
              <a:t>19</a:t>
            </a:r>
            <a:r>
              <a:rPr kumimoji="1" lang="ja-JP" altLang="en-US" sz="1300" dirty="0" smtClean="0">
                <a:solidFill>
                  <a:schemeClr val="tx1"/>
                </a:solidFill>
                <a:latin typeface="UD デジタル 教科書体 NK-R" panose="02020400000000000000" pitchFamily="18" charset="-128"/>
                <a:ea typeface="UD デジタル 教科書体 NK-R" panose="02020400000000000000" pitchFamily="18" charset="-128"/>
              </a:rPr>
              <a:t>公募の応募施設</a:t>
            </a:r>
            <a:endParaRPr kumimoji="1" lang="en-US" altLang="ja-JP" sz="13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5" name="正方形/長方形 4"/>
          <p:cNvSpPr/>
          <p:nvPr/>
        </p:nvSpPr>
        <p:spPr>
          <a:xfrm>
            <a:off x="3009" y="-2203"/>
            <a:ext cx="9906000" cy="45953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2400" b="1" dirty="0" smtClean="0">
                <a:solidFill>
                  <a:schemeClr val="bg1"/>
                </a:solidFill>
                <a:latin typeface="UD デジタル 教科書体 NK-B" panose="02020700000000000000" pitchFamily="18" charset="-128"/>
                <a:ea typeface="UD デジタル 教科書体 NK-B" panose="02020700000000000000" pitchFamily="18" charset="-128"/>
              </a:rPr>
              <a:t>宿泊療養施設の確保・運用状況</a:t>
            </a:r>
            <a:endParaRPr kumimoji="1" lang="ja-JP" altLang="en-US" sz="2400" b="1" dirty="0">
              <a:solidFill>
                <a:schemeClr val="bg1"/>
              </a:solidFill>
              <a:latin typeface="UD デジタル 教科書体 NK-B" panose="02020700000000000000" pitchFamily="18" charset="-128"/>
              <a:ea typeface="UD デジタル 教科書体 NK-B" panose="02020700000000000000" pitchFamily="18" charset="-128"/>
            </a:endParaRPr>
          </a:p>
        </p:txBody>
      </p:sp>
      <p:grpSp>
        <p:nvGrpSpPr>
          <p:cNvPr id="10" name="グループ化 9"/>
          <p:cNvGrpSpPr/>
          <p:nvPr/>
        </p:nvGrpSpPr>
        <p:grpSpPr bwMode="gray">
          <a:xfrm>
            <a:off x="50364" y="660767"/>
            <a:ext cx="2514904" cy="396000"/>
            <a:chOff x="734098" y="773897"/>
            <a:chExt cx="2338521" cy="396000"/>
          </a:xfrm>
        </p:grpSpPr>
        <p:sp>
          <p:nvSpPr>
            <p:cNvPr id="11" name="角丸四角形 10"/>
            <p:cNvSpPr/>
            <p:nvPr/>
          </p:nvSpPr>
          <p:spPr bwMode="gray">
            <a:xfrm>
              <a:off x="734098" y="773897"/>
              <a:ext cx="2338521" cy="396000"/>
            </a:xfrm>
            <a:prstGeom prst="roundRect">
              <a:avLst>
                <a:gd name="adj" fmla="val 5000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kumimoji="1" lang="ja-JP" altLang="en-US">
                <a:latin typeface="UD デジタル 教科書体 NK-B" panose="02020700000000000000" pitchFamily="18" charset="-128"/>
                <a:ea typeface="UD デジタル 教科書体 NK-B" panose="02020700000000000000" pitchFamily="18" charset="-128"/>
              </a:endParaRPr>
            </a:p>
          </p:txBody>
        </p:sp>
        <p:sp>
          <p:nvSpPr>
            <p:cNvPr id="12" name="楕円 11"/>
            <p:cNvSpPr/>
            <p:nvPr/>
          </p:nvSpPr>
          <p:spPr bwMode="gray">
            <a:xfrm>
              <a:off x="765810" y="826978"/>
              <a:ext cx="267801" cy="288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B" panose="02020700000000000000" pitchFamily="18" charset="-128"/>
                <a:ea typeface="UD デジタル 教科書体 NK-B" panose="02020700000000000000" pitchFamily="18" charset="-128"/>
              </a:endParaRPr>
            </a:p>
          </p:txBody>
        </p:sp>
        <p:sp>
          <p:nvSpPr>
            <p:cNvPr id="13" name="正方形/長方形 12"/>
            <p:cNvSpPr/>
            <p:nvPr/>
          </p:nvSpPr>
          <p:spPr bwMode="gray">
            <a:xfrm>
              <a:off x="1143917" y="837703"/>
              <a:ext cx="1648364" cy="2413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kumimoji="1" lang="ja-JP" altLang="en-US" sz="2000" b="1" dirty="0" smtClean="0">
                  <a:solidFill>
                    <a:schemeClr val="bg1"/>
                  </a:solidFill>
                  <a:latin typeface="UD デジタル 教科書体 NK-B" panose="02020700000000000000" pitchFamily="18" charset="-128"/>
                  <a:ea typeface="UD デジタル 教科書体 NK-B" panose="02020700000000000000" pitchFamily="18" charset="-128"/>
                </a:rPr>
                <a:t>施設の確保状況</a:t>
              </a:r>
              <a:r>
                <a:rPr kumimoji="1" lang="ja-JP" altLang="en-US" sz="2000" dirty="0">
                  <a:solidFill>
                    <a:schemeClr val="tx1"/>
                  </a:solidFill>
                  <a:latin typeface="UD デジタル 教科書体 NK-B" panose="02020700000000000000" pitchFamily="18" charset="-128"/>
                  <a:ea typeface="UD デジタル 教科書体 NK-B" panose="02020700000000000000" pitchFamily="18" charset="-128"/>
                </a:rPr>
                <a:t>　　</a:t>
              </a:r>
            </a:p>
          </p:txBody>
        </p:sp>
      </p:grpSp>
      <p:sp>
        <p:nvSpPr>
          <p:cNvPr id="22" name="正方形/長方形 21"/>
          <p:cNvSpPr/>
          <p:nvPr/>
        </p:nvSpPr>
        <p:spPr bwMode="gray">
          <a:xfrm>
            <a:off x="353204" y="1218675"/>
            <a:ext cx="7447950" cy="6812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kumimoji="1" lang="ja-JP" altLang="en-US" b="1" u="sng" dirty="0" smtClean="0">
                <a:solidFill>
                  <a:schemeClr val="tx1"/>
                </a:solidFill>
                <a:latin typeface="UD デジタル 教科書体 NK-R" panose="02020400000000000000" pitchFamily="18" charset="-128"/>
                <a:ea typeface="UD デジタル 教科書体 NK-R" panose="02020400000000000000" pitchFamily="18" charset="-128"/>
              </a:rPr>
              <a:t>❏ 計 ３５施設　１０，２４２室を確保</a:t>
            </a:r>
            <a:r>
              <a:rPr kumimoji="1" lang="ja-JP" altLang="en-US" b="1" dirty="0" smtClean="0">
                <a:solidFill>
                  <a:schemeClr val="tx1"/>
                </a:solidFill>
                <a:latin typeface="UD デジタル 教科書体 NK-R" panose="02020400000000000000" pitchFamily="18" charset="-128"/>
                <a:ea typeface="UD デジタル 教科書体 NK-R" panose="02020400000000000000" pitchFamily="18" charset="-128"/>
              </a:rPr>
              <a:t>　</a:t>
            </a:r>
            <a:r>
              <a:rPr kumimoji="1" lang="en-US" altLang="ja-JP" b="1" dirty="0" smtClean="0">
                <a:solidFill>
                  <a:schemeClr val="tx1"/>
                </a:solidFill>
                <a:latin typeface="UD デジタル 教科書体 NK-R" panose="02020400000000000000" pitchFamily="18" charset="-128"/>
                <a:ea typeface="UD デジタル 教科書体 NK-R" panose="02020400000000000000" pitchFamily="18" charset="-128"/>
              </a:rPr>
              <a:t>1/14</a:t>
            </a:r>
            <a:r>
              <a:rPr kumimoji="1" lang="ja-JP" altLang="en-US" b="1" dirty="0" smtClean="0">
                <a:solidFill>
                  <a:schemeClr val="tx1"/>
                </a:solidFill>
                <a:latin typeface="UD デジタル 教科書体 NK-R" panose="02020400000000000000" pitchFamily="18" charset="-128"/>
                <a:ea typeface="UD デジタル 教科書体 NK-R" panose="02020400000000000000" pitchFamily="18" charset="-128"/>
              </a:rPr>
              <a:t>～</a:t>
            </a:r>
            <a:endParaRPr kumimoji="1" lang="en-US" altLang="ja-JP" b="1"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2500"/>
              </a:lnSpc>
            </a:pPr>
            <a:r>
              <a:rPr kumimoji="1" lang="en-US" altLang="ja-JP" dirty="0" smtClean="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60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600" dirty="0" smtClean="0">
                <a:solidFill>
                  <a:schemeClr val="tx1"/>
                </a:solidFill>
                <a:latin typeface="UD デジタル 教科書体 NK-R" panose="02020400000000000000" pitchFamily="18" charset="-128"/>
                <a:ea typeface="UD デジタル 教科書体 NK-R" panose="02020400000000000000" pitchFamily="18" charset="-128"/>
              </a:rPr>
              <a:t>32</a:t>
            </a:r>
            <a:r>
              <a:rPr kumimoji="1" lang="ja-JP" altLang="en-US" sz="1600" dirty="0" smtClean="0">
                <a:solidFill>
                  <a:schemeClr val="tx1"/>
                </a:solidFill>
                <a:latin typeface="UD デジタル 教科書体 NK-R" panose="02020400000000000000" pitchFamily="18" charset="-128"/>
                <a:ea typeface="UD デジタル 教科書体 NK-R" panose="02020400000000000000" pitchFamily="18" charset="-128"/>
              </a:rPr>
              <a:t>施設　</a:t>
            </a:r>
            <a:r>
              <a:rPr kumimoji="1" lang="en-US" altLang="ja-JP" sz="1600" dirty="0" smtClean="0">
                <a:solidFill>
                  <a:schemeClr val="tx1"/>
                </a:solidFill>
                <a:latin typeface="UD デジタル 教科書体 NK-R" panose="02020400000000000000" pitchFamily="18" charset="-128"/>
                <a:ea typeface="UD デジタル 教科書体 NK-R" panose="02020400000000000000" pitchFamily="18" charset="-128"/>
              </a:rPr>
              <a:t>8,514</a:t>
            </a:r>
            <a:r>
              <a:rPr kumimoji="1" lang="ja-JP" altLang="en-US" sz="1600" dirty="0" smtClean="0">
                <a:solidFill>
                  <a:schemeClr val="tx1"/>
                </a:solidFill>
                <a:latin typeface="UD デジタル 教科書体 NK-R" panose="02020400000000000000" pitchFamily="18" charset="-128"/>
                <a:ea typeface="UD デジタル 教科書体 NK-R" panose="02020400000000000000" pitchFamily="18" charset="-128"/>
              </a:rPr>
              <a:t>室に</a:t>
            </a:r>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加え</a:t>
            </a:r>
            <a:r>
              <a:rPr kumimoji="1" lang="ja-JP" altLang="en-US" sz="1600" dirty="0" smtClean="0">
                <a:solidFill>
                  <a:schemeClr val="tx1"/>
                </a:solidFill>
                <a:latin typeface="UD デジタル 教科書体 NK-R" panose="02020400000000000000" pitchFamily="18" charset="-128"/>
                <a:ea typeface="UD デジタル 教科書体 NK-R" panose="02020400000000000000" pitchFamily="18" charset="-128"/>
              </a:rPr>
              <a:t>、新た</a:t>
            </a:r>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に３</a:t>
            </a:r>
            <a:r>
              <a:rPr kumimoji="1" lang="ja-JP" altLang="en-US" sz="1600" dirty="0" smtClean="0">
                <a:solidFill>
                  <a:schemeClr val="tx1"/>
                </a:solidFill>
                <a:latin typeface="UD デジタル 教科書体 NK-R" panose="02020400000000000000" pitchFamily="18" charset="-128"/>
                <a:ea typeface="UD デジタル 教科書体 NK-R" panose="02020400000000000000" pitchFamily="18" charset="-128"/>
              </a:rPr>
              <a:t>施設１，７２８室を確保）</a:t>
            </a:r>
            <a:endParaRPr kumimoji="1" lang="en-US" altLang="ja-JP" sz="1600" dirty="0">
              <a:solidFill>
                <a:schemeClr val="tx1"/>
              </a:solidFill>
              <a:latin typeface="UD デジタル 教科書体 NK-B" panose="02020700000000000000" pitchFamily="18" charset="-128"/>
              <a:ea typeface="UD デジタル 教科書体 NK-B" panose="02020700000000000000" pitchFamily="18" charset="-128"/>
            </a:endParaRPr>
          </a:p>
        </p:txBody>
      </p:sp>
      <p:grpSp>
        <p:nvGrpSpPr>
          <p:cNvPr id="18" name="グループ化 17"/>
          <p:cNvGrpSpPr/>
          <p:nvPr/>
        </p:nvGrpSpPr>
        <p:grpSpPr bwMode="gray">
          <a:xfrm>
            <a:off x="16306" y="2325781"/>
            <a:ext cx="3958196" cy="396000"/>
            <a:chOff x="734094" y="773897"/>
            <a:chExt cx="3685957" cy="396000"/>
          </a:xfrm>
        </p:grpSpPr>
        <p:sp>
          <p:nvSpPr>
            <p:cNvPr id="19" name="角丸四角形 18"/>
            <p:cNvSpPr/>
            <p:nvPr/>
          </p:nvSpPr>
          <p:spPr bwMode="gray">
            <a:xfrm>
              <a:off x="734094" y="773897"/>
              <a:ext cx="3685957" cy="396000"/>
            </a:xfrm>
            <a:prstGeom prst="roundRect">
              <a:avLst>
                <a:gd name="adj" fmla="val 5000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endParaRPr kumimoji="1" lang="ja-JP" altLang="en-US">
                <a:latin typeface="UD デジタル 教科書体 NK-B" panose="02020700000000000000" pitchFamily="18" charset="-128"/>
                <a:ea typeface="UD デジタル 教科書体 NK-B" panose="02020700000000000000" pitchFamily="18" charset="-128"/>
              </a:endParaRPr>
            </a:p>
          </p:txBody>
        </p:sp>
        <p:sp>
          <p:nvSpPr>
            <p:cNvPr id="20" name="楕円 19"/>
            <p:cNvSpPr/>
            <p:nvPr/>
          </p:nvSpPr>
          <p:spPr bwMode="gray">
            <a:xfrm>
              <a:off x="773346" y="818294"/>
              <a:ext cx="268192" cy="288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B" panose="02020700000000000000" pitchFamily="18" charset="-128"/>
                <a:ea typeface="UD デジタル 教科書体 NK-B" panose="02020700000000000000" pitchFamily="18" charset="-128"/>
              </a:endParaRPr>
            </a:p>
          </p:txBody>
        </p:sp>
        <p:sp>
          <p:nvSpPr>
            <p:cNvPr id="21" name="正方形/長方形 20"/>
            <p:cNvSpPr/>
            <p:nvPr/>
          </p:nvSpPr>
          <p:spPr bwMode="gray">
            <a:xfrm>
              <a:off x="1143915" y="827239"/>
              <a:ext cx="3276135" cy="3426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kumimoji="1" lang="ja-JP" altLang="en-US" sz="2000" b="1" dirty="0" smtClean="0">
                  <a:solidFill>
                    <a:schemeClr val="bg1"/>
                  </a:solidFill>
                  <a:latin typeface="UD デジタル 教科書体 NK-B" panose="02020700000000000000" pitchFamily="18" charset="-128"/>
                  <a:ea typeface="UD デジタル 教科書体 NK-B" panose="02020700000000000000" pitchFamily="18" charset="-128"/>
                </a:rPr>
                <a:t>施設の運用状況（</a:t>
              </a:r>
              <a:r>
                <a:rPr kumimoji="1" lang="en-US" altLang="ja-JP" sz="2000" b="1" dirty="0" smtClean="0">
                  <a:solidFill>
                    <a:schemeClr val="bg1"/>
                  </a:solidFill>
                  <a:latin typeface="UD デジタル 教科書体 NK-B" panose="02020700000000000000" pitchFamily="18" charset="-128"/>
                  <a:ea typeface="UD デジタル 教科書体 NK-B" panose="02020700000000000000" pitchFamily="18" charset="-128"/>
                </a:rPr>
                <a:t>1/</a:t>
              </a:r>
              <a:r>
                <a:rPr kumimoji="1" lang="ja-JP" altLang="en-US" sz="2000" b="1" dirty="0" smtClean="0">
                  <a:solidFill>
                    <a:schemeClr val="bg1"/>
                  </a:solidFill>
                  <a:latin typeface="UD デジタル 教科書体 NK-B" panose="02020700000000000000" pitchFamily="18" charset="-128"/>
                  <a:ea typeface="UD デジタル 教科書体 NK-B" panose="02020700000000000000" pitchFamily="18" charset="-128"/>
                </a:rPr>
                <a:t>２５現在）</a:t>
              </a:r>
              <a:endParaRPr kumimoji="1" lang="ja-JP" altLang="en-US" sz="2000" dirty="0">
                <a:solidFill>
                  <a:schemeClr val="tx1"/>
                </a:solidFill>
                <a:latin typeface="UD デジタル 教科書体 NK-B" panose="02020700000000000000" pitchFamily="18" charset="-128"/>
                <a:ea typeface="UD デジタル 教科書体 NK-B" panose="02020700000000000000" pitchFamily="18" charset="-128"/>
              </a:endParaRPr>
            </a:p>
          </p:txBody>
        </p:sp>
      </p:grpSp>
      <p:sp>
        <p:nvSpPr>
          <p:cNvPr id="8" name="二等辺三角形 7"/>
          <p:cNvSpPr/>
          <p:nvPr/>
        </p:nvSpPr>
        <p:spPr bwMode="gray">
          <a:xfrm rot="5400000">
            <a:off x="3867859" y="6173278"/>
            <a:ext cx="418641" cy="20535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7092980" y="5978030"/>
            <a:ext cx="2813020" cy="616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kumimoji="1" lang="ja-JP" altLang="en-US" dirty="0" smtClean="0">
                <a:solidFill>
                  <a:schemeClr val="tx1"/>
                </a:solidFill>
                <a:latin typeface="UD デジタル 教科書体 NK-B" panose="02020700000000000000" pitchFamily="18" charset="-128"/>
                <a:ea typeface="UD デジタル 教科書体 NK-B" panose="02020700000000000000" pitchFamily="18" charset="-128"/>
              </a:rPr>
              <a:t>❏ </a:t>
            </a:r>
            <a:r>
              <a:rPr kumimoji="1" lang="en-US" altLang="ja-JP" u="sng" dirty="0" smtClean="0">
                <a:solidFill>
                  <a:schemeClr val="tx1"/>
                </a:solidFill>
                <a:latin typeface="UD デジタル 教科書体 NK-B" panose="02020700000000000000" pitchFamily="18" charset="-128"/>
                <a:ea typeface="UD デジタル 教科書体 NK-B" panose="02020700000000000000" pitchFamily="18" charset="-128"/>
              </a:rPr>
              <a:t>2</a:t>
            </a:r>
            <a:r>
              <a:rPr kumimoji="1" lang="ja-JP" altLang="en-US" u="sng" dirty="0" smtClean="0">
                <a:solidFill>
                  <a:schemeClr val="tx1"/>
                </a:solidFill>
                <a:latin typeface="UD デジタル 教科書体 NK-B" panose="02020700000000000000" pitchFamily="18" charset="-128"/>
                <a:ea typeface="UD デジタル 教科書体 NK-B" panose="02020700000000000000" pitchFamily="18" charset="-128"/>
              </a:rPr>
              <a:t>月上旬に</a:t>
            </a:r>
            <a:endParaRPr kumimoji="1" lang="en-US" altLang="ja-JP" u="sng" dirty="0" smtClean="0">
              <a:solidFill>
                <a:schemeClr val="tx1"/>
              </a:solidFill>
              <a:latin typeface="UD デジタル 教科書体 NK-B" panose="02020700000000000000" pitchFamily="18" charset="-128"/>
              <a:ea typeface="UD デジタル 教科書体 NK-B" panose="02020700000000000000" pitchFamily="18" charset="-128"/>
            </a:endParaRPr>
          </a:p>
          <a:p>
            <a:r>
              <a:rPr kumimoji="1" lang="ja-JP" altLang="en-US" dirty="0">
                <a:solidFill>
                  <a:schemeClr val="tx1"/>
                </a:solidFill>
                <a:latin typeface="UD デジタル 教科書体 NK-B" panose="02020700000000000000" pitchFamily="18" charset="-128"/>
                <a:ea typeface="UD デジタル 教科書体 NK-B" panose="02020700000000000000" pitchFamily="18" charset="-128"/>
              </a:rPr>
              <a:t>　</a:t>
            </a:r>
            <a:r>
              <a:rPr kumimoji="1" lang="ja-JP" altLang="en-US" dirty="0" smtClean="0">
                <a:solidFill>
                  <a:schemeClr val="tx1"/>
                </a:solidFill>
                <a:latin typeface="UD デジタル 教科書体 NK-B" panose="02020700000000000000" pitchFamily="18" charset="-128"/>
                <a:ea typeface="UD デジタル 教科書体 NK-B" panose="02020700000000000000" pitchFamily="18" charset="-128"/>
              </a:rPr>
              <a:t>  </a:t>
            </a:r>
            <a:r>
              <a:rPr kumimoji="1" lang="ja-JP" altLang="en-US" u="sng" dirty="0" smtClean="0">
                <a:solidFill>
                  <a:schemeClr val="tx1"/>
                </a:solidFill>
                <a:latin typeface="UD デジタル 教科書体 NK-B" panose="02020700000000000000" pitchFamily="18" charset="-128"/>
                <a:ea typeface="UD デジタル 教科書体 NK-B" panose="02020700000000000000" pitchFamily="18" charset="-128"/>
              </a:rPr>
              <a:t>約</a:t>
            </a:r>
            <a:r>
              <a:rPr kumimoji="1" lang="en-US" altLang="ja-JP" u="sng" dirty="0" smtClean="0">
                <a:solidFill>
                  <a:schemeClr val="tx1"/>
                </a:solidFill>
                <a:latin typeface="UD デジタル 教科書体 NK-B" panose="02020700000000000000" pitchFamily="18" charset="-128"/>
                <a:ea typeface="UD デジタル 教科書体 NK-B" panose="02020700000000000000" pitchFamily="18" charset="-128"/>
              </a:rPr>
              <a:t>1,000</a:t>
            </a:r>
            <a:r>
              <a:rPr kumimoji="1" lang="ja-JP" altLang="en-US" u="sng" dirty="0" smtClean="0">
                <a:solidFill>
                  <a:schemeClr val="tx1"/>
                </a:solidFill>
                <a:latin typeface="UD デジタル 教科書体 NK-B" panose="02020700000000000000" pitchFamily="18" charset="-128"/>
                <a:ea typeface="UD デジタル 教科書体 NK-B" panose="02020700000000000000" pitchFamily="18" charset="-128"/>
              </a:rPr>
              <a:t>室を増室予定</a:t>
            </a:r>
            <a:endParaRPr kumimoji="1" lang="en-US" altLang="ja-JP" sz="2400" u="sng"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7" name="二等辺三角形 26"/>
          <p:cNvSpPr/>
          <p:nvPr/>
        </p:nvSpPr>
        <p:spPr bwMode="gray">
          <a:xfrm rot="10800000">
            <a:off x="1635732" y="3230266"/>
            <a:ext cx="1159432" cy="25585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346457" y="3641732"/>
            <a:ext cx="6551214" cy="2726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kumimoji="1" lang="ja-JP" altLang="en-US" b="1" u="sng" dirty="0" smtClean="0">
                <a:solidFill>
                  <a:schemeClr val="tx1"/>
                </a:solidFill>
                <a:latin typeface="UD デジタル 教科書体 NK-R" panose="02020400000000000000" pitchFamily="18" charset="-128"/>
                <a:ea typeface="UD デジタル 教科書体 NK-R" panose="02020400000000000000" pitchFamily="18" charset="-128"/>
              </a:rPr>
              <a:t>❏ ３５施設１０，２４２室を運用開始</a:t>
            </a:r>
            <a:r>
              <a:rPr kumimoji="1" lang="ja-JP" altLang="en-US" b="1" dirty="0" smtClean="0">
                <a:solidFill>
                  <a:schemeClr val="tx1"/>
                </a:solidFill>
                <a:latin typeface="UD デジタル 教科書体 NK-R" panose="02020400000000000000" pitchFamily="18" charset="-128"/>
                <a:ea typeface="UD デジタル 教科書体 NK-R" panose="02020400000000000000" pitchFamily="18" charset="-128"/>
              </a:rPr>
              <a:t>　　</a:t>
            </a:r>
            <a:r>
              <a:rPr kumimoji="1" lang="en-US" altLang="ja-JP" b="1" dirty="0" smtClean="0">
                <a:solidFill>
                  <a:schemeClr val="tx1"/>
                </a:solidFill>
                <a:latin typeface="UD デジタル 教科書体 NK-R" panose="02020400000000000000" pitchFamily="18" charset="-128"/>
                <a:ea typeface="UD デジタル 教科書体 NK-R" panose="02020400000000000000" pitchFamily="18" charset="-128"/>
              </a:rPr>
              <a:t>1/</a:t>
            </a:r>
            <a:r>
              <a:rPr kumimoji="1" lang="ja-JP" altLang="en-US" b="1" dirty="0" smtClean="0">
                <a:solidFill>
                  <a:schemeClr val="tx1"/>
                </a:solidFill>
                <a:latin typeface="UD デジタル 教科書体 NK-R" panose="02020400000000000000" pitchFamily="18" charset="-128"/>
                <a:ea typeface="UD デジタル 教科書体 NK-R" panose="02020400000000000000" pitchFamily="18" charset="-128"/>
              </a:rPr>
              <a:t>２</a:t>
            </a:r>
            <a:r>
              <a:rPr kumimoji="1" lang="en-US" altLang="ja-JP" b="1" dirty="0" smtClean="0">
                <a:solidFill>
                  <a:schemeClr val="tx1"/>
                </a:solidFill>
                <a:latin typeface="UD デジタル 教科書体 NK-R" panose="02020400000000000000" pitchFamily="18" charset="-128"/>
                <a:ea typeface="UD デジタル 教科書体 NK-R" panose="02020400000000000000" pitchFamily="18" charset="-128"/>
              </a:rPr>
              <a:t>4</a:t>
            </a:r>
            <a:r>
              <a:rPr kumimoji="1" lang="ja-JP" altLang="en-US" b="1" dirty="0" smtClean="0">
                <a:solidFill>
                  <a:schemeClr val="tx1"/>
                </a:solidFill>
                <a:latin typeface="UD デジタル 教科書体 NK-R" panose="02020400000000000000" pitchFamily="18" charset="-128"/>
                <a:ea typeface="UD デジタル 教科書体 NK-R" panose="02020400000000000000" pitchFamily="18" charset="-128"/>
              </a:rPr>
              <a:t>～</a:t>
            </a:r>
            <a:endParaRPr kumimoji="1" lang="en-US" altLang="ja-JP" sz="20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37" name="正方形/長方形 36"/>
          <p:cNvSpPr/>
          <p:nvPr/>
        </p:nvSpPr>
        <p:spPr bwMode="gray">
          <a:xfrm>
            <a:off x="346457" y="2778570"/>
            <a:ext cx="9732477" cy="3478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kumimoji="1" lang="ja-JP" altLang="en-US" b="1" u="sng" dirty="0" smtClean="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b="1" u="sng" dirty="0">
                <a:solidFill>
                  <a:schemeClr val="tx1"/>
                </a:solidFill>
                <a:latin typeface="UD デジタル 教科書体 NK-R" panose="02020400000000000000" pitchFamily="18" charset="-128"/>
                <a:ea typeface="UD デジタル 教科書体 NK-R" panose="02020400000000000000" pitchFamily="18" charset="-128"/>
              </a:rPr>
              <a:t>宿泊療養施設の運用を最大の「災害級非常</a:t>
            </a:r>
            <a:r>
              <a:rPr kumimoji="1" lang="ja-JP" altLang="en-US" b="1" u="sng" dirty="0" smtClean="0">
                <a:solidFill>
                  <a:schemeClr val="tx1"/>
                </a:solidFill>
                <a:latin typeface="UD デジタル 教科書体 NK-R" panose="02020400000000000000" pitchFamily="18" charset="-128"/>
                <a:ea typeface="UD デジタル 教科書体 NK-R" panose="02020400000000000000" pitchFamily="18" charset="-128"/>
              </a:rPr>
              <a:t>事態　</a:t>
            </a:r>
            <a:r>
              <a:rPr kumimoji="1" lang="en-US" altLang="ja-JP" b="1" u="sng" dirty="0" smtClean="0">
                <a:solidFill>
                  <a:schemeClr val="tx1"/>
                </a:solidFill>
                <a:latin typeface="UD デジタル 教科書体 NK-R" panose="02020400000000000000" pitchFamily="18" charset="-128"/>
                <a:ea typeface="UD デジタル 教科書体 NK-R" panose="02020400000000000000" pitchFamily="18" charset="-128"/>
              </a:rPr>
              <a:t>10,000</a:t>
            </a:r>
            <a:r>
              <a:rPr kumimoji="1" lang="ja-JP" altLang="en-US" b="1" u="sng" dirty="0" smtClean="0">
                <a:solidFill>
                  <a:schemeClr val="tx1"/>
                </a:solidFill>
                <a:latin typeface="UD デジタル 教科書体 NK-R" panose="02020400000000000000" pitchFamily="18" charset="-128"/>
                <a:ea typeface="UD デジタル 教科書体 NK-R" panose="02020400000000000000" pitchFamily="18" charset="-128"/>
              </a:rPr>
              <a:t>室</a:t>
            </a:r>
            <a:r>
              <a:rPr kumimoji="1" lang="ja-JP" altLang="en-US" b="1" u="sng"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b="1" u="sng" dirty="0" smtClean="0">
                <a:solidFill>
                  <a:schemeClr val="tx1"/>
                </a:solidFill>
                <a:latin typeface="UD デジタル 教科書体 NK-R" panose="02020400000000000000" pitchFamily="18" charset="-128"/>
                <a:ea typeface="UD デジタル 教科書体 NK-R" panose="02020400000000000000" pitchFamily="18" charset="-128"/>
              </a:rPr>
              <a:t>に引き上げ</a:t>
            </a:r>
            <a:r>
              <a:rPr kumimoji="1" lang="ja-JP" altLang="en-US" b="1" dirty="0" smtClean="0">
                <a:solidFill>
                  <a:schemeClr val="tx1"/>
                </a:solidFill>
                <a:latin typeface="UD デジタル 教科書体 NK-R" panose="02020400000000000000" pitchFamily="18" charset="-128"/>
                <a:ea typeface="UD デジタル 教科書体 NK-R" panose="02020400000000000000" pitchFamily="18" charset="-128"/>
              </a:rPr>
              <a:t>  </a:t>
            </a:r>
            <a:r>
              <a:rPr kumimoji="1" lang="en-US" altLang="ja-JP" b="1" dirty="0" smtClean="0">
                <a:solidFill>
                  <a:schemeClr val="tx1"/>
                </a:solidFill>
                <a:latin typeface="UD デジタル 教科書体 NK-R" panose="02020400000000000000" pitchFamily="18" charset="-128"/>
                <a:ea typeface="UD デジタル 教科書体 NK-R" panose="02020400000000000000" pitchFamily="18" charset="-128"/>
              </a:rPr>
              <a:t>1/5</a:t>
            </a:r>
            <a:r>
              <a:rPr kumimoji="1" lang="ja-JP" altLang="en-US" b="1" dirty="0" smtClean="0">
                <a:solidFill>
                  <a:schemeClr val="tx1"/>
                </a:solidFill>
                <a:latin typeface="UD デジタル 教科書体 NK-R" panose="02020400000000000000" pitchFamily="18" charset="-128"/>
                <a:ea typeface="UD デジタル 教科書体 NK-R" panose="02020400000000000000" pitchFamily="18" charset="-128"/>
              </a:rPr>
              <a:t>～ </a:t>
            </a:r>
            <a:endParaRPr kumimoji="1" lang="en-US" altLang="ja-JP" b="1" dirty="0" smtClean="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38" name="二等辺三角形 37"/>
          <p:cNvSpPr/>
          <p:nvPr/>
        </p:nvSpPr>
        <p:spPr bwMode="gray">
          <a:xfrm rot="5400000">
            <a:off x="6704770" y="6173279"/>
            <a:ext cx="418641" cy="20535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4153699" y="5979249"/>
            <a:ext cx="2653400" cy="6168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施設</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規模及び</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　汚染区域と清潔区域の区分け</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　が可能な施設等で選定</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endParaRPr kumimoji="1" lang="en-US" altLang="ja-JP" dirty="0">
              <a:solidFill>
                <a:schemeClr val="tx1"/>
              </a:solidFill>
              <a:latin typeface="UD デジタル 教科書体 NK-R" panose="02020400000000000000" pitchFamily="18" charset="-128"/>
              <a:ea typeface="UD デジタル 教科書体 NK-R" panose="02020400000000000000" pitchFamily="18" charset="-128"/>
            </a:endParaRPr>
          </a:p>
        </p:txBody>
      </p:sp>
      <p:pic>
        <p:nvPicPr>
          <p:cNvPr id="24" name="図 2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19780" y="805388"/>
            <a:ext cx="1506635" cy="1502343"/>
          </a:xfrm>
          <a:prstGeom prst="rect">
            <a:avLst/>
          </a:prstGeom>
        </p:spPr>
      </p:pic>
      <p:sp>
        <p:nvSpPr>
          <p:cNvPr id="36" name="正方形/長方形 35"/>
          <p:cNvSpPr/>
          <p:nvPr/>
        </p:nvSpPr>
        <p:spPr>
          <a:xfrm>
            <a:off x="2881635" y="3898049"/>
            <a:ext cx="2544127" cy="2255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うち</a:t>
            </a:r>
            <a:r>
              <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rPr>
              <a:t>10</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施設を診療型ホテルとして運用</a:t>
            </a:r>
            <a:r>
              <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　</a:t>
            </a:r>
            <a:r>
              <a:rPr kumimoji="1" lang="ja-JP" altLang="en-US" sz="1600" dirty="0" smtClean="0">
                <a:solidFill>
                  <a:schemeClr val="tx1"/>
                </a:solidFill>
                <a:latin typeface="UD デジタル 教科書体 NK-B" panose="02020700000000000000" pitchFamily="18" charset="-128"/>
                <a:ea typeface="UD デジタル 教科書体 NK-B" panose="02020700000000000000" pitchFamily="18" charset="-128"/>
              </a:rPr>
              <a:t>　</a:t>
            </a:r>
            <a:endParaRPr kumimoji="1" lang="en-US" altLang="ja-JP" sz="1600" dirty="0" smtClean="0">
              <a:solidFill>
                <a:schemeClr val="tx1"/>
              </a:solidFill>
              <a:latin typeface="UD デジタル 教科書体 NK-B" panose="02020700000000000000" pitchFamily="18" charset="-128"/>
              <a:ea typeface="UD デジタル 教科書体 NK-B" panose="02020700000000000000" pitchFamily="18" charset="-128"/>
            </a:endParaRPr>
          </a:p>
          <a:p>
            <a:r>
              <a:rPr kumimoji="1" lang="ja-JP" altLang="en-US" sz="1600" dirty="0" smtClean="0">
                <a:solidFill>
                  <a:schemeClr val="tx1"/>
                </a:solidFill>
                <a:latin typeface="UD デジタル 教科書体 NK-B" panose="02020700000000000000" pitchFamily="18" charset="-128"/>
                <a:ea typeface="UD デジタル 教科書体 NK-B" panose="02020700000000000000" pitchFamily="18" charset="-128"/>
              </a:rPr>
              <a:t>　　</a:t>
            </a:r>
            <a:endParaRPr kumimoji="1" lang="en-US" altLang="ja-JP" sz="2000" dirty="0" smtClean="0">
              <a:solidFill>
                <a:schemeClr val="tx1"/>
              </a:solidFill>
              <a:latin typeface="UD デジタル 教科書体 NK-B" panose="02020700000000000000" pitchFamily="18" charset="-128"/>
              <a:ea typeface="UD デジタル 教科書体 NK-B" panose="02020700000000000000" pitchFamily="18" charset="-128"/>
            </a:endParaRPr>
          </a:p>
          <a:p>
            <a:pPr algn="just"/>
            <a:endParaRPr kumimoji="1" lang="en-US" altLang="ja-JP"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4" name="大かっこ 3"/>
          <p:cNvSpPr/>
          <p:nvPr/>
        </p:nvSpPr>
        <p:spPr>
          <a:xfrm>
            <a:off x="491094" y="4332723"/>
            <a:ext cx="6406578" cy="467503"/>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25" name="正方形/長方形 24"/>
          <p:cNvSpPr/>
          <p:nvPr/>
        </p:nvSpPr>
        <p:spPr bwMode="gray">
          <a:xfrm>
            <a:off x="683430" y="4352189"/>
            <a:ext cx="6123669" cy="5137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rPr>
              <a:t>12/  2 </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　</a:t>
            </a:r>
            <a:r>
              <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rPr>
              <a:t>1/21 </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　９施設 </a:t>
            </a:r>
            <a:r>
              <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rPr>
              <a:t>2,444</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室を濃厚接触専用施設（府運営）として運用</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rPr>
              <a:t>12/10 </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 </a:t>
            </a:r>
            <a:r>
              <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rPr>
              <a:t>1/18   </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４施設 </a:t>
            </a:r>
            <a:r>
              <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rPr>
              <a:t>1,348</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室を帰国待機者向け施設</a:t>
            </a:r>
            <a:r>
              <a:rPr kumimoji="1" lang="ja-JP" altLang="en-US" sz="1400" smtClean="0">
                <a:solidFill>
                  <a:schemeClr val="tx1"/>
                </a:solidFill>
                <a:latin typeface="UD デジタル 教科書体 NK-R" panose="02020400000000000000" pitchFamily="18" charset="-128"/>
                <a:ea typeface="UD デジタル 教科書体 NK-R" panose="02020400000000000000" pitchFamily="18" charset="-128"/>
              </a:rPr>
              <a:t>（国運営）</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として運用</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6" name="テキスト ボックス 1"/>
          <p:cNvSpPr txBox="1"/>
          <p:nvPr/>
        </p:nvSpPr>
        <p:spPr>
          <a:xfrm>
            <a:off x="8453586" y="97383"/>
            <a:ext cx="1337186" cy="307777"/>
          </a:xfrm>
          <a:prstGeom prst="rect">
            <a:avLst/>
          </a:prstGeom>
          <a:solidFill>
            <a:schemeClr val="bg1"/>
          </a:solidFill>
          <a:ln>
            <a:solidFill>
              <a:schemeClr val="tx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400" smtClean="0">
                <a:latin typeface="UD デジタル 教科書体 NK-R" panose="02020400000000000000" pitchFamily="18" charset="-128"/>
                <a:ea typeface="UD デジタル 教科書体 NK-R" panose="02020400000000000000" pitchFamily="18" charset="-128"/>
              </a:rPr>
              <a:t>資料</a:t>
            </a:r>
            <a:r>
              <a:rPr kumimoji="1" lang="ja-JP" altLang="en-US" sz="1400" smtClean="0">
                <a:latin typeface="UD デジタル 教科書体 NK-R" panose="02020400000000000000" pitchFamily="18" charset="-128"/>
                <a:ea typeface="UD デジタル 教科書体 NK-R" panose="02020400000000000000" pitchFamily="18" charset="-128"/>
              </a:rPr>
              <a:t>１ー３</a:t>
            </a:r>
            <a:endParaRPr kumimoji="1" lang="ja-JP" altLang="en-US" sz="1400"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300473548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899</TotalTime>
  <Words>261</Words>
  <Application>Microsoft Office PowerPoint</Application>
  <PresentationFormat>A4 210 x 297 mm</PresentationFormat>
  <Paragraphs>24</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UD デジタル 教科書体 NK-B</vt:lpstr>
      <vt:lpstr>UD デジタル 教科書体 NK-R</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小城　正樹</dc:creator>
  <cp:revision>128</cp:revision>
  <cp:lastPrinted>2022-01-21T09:46:34Z</cp:lastPrinted>
  <dcterms:created xsi:type="dcterms:W3CDTF">2021-12-12T23:35:45Z</dcterms:created>
  <dcterms:modified xsi:type="dcterms:W3CDTF">2022-01-25T03:22:09Z</dcterms:modified>
</cp:coreProperties>
</file>