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91BC7-04F8-47A8-991A-6D329C19EAC4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4B3DD-2EE1-488C-9A93-D0CD168FC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9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5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01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0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47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66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24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73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0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80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6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59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A662C-084B-4D54-978A-CB176CEC1CC8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5DBA-1A70-4B14-8544-161320516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E1BD58B-2CDE-485A-8E10-5E6FB430C5D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8493" y="430957"/>
            <a:ext cx="6688091" cy="37457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大阪モデル　「非常事態」（赤色信号）の指標の状況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1875"/>
            <a:ext cx="12192000" cy="439910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000" b="1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大阪モデル「非常事態」へ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000" b="1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移行（赤色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信号点灯）について</a:t>
            </a:r>
            <a:endParaRPr lang="en-US" altLang="ja-JP" sz="20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3CADB41-AE8A-42B6-ABB5-8356F8570E82}"/>
              </a:ext>
            </a:extLst>
          </p:cNvPr>
          <p:cNvSpPr/>
          <p:nvPr/>
        </p:nvSpPr>
        <p:spPr>
          <a:xfrm>
            <a:off x="108493" y="2425772"/>
            <a:ext cx="1212607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○ステージ移行については、指標の目安の到達状況を踏まえつつ、感染状況や医療提供体制の状況、感染拡大の契機も十分に考慮し、専門家の意見を聴取したうえで、対策本部会議で決定する。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560873" y="39406"/>
            <a:ext cx="14295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資料</a:t>
            </a:r>
            <a:r>
              <a:rPr kumimoji="1" lang="ja-JP" altLang="en-US" smtClean="0"/>
              <a:t>２</a:t>
            </a:r>
            <a:r>
              <a:rPr lang="ja-JP" altLang="en-US" smtClean="0"/>
              <a:t>ー１</a:t>
            </a:r>
            <a:endParaRPr kumimoji="1" lang="en-US" altLang="ja-JP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9858" y="2840513"/>
            <a:ext cx="11926333" cy="3893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○１月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に全体病床使用率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50.2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時時点）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となり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「非常事態」（赤色信号）の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目安（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超過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43967C98-1604-41FD-82B3-7AAE2BDBD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903653"/>
              </p:ext>
            </p:extLst>
          </p:nvPr>
        </p:nvGraphicFramePr>
        <p:xfrm>
          <a:off x="119861" y="797889"/>
          <a:ext cx="11952276" cy="165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954">
                  <a:extLst>
                    <a:ext uri="{9D8B030D-6E8A-4147-A177-3AD203B41FA5}">
                      <a16:colId xmlns:a16="http://schemas.microsoft.com/office/drawing/2014/main" val="1061967930"/>
                    </a:ext>
                  </a:extLst>
                </a:gridCol>
                <a:gridCol w="1710952">
                  <a:extLst>
                    <a:ext uri="{9D8B030D-6E8A-4147-A177-3AD203B41FA5}">
                      <a16:colId xmlns:a16="http://schemas.microsoft.com/office/drawing/2014/main" val="3271101727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2971460033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4158445169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888082698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2306402689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3859426073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3568603134"/>
                    </a:ext>
                  </a:extLst>
                </a:gridCol>
                <a:gridCol w="897910">
                  <a:extLst>
                    <a:ext uri="{9D8B030D-6E8A-4147-A177-3AD203B41FA5}">
                      <a16:colId xmlns:a16="http://schemas.microsoft.com/office/drawing/2014/main" val="1725681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非常事態の目安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（いずれかが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目安に達した場合）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時時点）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①直近１週間の人口</a:t>
                      </a:r>
                      <a:r>
                        <a:rPr kumimoji="1" lang="en-US" altLang="ja-JP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万人あたり新規陽性者数</a:t>
                      </a:r>
                      <a:endParaRPr kumimoji="1" lang="en-US" altLang="ja-JP" sz="1400" b="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none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253.93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303.73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343.22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382.08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423.86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451.76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29343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②病床使用率</a:t>
                      </a:r>
                      <a:r>
                        <a:rPr kumimoji="1" lang="ja-JP" altLang="en-US" sz="11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（重症・軽症中等症ともに確保病床数）</a:t>
                      </a:r>
                      <a:endParaRPr kumimoji="1" lang="en-US" altLang="ja-JP" sz="1100" b="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29.0%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31.3%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35.8%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40.5%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44.4%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47.8%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50.2</a:t>
                      </a:r>
                      <a:r>
                        <a:rPr kumimoji="1" lang="ja-JP" altLang="en-US" sz="12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b="1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863985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③重症病床使用率</a:t>
                      </a:r>
                      <a:endParaRPr kumimoji="1" lang="ja-JP" altLang="en-US" sz="1100" b="0" baseline="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％以上</a:t>
                      </a: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2.3%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2.1%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2.8%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3.3%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3.9%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3.8%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8233" marR="108233" marT="54117" marB="541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7037429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11137505" y="1794324"/>
            <a:ext cx="934634" cy="3297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5631606" y="2714988"/>
            <a:ext cx="928788" cy="91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814EC5-5B48-4A58-8BC7-04789A54DC09}"/>
              </a:ext>
            </a:extLst>
          </p:cNvPr>
          <p:cNvSpPr txBox="1"/>
          <p:nvPr/>
        </p:nvSpPr>
        <p:spPr>
          <a:xfrm>
            <a:off x="119858" y="3322605"/>
            <a:ext cx="11926333" cy="16366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＜府の感染・医療提供体制の状況＞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○１月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日時点で感染収束の兆し（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代新規陽性者数が減少傾向にあるなど）が見られず、今後も感染拡大又は高水準での推移が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想定されること（１月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日に国に対し、まん延防止等重点措置適用を要請中）。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○急激な感染拡大が継続していることから、今後、軽症・中等症の医療提供体制等が急速にひっ迫するとともに、重症者数の増加につながるおそ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れが強いこと。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また、一般救急患者搬送困難事案が急増しており、コロナ医療と一般医療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の両立が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困難な事態が近づきつつあること。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5C358E6-3508-47D1-A1FF-D2371AD49C7B}"/>
              </a:ext>
            </a:extLst>
          </p:cNvPr>
          <p:cNvSpPr txBox="1"/>
          <p:nvPr/>
        </p:nvSpPr>
        <p:spPr>
          <a:xfrm>
            <a:off x="119857" y="5008258"/>
            <a:ext cx="11926333" cy="8703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＜新型コロナウイルス対策本部会議専門家会議　朝野座長のご意見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○大阪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モデルの信号の点灯については、事前に決定されていた基準で実施することに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賛成。赤信号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点灯によって、感染対策の必要性の再確認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遵守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密や大声による会話の場を避けるなどの行動変容が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期待。（詳細は資料２－２のとおり）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A1A93E7-8567-4788-A904-095F41386E9B}"/>
              </a:ext>
            </a:extLst>
          </p:cNvPr>
          <p:cNvSpPr txBox="1"/>
          <p:nvPr/>
        </p:nvSpPr>
        <p:spPr>
          <a:xfrm>
            <a:off x="341194" y="6262546"/>
            <a:ext cx="11649233" cy="460657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日（月）に非常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移行（赤信号点灯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 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のレベル３相当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下矢印 14">
            <a:extLst>
              <a:ext uri="{FF2B5EF4-FFF2-40B4-BE49-F238E27FC236}">
                <a16:creationId xmlns:a16="http://schemas.microsoft.com/office/drawing/2014/main" id="{F9C755D2-963E-49C3-9CC3-B41447D8B8CD}"/>
              </a:ext>
            </a:extLst>
          </p:cNvPr>
          <p:cNvSpPr/>
          <p:nvPr/>
        </p:nvSpPr>
        <p:spPr>
          <a:xfrm>
            <a:off x="5758645" y="5932206"/>
            <a:ext cx="600075" cy="3303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</p:spTree>
    <p:extLst>
      <p:ext uri="{BB962C8B-B14F-4D97-AF65-F5344CB8AC3E}">
        <p14:creationId xmlns:p14="http://schemas.microsoft.com/office/powerpoint/2010/main" val="6521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493</Words>
  <Application>Microsoft Office PowerPoint</Application>
  <PresentationFormat>ワイド画面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國本　由衣</cp:lastModifiedBy>
  <cp:revision>11</cp:revision>
  <cp:lastPrinted>2022-01-24T00:54:58Z</cp:lastPrinted>
  <dcterms:created xsi:type="dcterms:W3CDTF">2022-01-06T01:57:36Z</dcterms:created>
  <dcterms:modified xsi:type="dcterms:W3CDTF">2022-01-24T01:00:02Z</dcterms:modified>
</cp:coreProperties>
</file>