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7"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434" autoAdjust="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559" tIns="45779" rIns="91559" bIns="45779" rtlCol="0"/>
          <a:lstStyle>
            <a:lvl1pPr algn="r">
              <a:defRPr sz="1200"/>
            </a:lvl1pPr>
          </a:lstStyle>
          <a:p>
            <a:fld id="{5CAF7F09-A85E-4A34-B0FE-B0B52EC47E17}" type="datetimeFigureOut">
              <a:rPr kumimoji="1" lang="ja-JP" altLang="en-US" smtClean="0"/>
              <a:t>2022/1/20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721" y="4783306"/>
            <a:ext cx="5445760" cy="3913615"/>
          </a:xfrm>
          <a:prstGeom prst="rect">
            <a:avLst/>
          </a:prstGeom>
        </p:spPr>
        <p:txBody>
          <a:bodyPr vert="horz" lIns="91559" tIns="45779" rIns="91559" bIns="4577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59" tIns="45779" rIns="91559" bIns="45779" rtlCol="0" anchor="b"/>
          <a:lstStyle>
            <a:lvl1pPr algn="r">
              <a:defRPr sz="1200"/>
            </a:lvl1pPr>
          </a:lstStyle>
          <a:p>
            <a:fld id="{5B871070-AD9E-4F99-8CE9-2A038DF4F417}" type="slidenum">
              <a:rPr kumimoji="1" lang="ja-JP" altLang="en-US" smtClean="0"/>
              <a:t>‹#›</a:t>
            </a:fld>
            <a:endParaRPr kumimoji="1" lang="ja-JP" altLang="en-US"/>
          </a:p>
        </p:txBody>
      </p:sp>
    </p:spTree>
    <p:extLst>
      <p:ext uri="{BB962C8B-B14F-4D97-AF65-F5344CB8AC3E}">
        <p14:creationId xmlns:p14="http://schemas.microsoft.com/office/powerpoint/2010/main" val="20089307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5B871070-AD9E-4F99-8CE9-2A038DF4F417}" type="slidenum">
              <a:rPr kumimoji="1" lang="ja-JP" altLang="en-US" smtClean="0"/>
              <a:t>1</a:t>
            </a:fld>
            <a:endParaRPr kumimoji="1" lang="ja-JP" altLang="en-US"/>
          </a:p>
        </p:txBody>
      </p:sp>
    </p:spTree>
    <p:extLst>
      <p:ext uri="{BB962C8B-B14F-4D97-AF65-F5344CB8AC3E}">
        <p14:creationId xmlns:p14="http://schemas.microsoft.com/office/powerpoint/2010/main" val="18205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5B871070-AD9E-4F99-8CE9-2A038DF4F417}" type="slidenum">
              <a:rPr kumimoji="1" lang="ja-JP" altLang="en-US" smtClean="0"/>
              <a:t>2</a:t>
            </a:fld>
            <a:endParaRPr kumimoji="1" lang="ja-JP" altLang="en-US"/>
          </a:p>
        </p:txBody>
      </p:sp>
    </p:spTree>
    <p:extLst>
      <p:ext uri="{BB962C8B-B14F-4D97-AF65-F5344CB8AC3E}">
        <p14:creationId xmlns:p14="http://schemas.microsoft.com/office/powerpoint/2010/main" val="2159875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6085AAF-8506-4481-A674-8073BE5C0894}" type="datetime1">
              <a:rPr kumimoji="1" lang="ja-JP" altLang="en-US" smtClean="0"/>
              <a:t>2022/1/20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1457042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6E5D2B-7017-486D-B669-D078E108E61B}" type="datetime1">
              <a:rPr kumimoji="1" lang="ja-JP" altLang="en-US" smtClean="0"/>
              <a:t>2022/1/20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2859511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FCD2E75-D8A2-41AA-955B-7CFBC6615BA3}" type="datetime1">
              <a:rPr kumimoji="1" lang="ja-JP" altLang="en-US" smtClean="0"/>
              <a:t>2022/1/20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3845696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73CE36-C9A7-4FEA-B7D7-E24C0B813527}" type="datetime1">
              <a:rPr kumimoji="1" lang="ja-JP" altLang="en-US" smtClean="0"/>
              <a:t>2022/1/20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4089833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6471553-09F6-44B9-ACC3-2F8818266EBB}" type="datetime1">
              <a:rPr kumimoji="1" lang="ja-JP" altLang="en-US" smtClean="0"/>
              <a:t>2022/1/20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3193647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B79ACD6-A157-458F-A59D-3178D039B948}" type="datetime1">
              <a:rPr kumimoji="1" lang="ja-JP" altLang="en-US" smtClean="0"/>
              <a:t>2022/1/20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3478676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99188F-414D-41FF-B668-431E240E4A49}" type="datetime1">
              <a:rPr kumimoji="1" lang="ja-JP" altLang="en-US" smtClean="0"/>
              <a:t>2022/1/20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1845501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729F454-B7D6-4C37-A13B-E163008266B2}" type="datetime1">
              <a:rPr kumimoji="1" lang="ja-JP" altLang="en-US" smtClean="0"/>
              <a:t>2022/1/20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1420018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95456A-83DA-4DDE-8BDC-2F87222B3B60}" type="datetime1">
              <a:rPr kumimoji="1" lang="ja-JP" altLang="en-US" smtClean="0"/>
              <a:t>2022/1/20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97903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9AD6C54-E039-4054-A6A1-D2F47A5C6CFE}" type="datetime1">
              <a:rPr kumimoji="1" lang="ja-JP" altLang="en-US" smtClean="0"/>
              <a:t>2022/1/20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3399047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206A77-C5EF-42A0-A2C7-A7810304562F}" type="datetime1">
              <a:rPr kumimoji="1" lang="ja-JP" altLang="en-US" smtClean="0"/>
              <a:t>2022/1/20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699845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11494-C120-41E7-84BA-F1F06CF73705}" type="datetime1">
              <a:rPr kumimoji="1" lang="ja-JP" altLang="en-US" smtClean="0"/>
              <a:t>2022/1/20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068B9-49BE-41DE-954D-F536681B1476}" type="slidenum">
              <a:rPr kumimoji="1" lang="ja-JP" altLang="en-US" smtClean="0"/>
              <a:t>‹#›</a:t>
            </a:fld>
            <a:endParaRPr kumimoji="1" lang="ja-JP" altLang="en-US"/>
          </a:p>
        </p:txBody>
      </p:sp>
    </p:spTree>
    <p:extLst>
      <p:ext uri="{BB962C8B-B14F-4D97-AF65-F5344CB8AC3E}">
        <p14:creationId xmlns:p14="http://schemas.microsoft.com/office/powerpoint/2010/main" val="2952352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12192000" cy="369332"/>
          </a:xfrm>
          <a:prstGeom prst="rect">
            <a:avLst/>
          </a:prstGeom>
          <a:solidFill>
            <a:srgbClr val="0070C0"/>
          </a:solidFill>
        </p:spPr>
        <p:txBody>
          <a:bodyPr wrap="square" rtlCol="0">
            <a:spAutoFit/>
          </a:bodyPr>
          <a:lstStyle/>
          <a:p>
            <a:pPr algn="ctr"/>
            <a:r>
              <a:rPr kumimoji="1" lang="ja-JP" altLang="en-US" b="1" dirty="0" smtClean="0">
                <a:solidFill>
                  <a:schemeClr val="bg1"/>
                </a:solidFill>
              </a:rPr>
              <a:t>新型</a:t>
            </a:r>
            <a:r>
              <a:rPr kumimoji="1" lang="ja-JP" altLang="en-US" b="1" dirty="0" smtClean="0">
                <a:solidFill>
                  <a:schemeClr val="bg1"/>
                </a:solidFill>
              </a:rPr>
              <a:t>コロナウイルス感染症感染急拡大時の濃厚接触者の取扱いについて</a:t>
            </a:r>
            <a:endParaRPr kumimoji="1" lang="ja-JP" altLang="en-US" b="1" dirty="0">
              <a:solidFill>
                <a:schemeClr val="bg1"/>
              </a:solidFill>
            </a:endParaRPr>
          </a:p>
        </p:txBody>
      </p:sp>
      <p:sp>
        <p:nvSpPr>
          <p:cNvPr id="5" name="テキスト ボックス 4"/>
          <p:cNvSpPr txBox="1"/>
          <p:nvPr/>
        </p:nvSpPr>
        <p:spPr>
          <a:xfrm>
            <a:off x="179067" y="510330"/>
            <a:ext cx="11769090" cy="1600438"/>
          </a:xfrm>
          <a:prstGeom prst="rect">
            <a:avLst/>
          </a:prstGeom>
          <a:noFill/>
          <a:ln>
            <a:solidFill>
              <a:schemeClr val="tx1"/>
            </a:solidFill>
          </a:ln>
        </p:spPr>
        <p:txBody>
          <a:bodyPr wrap="square" rtlCol="0">
            <a:spAutoFit/>
          </a:bodyPr>
          <a:lstStyle/>
          <a:p>
            <a:r>
              <a:rPr lang="ja-JP" altLang="en-US" sz="1300" dirty="0"/>
              <a:t>　</a:t>
            </a:r>
            <a:r>
              <a:rPr lang="ja-JP" altLang="en-US" sz="1300" b="1" dirty="0"/>
              <a:t>「新型コロナウイルス感染症の感染急拡大が確認された場合の対応について</a:t>
            </a:r>
            <a:r>
              <a:rPr lang="ja-JP" altLang="en-US" sz="1300" b="1" dirty="0" smtClean="0"/>
              <a:t>」　</a:t>
            </a:r>
            <a:r>
              <a:rPr kumimoji="1" lang="ja-JP" altLang="en-US" sz="1300" b="1" dirty="0" smtClean="0"/>
              <a:t>令和４年１月５日付け</a:t>
            </a:r>
            <a:r>
              <a:rPr lang="ja-JP" altLang="en-US" sz="1300" b="1" dirty="0" smtClean="0"/>
              <a:t>厚生</a:t>
            </a:r>
            <a:r>
              <a:rPr lang="ja-JP" altLang="en-US" sz="1300" b="1" dirty="0"/>
              <a:t>労働省</a:t>
            </a:r>
            <a:r>
              <a:rPr kumimoji="1" lang="ja-JP" altLang="en-US" sz="1300" b="1" dirty="0" smtClean="0"/>
              <a:t>事務連絡（令和４年１月</a:t>
            </a:r>
            <a:r>
              <a:rPr lang="en-US" altLang="ja-JP" sz="1300" b="1" dirty="0" smtClean="0"/>
              <a:t>19</a:t>
            </a:r>
            <a:r>
              <a:rPr kumimoji="1" lang="ja-JP" altLang="en-US" sz="1300" b="1" dirty="0" smtClean="0"/>
              <a:t>日一部改正）</a:t>
            </a:r>
            <a:endParaRPr kumimoji="1" lang="en-US" altLang="ja-JP" sz="1300" b="1" dirty="0" smtClean="0"/>
          </a:p>
          <a:p>
            <a:r>
              <a:rPr lang="ja-JP" altLang="en-US" sz="1300" dirty="0"/>
              <a:t>　</a:t>
            </a:r>
            <a:r>
              <a:rPr lang="ja-JP" altLang="en-US" sz="1300" dirty="0" smtClean="0"/>
              <a:t>感染急拡大が生じた場合の対応として、地域における社会機能の維持のために必要な場合は、自治体の判断により、社会機能を維持するために必要な事業に従事する者（以下、「社会機能維持者」という。）に限り、濃厚接触者の自宅待機期間について、</a:t>
            </a:r>
            <a:r>
              <a:rPr lang="en-US" altLang="ja-JP" sz="1300" dirty="0" smtClean="0"/>
              <a:t>10</a:t>
            </a:r>
            <a:r>
              <a:rPr lang="ja-JP" altLang="en-US" sz="1300" dirty="0" smtClean="0"/>
              <a:t>日を待たずに検査が陰性であった場合でも待機を解除する取扱を実施できることが明記された。</a:t>
            </a:r>
            <a:endParaRPr lang="en-US" altLang="ja-JP" sz="1300" dirty="0" smtClean="0"/>
          </a:p>
          <a:p>
            <a:endParaRPr lang="en-US" altLang="ja-JP" sz="700" dirty="0" smtClean="0"/>
          </a:p>
          <a:p>
            <a:r>
              <a:rPr lang="en-US" altLang="ja-JP" sz="1300" dirty="0" smtClean="0"/>
              <a:t>【</a:t>
            </a:r>
            <a:r>
              <a:rPr kumimoji="1" lang="ja-JP" altLang="en-US" sz="1300" dirty="0" smtClean="0"/>
              <a:t>社会機能維持者</a:t>
            </a:r>
            <a:r>
              <a:rPr kumimoji="1" lang="en-US" altLang="ja-JP" sz="1300" dirty="0" smtClean="0"/>
              <a:t>】</a:t>
            </a:r>
          </a:p>
          <a:p>
            <a:r>
              <a:rPr kumimoji="1" lang="ja-JP" altLang="en-US" sz="1300" dirty="0" smtClean="0"/>
              <a:t>　「新型コロナウイルス感染症対策の基本的対処方針」（令和３年</a:t>
            </a:r>
            <a:r>
              <a:rPr kumimoji="1" lang="en-US" altLang="ja-JP" sz="1300" dirty="0" smtClean="0"/>
              <a:t>11</a:t>
            </a:r>
            <a:r>
              <a:rPr kumimoji="1" lang="ja-JP" altLang="en-US" sz="1300" dirty="0" smtClean="0"/>
              <a:t>月</a:t>
            </a:r>
            <a:r>
              <a:rPr kumimoji="1" lang="en-US" altLang="ja-JP" sz="1300" dirty="0" smtClean="0"/>
              <a:t>19</a:t>
            </a:r>
            <a:r>
              <a:rPr kumimoji="1" lang="ja-JP" altLang="en-US" sz="1300" dirty="0" smtClean="0"/>
              <a:t>日（令和４年１月７日変更）新型コロナウイルス感染症対策本部決定）の</a:t>
            </a:r>
            <a:endParaRPr kumimoji="1" lang="en-US" altLang="ja-JP" sz="1300" dirty="0" smtClean="0"/>
          </a:p>
          <a:p>
            <a:r>
              <a:rPr kumimoji="1" lang="ja-JP" altLang="en-US" sz="1300" dirty="0" smtClean="0"/>
              <a:t>「（別添）緊急事態宣言時に事業の継続が求められる事業者（</a:t>
            </a:r>
            <a:r>
              <a:rPr kumimoji="1" lang="en-US" altLang="ja-JP" sz="1300" dirty="0" smtClean="0"/>
              <a:t>※</a:t>
            </a:r>
            <a:r>
              <a:rPr kumimoji="1" lang="ja-JP" altLang="en-US" sz="1300" dirty="0" smtClean="0"/>
              <a:t>裏面参照）」に掲げる事業を参考として、自治体が適当と認める事業に従事する者</a:t>
            </a:r>
            <a:endParaRPr kumimoji="1" lang="en-US" altLang="ja-JP" sz="1300" dirty="0" smtClean="0"/>
          </a:p>
        </p:txBody>
      </p:sp>
      <p:graphicFrame>
        <p:nvGraphicFramePr>
          <p:cNvPr id="8" name="表 7"/>
          <p:cNvGraphicFramePr>
            <a:graphicFrameLocks noGrp="1"/>
          </p:cNvGraphicFramePr>
          <p:nvPr>
            <p:extLst>
              <p:ext uri="{D42A27DB-BD31-4B8C-83A1-F6EECF244321}">
                <p14:modId xmlns:p14="http://schemas.microsoft.com/office/powerpoint/2010/main" val="3952674831"/>
              </p:ext>
            </p:extLst>
          </p:nvPr>
        </p:nvGraphicFramePr>
        <p:xfrm>
          <a:off x="125727" y="4464022"/>
          <a:ext cx="11875769" cy="2313967"/>
        </p:xfrm>
        <a:graphic>
          <a:graphicData uri="http://schemas.openxmlformats.org/drawingml/2006/table">
            <a:tbl>
              <a:tblPr firstRow="1" bandRow="1">
                <a:tableStyleId>{5C22544A-7EE6-4342-B048-85BDC9FD1C3A}</a:tableStyleId>
              </a:tblPr>
              <a:tblGrid>
                <a:gridCol w="11875769">
                  <a:extLst>
                    <a:ext uri="{9D8B030D-6E8A-4147-A177-3AD203B41FA5}">
                      <a16:colId xmlns:a16="http://schemas.microsoft.com/office/drawing/2014/main" val="949743019"/>
                    </a:ext>
                  </a:extLst>
                </a:gridCol>
              </a:tblGrid>
              <a:tr h="363623">
                <a:tc>
                  <a:txBody>
                    <a:bodyPr/>
                    <a:lstStyle/>
                    <a:p>
                      <a:pPr algn="ctr"/>
                      <a:r>
                        <a:rPr kumimoji="1" lang="ja-JP" altLang="en-US" sz="1600" b="1" dirty="0" smtClean="0">
                          <a:latin typeface="+mn-ea"/>
                          <a:ea typeface="+mn-ea"/>
                        </a:rPr>
                        <a:t>大阪府における「</a:t>
                      </a:r>
                      <a:r>
                        <a:rPr kumimoji="1" lang="en-US" altLang="ja-JP" sz="1600" b="1" dirty="0" smtClean="0">
                          <a:latin typeface="+mn-ea"/>
                          <a:ea typeface="+mn-ea"/>
                        </a:rPr>
                        <a:t>10</a:t>
                      </a:r>
                      <a:r>
                        <a:rPr kumimoji="1" lang="ja-JP" altLang="en-US" sz="1600" b="1" dirty="0" smtClean="0">
                          <a:latin typeface="+mn-ea"/>
                          <a:ea typeface="+mn-ea"/>
                        </a:rPr>
                        <a:t>日を待たずに検査が陰性である場合でも待機を解除する取扱い」の基準</a:t>
                      </a:r>
                      <a:endParaRPr kumimoji="1" lang="ja-JP" altLang="en-US" sz="1600" b="1" dirty="0">
                        <a:latin typeface="+mn-ea"/>
                        <a:ea typeface="+mn-ea"/>
                      </a:endParaRPr>
                    </a:p>
                  </a:txBody>
                  <a:tcPr/>
                </a:tc>
                <a:extLst>
                  <a:ext uri="{0D108BD9-81ED-4DB2-BD59-A6C34878D82A}">
                    <a16:rowId xmlns:a16="http://schemas.microsoft.com/office/drawing/2014/main" val="1943542960"/>
                  </a:ext>
                </a:extLst>
              </a:tr>
              <a:tr h="1950344">
                <a:tc>
                  <a:txBody>
                    <a:bodyPr/>
                    <a:lstStyle/>
                    <a:p>
                      <a:r>
                        <a:rPr kumimoji="1" lang="ja-JP" altLang="en-US" sz="1600" b="0" dirty="0" smtClean="0">
                          <a:latin typeface="+mn-ea"/>
                          <a:ea typeface="+mn-ea"/>
                        </a:rPr>
                        <a:t>①　予め事業の継続に必要である業務及び従事者を整理し、自宅待機の短縮を実施する者を最小限に限定できること</a:t>
                      </a:r>
                      <a:endParaRPr kumimoji="1" lang="en-US" altLang="ja-JP" sz="1600" b="0" dirty="0" smtClean="0">
                        <a:latin typeface="+mn-ea"/>
                        <a:ea typeface="+mn-ea"/>
                      </a:endParaRPr>
                    </a:p>
                    <a:p>
                      <a:r>
                        <a:rPr kumimoji="1" lang="ja-JP" altLang="en-US" sz="1600" b="0" dirty="0" smtClean="0">
                          <a:latin typeface="+mn-ea"/>
                          <a:ea typeface="+mn-ea"/>
                        </a:rPr>
                        <a:t>②　</a:t>
                      </a:r>
                      <a:r>
                        <a:rPr kumimoji="1" lang="en-US" altLang="ja-JP" sz="1600" b="0" dirty="0" smtClean="0">
                          <a:latin typeface="+mn-ea"/>
                          <a:ea typeface="+mn-ea"/>
                        </a:rPr>
                        <a:t>PCR</a:t>
                      </a:r>
                      <a:r>
                        <a:rPr kumimoji="1" lang="ja-JP" altLang="en-US" sz="1600" b="0" dirty="0" smtClean="0">
                          <a:latin typeface="+mn-ea"/>
                          <a:ea typeface="+mn-ea"/>
                        </a:rPr>
                        <a:t>検査又は抗原定量検査（やむを得ないときは抗原定性検査キット）が実施できる体制がつくれること</a:t>
                      </a:r>
                      <a:endParaRPr kumimoji="1" lang="en-US" altLang="ja-JP" sz="1600" b="0" dirty="0" smtClean="0">
                        <a:latin typeface="+mn-ea"/>
                        <a:ea typeface="+mn-ea"/>
                      </a:endParaRPr>
                    </a:p>
                    <a:p>
                      <a:r>
                        <a:rPr kumimoji="1" lang="ja-JP" altLang="en-US" sz="1600" b="0" dirty="0" smtClean="0">
                          <a:latin typeface="+mn-ea"/>
                          <a:ea typeface="+mn-ea"/>
                        </a:rPr>
                        <a:t>　　　</a:t>
                      </a:r>
                      <a:r>
                        <a:rPr kumimoji="1" lang="en-US" altLang="ja-JP" sz="1600" b="0" dirty="0" smtClean="0">
                          <a:latin typeface="+mn-ea"/>
                          <a:ea typeface="+mn-ea"/>
                        </a:rPr>
                        <a:t>※</a:t>
                      </a:r>
                      <a:r>
                        <a:rPr kumimoji="1" lang="ja-JP" altLang="en-US" sz="1600" b="0" dirty="0" smtClean="0">
                          <a:latin typeface="+mn-ea"/>
                          <a:ea typeface="+mn-ea"/>
                        </a:rPr>
                        <a:t>検査は事業者の費用負担（自費検査）</a:t>
                      </a:r>
                      <a:endParaRPr kumimoji="1" lang="en-US" altLang="ja-JP" sz="1600" b="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n-ea"/>
                          <a:ea typeface="+mn-ea"/>
                        </a:rPr>
                        <a:t>③　検査実施にあたっては、濃厚接触者となった職員の健康観察を確実に行い、無症状であることを確認ができること</a:t>
                      </a:r>
                      <a:endParaRPr kumimoji="1" lang="en-US" altLang="ja-JP" sz="1600" b="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n-ea"/>
                          <a:ea typeface="+mn-ea"/>
                        </a:rPr>
                        <a:t>④　</a:t>
                      </a:r>
                      <a:r>
                        <a:rPr kumimoji="1" lang="en-US" altLang="ja-JP" sz="1600" b="0" dirty="0" smtClean="0">
                          <a:latin typeface="+mn-ea"/>
                          <a:ea typeface="+mn-ea"/>
                        </a:rPr>
                        <a:t>10</a:t>
                      </a:r>
                      <a:r>
                        <a:rPr kumimoji="1" lang="ja-JP" altLang="en-US" sz="1600" b="0" dirty="0" smtClean="0">
                          <a:latin typeface="+mn-ea"/>
                          <a:ea typeface="+mn-ea"/>
                        </a:rPr>
                        <a:t>日を待たずに検査陰性により待機を解除された職員について、業務以外の不要不急の外出の自粛、可能な限り公共交通機</a:t>
                      </a:r>
                      <a:endParaRPr kumimoji="1" lang="en-US" altLang="ja-JP" sz="1600" b="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n-ea"/>
                          <a:ea typeface="+mn-ea"/>
                        </a:rPr>
                        <a:t>　　関以外での通勤を指導できること</a:t>
                      </a:r>
                      <a:endParaRPr kumimoji="1" lang="en-US" altLang="ja-JP" sz="1600" b="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n-ea"/>
                          <a:ea typeface="+mn-ea"/>
                        </a:rPr>
                        <a:t>⑤　保健所から体制の確認を求められた時に速やかに実施状況等を提示できること（府独自基準）</a:t>
                      </a:r>
                      <a:endParaRPr kumimoji="1" lang="en-US" altLang="ja-JP" sz="1600" b="0" dirty="0" smtClean="0">
                        <a:latin typeface="+mn-ea"/>
                        <a:ea typeface="+mn-ea"/>
                      </a:endParaRPr>
                    </a:p>
                  </a:txBody>
                  <a:tcPr anchor="ctr"/>
                </a:tc>
                <a:extLst>
                  <a:ext uri="{0D108BD9-81ED-4DB2-BD59-A6C34878D82A}">
                    <a16:rowId xmlns:a16="http://schemas.microsoft.com/office/drawing/2014/main" val="3055088973"/>
                  </a:ext>
                </a:extLst>
              </a:tr>
            </a:tbl>
          </a:graphicData>
        </a:graphic>
      </p:graphicFrame>
      <p:sp>
        <p:nvSpPr>
          <p:cNvPr id="9" name="下矢印 8"/>
          <p:cNvSpPr/>
          <p:nvPr/>
        </p:nvSpPr>
        <p:spPr>
          <a:xfrm>
            <a:off x="5177790" y="2227895"/>
            <a:ext cx="1428750" cy="2261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8092440" y="1825450"/>
            <a:ext cx="3303270" cy="28531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下矢印 11"/>
          <p:cNvSpPr/>
          <p:nvPr/>
        </p:nvSpPr>
        <p:spPr>
          <a:xfrm>
            <a:off x="5177790" y="4095373"/>
            <a:ext cx="1428750" cy="2261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152396" y="2561703"/>
            <a:ext cx="11822430" cy="14058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88620" y="2561703"/>
            <a:ext cx="11441430" cy="307777"/>
          </a:xfrm>
          <a:prstGeom prst="rect">
            <a:avLst/>
          </a:prstGeom>
          <a:noFill/>
        </p:spPr>
        <p:txBody>
          <a:bodyPr wrap="square" rtlCol="0">
            <a:spAutoFit/>
          </a:bodyPr>
          <a:lstStyle/>
          <a:p>
            <a:r>
              <a:rPr kumimoji="1" lang="en-US" altLang="ja-JP" sz="1400" dirty="0" smtClean="0"/>
              <a:t>【</a:t>
            </a:r>
            <a:r>
              <a:rPr kumimoji="1" lang="ja-JP" altLang="en-US" sz="1400" dirty="0" smtClean="0"/>
              <a:t>大阪府が適当と認める事業者</a:t>
            </a:r>
            <a:r>
              <a:rPr kumimoji="1" lang="en-US" altLang="ja-JP" sz="1400" dirty="0" smtClean="0"/>
              <a:t>】</a:t>
            </a:r>
          </a:p>
        </p:txBody>
      </p:sp>
      <p:sp>
        <p:nvSpPr>
          <p:cNvPr id="15" name="テキスト ボックス 14"/>
          <p:cNvSpPr txBox="1"/>
          <p:nvPr/>
        </p:nvSpPr>
        <p:spPr>
          <a:xfrm>
            <a:off x="184783" y="2905008"/>
            <a:ext cx="11849104" cy="954107"/>
          </a:xfrm>
          <a:prstGeom prst="rect">
            <a:avLst/>
          </a:prstGeom>
          <a:noFill/>
        </p:spPr>
        <p:txBody>
          <a:bodyPr wrap="square" rtlCol="0">
            <a:spAutoFit/>
          </a:bodyPr>
          <a:lstStyle/>
          <a:p>
            <a:r>
              <a:rPr lang="ja-JP" altLang="en-US" sz="1400" dirty="0" smtClean="0">
                <a:latin typeface="+mn-ea"/>
              </a:rPr>
              <a:t>（１）  「</a:t>
            </a:r>
            <a:r>
              <a:rPr lang="ja-JP" altLang="en-US" sz="1400" dirty="0" smtClean="0"/>
              <a:t>緊急</a:t>
            </a:r>
            <a:r>
              <a:rPr lang="ja-JP" altLang="en-US" sz="1400" dirty="0"/>
              <a:t>事態宣言時に事業の継続が求められる</a:t>
            </a:r>
            <a:r>
              <a:rPr lang="ja-JP" altLang="en-US" sz="1400" dirty="0" smtClean="0"/>
              <a:t>事業者（国参考事業者）」の事業者全てを対象とする</a:t>
            </a:r>
            <a:endParaRPr lang="en-US" altLang="ja-JP" sz="1400" dirty="0" smtClean="0"/>
          </a:p>
          <a:p>
            <a:endParaRPr lang="en-US" altLang="ja-JP" sz="1400" dirty="0" smtClean="0">
              <a:latin typeface="+mn-ea"/>
            </a:endParaRPr>
          </a:p>
          <a:p>
            <a:r>
              <a:rPr lang="ja-JP" altLang="en-US" sz="1400" dirty="0" smtClean="0">
                <a:latin typeface="+mn-ea"/>
              </a:rPr>
              <a:t>（２）　特措法</a:t>
            </a:r>
            <a:r>
              <a:rPr lang="ja-JP" altLang="en-US" sz="1400" dirty="0">
                <a:latin typeface="+mn-ea"/>
              </a:rPr>
              <a:t>第４５条第２項に基づき施設</a:t>
            </a:r>
            <a:r>
              <a:rPr lang="ja-JP" altLang="en-US" sz="1400" dirty="0" smtClean="0">
                <a:latin typeface="+mn-ea"/>
              </a:rPr>
              <a:t>の休止</a:t>
            </a:r>
            <a:r>
              <a:rPr lang="ja-JP" altLang="en-US" sz="1400" dirty="0">
                <a:latin typeface="+mn-ea"/>
              </a:rPr>
              <a:t>を</a:t>
            </a:r>
            <a:r>
              <a:rPr lang="ja-JP" altLang="en-US" sz="1400" dirty="0" smtClean="0">
                <a:latin typeface="+mn-ea"/>
              </a:rPr>
              <a:t>求められた場合は、（１） のうち「その他　医療、国民生活・国民経済維持の業務を</a:t>
            </a:r>
            <a:r>
              <a:rPr lang="ja-JP" altLang="en-US" sz="1400" dirty="0" err="1" smtClean="0">
                <a:latin typeface="+mn-ea"/>
              </a:rPr>
              <a:t>支援す</a:t>
            </a:r>
            <a:endParaRPr lang="en-US" altLang="ja-JP" sz="1400" dirty="0" smtClean="0">
              <a:latin typeface="+mn-ea"/>
            </a:endParaRPr>
          </a:p>
          <a:p>
            <a:r>
              <a:rPr lang="ja-JP" altLang="en-US" sz="1400" dirty="0">
                <a:latin typeface="+mn-ea"/>
              </a:rPr>
              <a:t>　</a:t>
            </a:r>
            <a:r>
              <a:rPr lang="ja-JP" altLang="en-US" sz="1400" dirty="0" smtClean="0">
                <a:latin typeface="+mn-ea"/>
              </a:rPr>
              <a:t>　　　</a:t>
            </a:r>
            <a:r>
              <a:rPr lang="ja-JP" altLang="en-US" sz="1400" dirty="0" err="1" smtClean="0">
                <a:latin typeface="+mn-ea"/>
              </a:rPr>
              <a:t>る</a:t>
            </a:r>
            <a:r>
              <a:rPr lang="ja-JP" altLang="en-US" sz="1400" dirty="0" smtClean="0">
                <a:latin typeface="+mn-ea"/>
              </a:rPr>
              <a:t>事業者等」の対象から除くものとする</a:t>
            </a:r>
            <a:endParaRPr kumimoji="1" lang="ja-JP" altLang="en-US" sz="1400" dirty="0"/>
          </a:p>
        </p:txBody>
      </p:sp>
      <p:sp>
        <p:nvSpPr>
          <p:cNvPr id="16" name="テキスト ボックス 15"/>
          <p:cNvSpPr txBox="1"/>
          <p:nvPr/>
        </p:nvSpPr>
        <p:spPr>
          <a:xfrm>
            <a:off x="10763572" y="28130"/>
            <a:ext cx="1264275" cy="338554"/>
          </a:xfrm>
          <a:prstGeom prst="rect">
            <a:avLst/>
          </a:prstGeom>
          <a:solidFill>
            <a:schemeClr val="bg1"/>
          </a:solidFill>
        </p:spPr>
        <p:txBody>
          <a:bodyPr wrap="square" rtlCol="0">
            <a:spAutoFit/>
          </a:bodyPr>
          <a:lstStyle/>
          <a:p>
            <a:r>
              <a:rPr kumimoji="1" lang="ja-JP" altLang="en-US" sz="1600" dirty="0" smtClean="0"/>
              <a:t>資料３－２</a:t>
            </a:r>
            <a:endParaRPr kumimoji="1" lang="ja-JP" altLang="en-US" sz="1600" dirty="0"/>
          </a:p>
        </p:txBody>
      </p:sp>
      <p:sp>
        <p:nvSpPr>
          <p:cNvPr id="2" name="スライド番号プレースホルダー 1"/>
          <p:cNvSpPr>
            <a:spLocks noGrp="1"/>
          </p:cNvSpPr>
          <p:nvPr>
            <p:ph type="sldNum" sz="quarter" idx="12"/>
          </p:nvPr>
        </p:nvSpPr>
        <p:spPr>
          <a:xfrm>
            <a:off x="9448800" y="6412864"/>
            <a:ext cx="2743200" cy="365125"/>
          </a:xfrm>
        </p:spPr>
        <p:txBody>
          <a:bodyPr/>
          <a:lstStyle/>
          <a:p>
            <a:fld id="{61F068B9-49BE-41DE-954D-F536681B1476}" type="slidenum">
              <a:rPr kumimoji="1" lang="ja-JP" altLang="en-US" smtClean="0"/>
              <a:t>1</a:t>
            </a:fld>
            <a:endParaRPr kumimoji="1" lang="ja-JP" altLang="en-US" dirty="0"/>
          </a:p>
        </p:txBody>
      </p:sp>
    </p:spTree>
    <p:extLst>
      <p:ext uri="{BB962C8B-B14F-4D97-AF65-F5344CB8AC3E}">
        <p14:creationId xmlns:p14="http://schemas.microsoft.com/office/powerpoint/2010/main" val="2074746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12192000" cy="369332"/>
          </a:xfrm>
          <a:prstGeom prst="rect">
            <a:avLst/>
          </a:prstGeom>
          <a:solidFill>
            <a:srgbClr val="0070C0"/>
          </a:solidFill>
        </p:spPr>
        <p:txBody>
          <a:bodyPr wrap="square" rtlCol="0">
            <a:spAutoFit/>
          </a:bodyPr>
          <a:lstStyle/>
          <a:p>
            <a:pPr algn="ctr"/>
            <a:r>
              <a:rPr lang="en-US" altLang="ja-JP" b="1" dirty="0">
                <a:solidFill>
                  <a:schemeClr val="bg1"/>
                </a:solidFill>
              </a:rPr>
              <a:t>【</a:t>
            </a:r>
            <a:r>
              <a:rPr kumimoji="1" lang="ja-JP" altLang="en-US" b="1" dirty="0" smtClean="0">
                <a:solidFill>
                  <a:schemeClr val="bg1"/>
                </a:solidFill>
              </a:rPr>
              <a:t>参考</a:t>
            </a:r>
            <a:r>
              <a:rPr lang="en-US" altLang="ja-JP" b="1" dirty="0">
                <a:solidFill>
                  <a:schemeClr val="bg1"/>
                </a:solidFill>
              </a:rPr>
              <a:t>】</a:t>
            </a:r>
            <a:r>
              <a:rPr kumimoji="1" lang="ja-JP" altLang="en-US" b="1" dirty="0" smtClean="0">
                <a:solidFill>
                  <a:schemeClr val="bg1"/>
                </a:solidFill>
              </a:rPr>
              <a:t>緊急事態宣言時に事業の継続が求められる事業者の一例</a:t>
            </a:r>
            <a:endParaRPr kumimoji="1" lang="ja-JP" altLang="en-US" b="1" dirty="0">
              <a:solidFill>
                <a:schemeClr val="bg1"/>
              </a:solidFill>
            </a:endParaRPr>
          </a:p>
        </p:txBody>
      </p:sp>
      <p:sp>
        <p:nvSpPr>
          <p:cNvPr id="3" name="正方形/長方形 2"/>
          <p:cNvSpPr/>
          <p:nvPr/>
        </p:nvSpPr>
        <p:spPr>
          <a:xfrm>
            <a:off x="173890" y="602210"/>
            <a:ext cx="11844220" cy="6186309"/>
          </a:xfrm>
          <a:prstGeom prst="rect">
            <a:avLst/>
          </a:prstGeom>
        </p:spPr>
        <p:txBody>
          <a:bodyPr wrap="square">
            <a:spAutoFit/>
          </a:bodyPr>
          <a:lstStyle/>
          <a:p>
            <a:r>
              <a:rPr lang="ja-JP" altLang="en-US" sz="1200" u="sng" dirty="0">
                <a:latin typeface="+mn-ea"/>
              </a:rPr>
              <a:t>１．医療体制の維持</a:t>
            </a:r>
            <a:endParaRPr lang="en-US" altLang="ja-JP" sz="1200" u="sng" dirty="0">
              <a:latin typeface="+mn-ea"/>
            </a:endParaRPr>
          </a:p>
          <a:p>
            <a:r>
              <a:rPr lang="ja-JP" altLang="en-US" sz="1200" dirty="0">
                <a:latin typeface="+mn-ea"/>
              </a:rPr>
              <a:t>病院・薬局等のほか、医薬品・医療機器の輸入・製造・販売</a:t>
            </a:r>
            <a:r>
              <a:rPr lang="ja-JP" altLang="en-US" sz="1200" dirty="0" smtClean="0">
                <a:latin typeface="+mn-ea"/>
              </a:rPr>
              <a:t>、献血を実施する採血業、入院者</a:t>
            </a:r>
            <a:r>
              <a:rPr lang="ja-JP" altLang="en-US" sz="1200" dirty="0">
                <a:latin typeface="+mn-ea"/>
              </a:rPr>
              <a:t>への食事</a:t>
            </a:r>
            <a:r>
              <a:rPr lang="ja-JP" altLang="en-US" sz="1200" dirty="0" smtClean="0">
                <a:latin typeface="+mn-ea"/>
              </a:rPr>
              <a:t>提供</a:t>
            </a:r>
            <a:r>
              <a:rPr lang="ja-JP" altLang="en-US" sz="1200" dirty="0">
                <a:latin typeface="+mn-ea"/>
              </a:rPr>
              <a:t>等</a:t>
            </a:r>
            <a:r>
              <a:rPr lang="ja-JP" altLang="en-US" sz="1200" dirty="0" smtClean="0">
                <a:latin typeface="+mn-ea"/>
              </a:rPr>
              <a:t>、</a:t>
            </a:r>
            <a:r>
              <a:rPr lang="ja-JP" altLang="en-US" sz="1200" dirty="0">
                <a:latin typeface="+mn-ea"/>
              </a:rPr>
              <a:t>患者の治療に</a:t>
            </a:r>
            <a:r>
              <a:rPr lang="ja-JP" altLang="en-US" sz="1200" dirty="0" smtClean="0">
                <a:latin typeface="+mn-ea"/>
              </a:rPr>
              <a:t>必要な全ての</a:t>
            </a:r>
            <a:r>
              <a:rPr lang="ja-JP" altLang="en-US" sz="1200" dirty="0">
                <a:latin typeface="+mn-ea"/>
              </a:rPr>
              <a:t>物資・サービスに関わる製造業、サービス業を含む。</a:t>
            </a:r>
            <a:endParaRPr lang="en-US" altLang="ja-JP" sz="1200" dirty="0">
              <a:latin typeface="+mn-ea"/>
            </a:endParaRPr>
          </a:p>
          <a:p>
            <a:endParaRPr lang="en-US" altLang="ja-JP" sz="1200" dirty="0">
              <a:latin typeface="+mn-ea"/>
            </a:endParaRPr>
          </a:p>
          <a:p>
            <a:r>
              <a:rPr lang="ja-JP" altLang="en-US" sz="1200" u="sng" dirty="0">
                <a:latin typeface="+mn-ea"/>
              </a:rPr>
              <a:t>２．支援が必要な方々の保護の継続</a:t>
            </a:r>
            <a:endParaRPr lang="en-US" altLang="ja-JP" sz="1200" u="sng" dirty="0">
              <a:latin typeface="+mn-ea"/>
            </a:endParaRPr>
          </a:p>
          <a:p>
            <a:r>
              <a:rPr lang="ja-JP" altLang="en-US" sz="1200" dirty="0">
                <a:latin typeface="+mn-ea"/>
              </a:rPr>
              <a:t>介護老人福祉施設、障害者支援施設等の運営関係者のほか、施設入所者への食事提供など、高齢者、</a:t>
            </a:r>
            <a:r>
              <a:rPr lang="ja-JP" altLang="en-US" sz="1200" dirty="0" smtClean="0">
                <a:latin typeface="+mn-ea"/>
              </a:rPr>
              <a:t>障害者</a:t>
            </a:r>
            <a:r>
              <a:rPr lang="ja-JP" altLang="en-US" sz="1200" dirty="0">
                <a:latin typeface="+mn-ea"/>
              </a:rPr>
              <a:t>等</a:t>
            </a:r>
            <a:r>
              <a:rPr lang="ja-JP" altLang="en-US" sz="1200" dirty="0" smtClean="0">
                <a:latin typeface="+mn-ea"/>
              </a:rPr>
              <a:t>が</a:t>
            </a:r>
            <a:r>
              <a:rPr lang="ja-JP" altLang="en-US" sz="1200" dirty="0">
                <a:latin typeface="+mn-ea"/>
              </a:rPr>
              <a:t>生活する上で必要な物資・サービスに関わるすべて</a:t>
            </a:r>
            <a:r>
              <a:rPr lang="ja-JP" altLang="en-US" sz="1200" dirty="0" smtClean="0">
                <a:latin typeface="+mn-ea"/>
              </a:rPr>
              <a:t>の</a:t>
            </a:r>
            <a:endParaRPr lang="en-US" altLang="ja-JP" sz="1200" dirty="0">
              <a:latin typeface="+mn-ea"/>
            </a:endParaRPr>
          </a:p>
          <a:p>
            <a:r>
              <a:rPr lang="ja-JP" altLang="en-US" sz="1200" dirty="0" smtClean="0">
                <a:latin typeface="+mn-ea"/>
              </a:rPr>
              <a:t>製造業</a:t>
            </a:r>
            <a:r>
              <a:rPr lang="ja-JP" altLang="en-US" sz="1200" dirty="0">
                <a:latin typeface="+mn-ea"/>
              </a:rPr>
              <a:t>、サービス業を含む。</a:t>
            </a:r>
            <a:endParaRPr lang="en-US" altLang="ja-JP" sz="1200" dirty="0">
              <a:latin typeface="+mn-ea"/>
            </a:endParaRPr>
          </a:p>
          <a:p>
            <a:endParaRPr lang="en-US" altLang="ja-JP" sz="1200" dirty="0">
              <a:latin typeface="+mn-ea"/>
            </a:endParaRPr>
          </a:p>
          <a:p>
            <a:r>
              <a:rPr lang="ja-JP" altLang="en-US" sz="1200" u="sng" dirty="0">
                <a:latin typeface="+mn-ea"/>
              </a:rPr>
              <a:t>３．国民の安定的な生活の確保</a:t>
            </a:r>
            <a:endParaRPr lang="en-US" altLang="ja-JP" sz="1200" u="sng" dirty="0">
              <a:latin typeface="+mn-ea"/>
            </a:endParaRPr>
          </a:p>
          <a:p>
            <a:r>
              <a:rPr lang="ja-JP" altLang="en-US" sz="1200" dirty="0">
                <a:latin typeface="+mn-ea"/>
              </a:rPr>
              <a:t>① インフラ運営関係（電力、ガス、石油・石油化学</a:t>
            </a:r>
            <a:r>
              <a:rPr lang="ja-JP" altLang="en-US" sz="1200" dirty="0" smtClean="0">
                <a:latin typeface="+mn-ea"/>
              </a:rPr>
              <a:t>・</a:t>
            </a:r>
            <a:r>
              <a:rPr lang="en-US" altLang="ja-JP" sz="1200" dirty="0" smtClean="0">
                <a:latin typeface="+mn-ea"/>
              </a:rPr>
              <a:t>LP</a:t>
            </a:r>
            <a:r>
              <a:rPr lang="ja-JP" altLang="en-US" sz="1200" dirty="0" smtClean="0">
                <a:latin typeface="+mn-ea"/>
              </a:rPr>
              <a:t>ガス</a:t>
            </a:r>
            <a:r>
              <a:rPr lang="ja-JP" altLang="en-US" sz="1200" dirty="0">
                <a:latin typeface="+mn-ea"/>
              </a:rPr>
              <a:t>、上下水道、通信・データセンター等）</a:t>
            </a:r>
          </a:p>
          <a:p>
            <a:r>
              <a:rPr lang="ja-JP" altLang="en-US" sz="1200" dirty="0">
                <a:latin typeface="+mn-ea"/>
              </a:rPr>
              <a:t>② 飲食料品供給関係（農業・林業・漁業、飲食料品の輸入・製造・加工・流通・ネット通販等）</a:t>
            </a:r>
          </a:p>
          <a:p>
            <a:r>
              <a:rPr lang="ja-JP" altLang="en-US" sz="1200" dirty="0">
                <a:latin typeface="+mn-ea"/>
              </a:rPr>
              <a:t>③ 生活必需物資供給関係（家庭用品の輸入・製造・加工・流通・ネット通販等）</a:t>
            </a:r>
          </a:p>
          <a:p>
            <a:r>
              <a:rPr lang="ja-JP" altLang="en-US" sz="1200" dirty="0">
                <a:latin typeface="+mn-ea"/>
              </a:rPr>
              <a:t>④ </a:t>
            </a:r>
            <a:r>
              <a:rPr lang="ja-JP" altLang="en-US" sz="1200" dirty="0" smtClean="0">
                <a:latin typeface="+mn-ea"/>
              </a:rPr>
              <a:t>宅配・テイクアウト、生活</a:t>
            </a:r>
            <a:r>
              <a:rPr lang="ja-JP" altLang="en-US" sz="1200" dirty="0">
                <a:latin typeface="+mn-ea"/>
              </a:rPr>
              <a:t>必需物資の小売</a:t>
            </a:r>
            <a:r>
              <a:rPr lang="ja-JP" altLang="en-US" sz="1200" dirty="0" smtClean="0">
                <a:latin typeface="+mn-ea"/>
              </a:rPr>
              <a:t>関係（</a:t>
            </a:r>
            <a:r>
              <a:rPr lang="ja-JP" altLang="en-US" sz="1200" dirty="0">
                <a:latin typeface="+mn-ea"/>
              </a:rPr>
              <a:t>百貨店・スーパー、コンビニ、ドラッグストア、ホームセンター等）</a:t>
            </a:r>
          </a:p>
          <a:p>
            <a:r>
              <a:rPr lang="ja-JP" altLang="en-US" sz="1200" dirty="0">
                <a:latin typeface="+mn-ea"/>
              </a:rPr>
              <a:t>⑤ 家庭用品のメンテナンス関係（</a:t>
            </a:r>
            <a:r>
              <a:rPr lang="ja-JP" altLang="en-US" sz="1200" dirty="0" smtClean="0">
                <a:latin typeface="+mn-ea"/>
              </a:rPr>
              <a:t>配管工　・</a:t>
            </a:r>
            <a:r>
              <a:rPr lang="ja-JP" altLang="en-US" sz="1200" dirty="0">
                <a:latin typeface="+mn-ea"/>
              </a:rPr>
              <a:t>電気技師等）</a:t>
            </a:r>
          </a:p>
          <a:p>
            <a:r>
              <a:rPr lang="ja-JP" altLang="en-US" sz="1200" dirty="0">
                <a:latin typeface="+mn-ea"/>
              </a:rPr>
              <a:t>⑥ 生活必需サービス（ホテル・宿泊、銭湯、理美容、ランドリー、獣医等）</a:t>
            </a:r>
          </a:p>
          <a:p>
            <a:r>
              <a:rPr lang="ja-JP" altLang="en-US" sz="1200" dirty="0">
                <a:latin typeface="+mn-ea"/>
              </a:rPr>
              <a:t>⑦ ごみ処理関係（廃棄物収集・運搬、処分等）</a:t>
            </a:r>
          </a:p>
          <a:p>
            <a:r>
              <a:rPr lang="ja-JP" altLang="en-US" sz="1200" dirty="0">
                <a:latin typeface="+mn-ea"/>
              </a:rPr>
              <a:t>⑧ 冠婚葬祭業関係（火葬の実施や遺体の死後処置に係る事業者等）</a:t>
            </a:r>
          </a:p>
          <a:p>
            <a:r>
              <a:rPr lang="ja-JP" altLang="en-US" sz="1200" dirty="0">
                <a:latin typeface="+mn-ea"/>
              </a:rPr>
              <a:t>⑨ メディア（テレビ、ラジオ、新聞、ネット関係者等）</a:t>
            </a:r>
          </a:p>
          <a:p>
            <a:r>
              <a:rPr lang="ja-JP" altLang="en-US" sz="1200" dirty="0">
                <a:latin typeface="+mn-ea"/>
              </a:rPr>
              <a:t>⑩ 個人向けサービス（ネット配信、遠隔教育、ネット環境維持に係る設備・サービス、自家用車等の整備等）</a:t>
            </a:r>
            <a:endParaRPr lang="en-US" altLang="ja-JP" sz="1200" dirty="0">
              <a:latin typeface="+mn-ea"/>
            </a:endParaRPr>
          </a:p>
          <a:p>
            <a:endParaRPr lang="en-US" altLang="ja-JP" sz="1200" dirty="0">
              <a:latin typeface="+mn-ea"/>
            </a:endParaRPr>
          </a:p>
          <a:p>
            <a:r>
              <a:rPr lang="ja-JP" altLang="en-US" sz="1200" u="sng" dirty="0">
                <a:latin typeface="+mn-ea"/>
              </a:rPr>
              <a:t>４．社会の安定の維持</a:t>
            </a:r>
            <a:endParaRPr lang="en-US" altLang="ja-JP" sz="1200" u="sng" dirty="0">
              <a:latin typeface="+mn-ea"/>
            </a:endParaRPr>
          </a:p>
          <a:p>
            <a:r>
              <a:rPr lang="ja-JP" altLang="en-US" sz="1200" dirty="0">
                <a:latin typeface="+mn-ea"/>
              </a:rPr>
              <a:t>① 金融サービス（銀行、信金・信組、証券、保険、クレジットカードその他決済サービス等）</a:t>
            </a:r>
          </a:p>
          <a:p>
            <a:r>
              <a:rPr lang="ja-JP" altLang="en-US" sz="1200" dirty="0">
                <a:latin typeface="+mn-ea"/>
              </a:rPr>
              <a:t>② 物流・運送サービス（鉄道、バス・タクシー・トラック、海運・港湾管理、航空・空港管理、</a:t>
            </a:r>
            <a:r>
              <a:rPr lang="ja-JP" altLang="en-US" sz="1200" dirty="0" smtClean="0">
                <a:latin typeface="+mn-ea"/>
              </a:rPr>
              <a:t>郵便、倉庫等</a:t>
            </a:r>
            <a:r>
              <a:rPr lang="ja-JP" altLang="en-US" sz="1200" dirty="0">
                <a:latin typeface="+mn-ea"/>
              </a:rPr>
              <a:t>）</a:t>
            </a:r>
          </a:p>
          <a:p>
            <a:r>
              <a:rPr lang="ja-JP" altLang="en-US" sz="1200" dirty="0">
                <a:latin typeface="+mn-ea"/>
              </a:rPr>
              <a:t>③ 国防に必要な製造業・サービス業の維持（航空機、潜水艦等）</a:t>
            </a:r>
          </a:p>
          <a:p>
            <a:r>
              <a:rPr lang="ja-JP" altLang="en-US" sz="1200" dirty="0">
                <a:latin typeface="+mn-ea"/>
              </a:rPr>
              <a:t>④ 企業活動・治安の維持に必要なサービス（ビルメンテナンス、セキュリティ関係等）</a:t>
            </a:r>
          </a:p>
          <a:p>
            <a:r>
              <a:rPr lang="ja-JP" altLang="en-US" sz="1200" dirty="0">
                <a:latin typeface="+mn-ea"/>
              </a:rPr>
              <a:t>⑤ 安全安心に必要な社会基盤（河川や道路などの公物管理、公共工事、廃棄物処理、個別法に基づく危険物管理等）</a:t>
            </a:r>
          </a:p>
          <a:p>
            <a:r>
              <a:rPr lang="ja-JP" altLang="en-US" sz="1200" dirty="0">
                <a:latin typeface="+mn-ea"/>
              </a:rPr>
              <a:t>⑥ 行政サービス等（警察、消防、その他行政サービス）</a:t>
            </a:r>
          </a:p>
          <a:p>
            <a:r>
              <a:rPr lang="ja-JP" altLang="en-US" sz="1200" dirty="0">
                <a:latin typeface="+mn-ea"/>
              </a:rPr>
              <a:t>⑦ 育児サービス（託児所等）</a:t>
            </a:r>
            <a:endParaRPr lang="en-US" altLang="ja-JP" sz="1200" dirty="0">
              <a:latin typeface="+mn-ea"/>
            </a:endParaRPr>
          </a:p>
          <a:p>
            <a:endParaRPr lang="ja-JP" altLang="en-US" sz="1200" dirty="0">
              <a:latin typeface="+mn-ea"/>
            </a:endParaRPr>
          </a:p>
          <a:p>
            <a:r>
              <a:rPr lang="ja-JP" altLang="en-US" sz="1200" u="sng" dirty="0">
                <a:latin typeface="+mn-ea"/>
              </a:rPr>
              <a:t>５．その他</a:t>
            </a:r>
            <a:endParaRPr lang="en-US" altLang="ja-JP" sz="1200" u="sng" dirty="0">
              <a:latin typeface="+mn-ea"/>
            </a:endParaRPr>
          </a:p>
          <a:p>
            <a:r>
              <a:rPr lang="ja-JP" altLang="en-US" sz="1200" dirty="0">
                <a:latin typeface="+mn-ea"/>
              </a:rPr>
              <a:t>医療、製造業のうち、設備の特性上、生産停止が困難なもの（高炉や半導体</a:t>
            </a:r>
            <a:r>
              <a:rPr lang="ja-JP" altLang="en-US" sz="1200" dirty="0" smtClean="0">
                <a:latin typeface="+mn-ea"/>
              </a:rPr>
              <a:t>工場</a:t>
            </a:r>
            <a:r>
              <a:rPr lang="ja-JP" altLang="en-US" sz="1200" dirty="0">
                <a:latin typeface="+mn-ea"/>
              </a:rPr>
              <a:t>等</a:t>
            </a:r>
            <a:r>
              <a:rPr lang="ja-JP" altLang="en-US" sz="1200" dirty="0" smtClean="0">
                <a:latin typeface="+mn-ea"/>
              </a:rPr>
              <a:t>）</a:t>
            </a:r>
            <a:r>
              <a:rPr lang="ja-JP" altLang="en-US" sz="1200" dirty="0">
                <a:latin typeface="+mn-ea"/>
              </a:rPr>
              <a:t>、医療・支援が必要な人の保護・社会基盤の維持等に不可欠なもの（</a:t>
            </a:r>
            <a:r>
              <a:rPr lang="ja-JP" altLang="en-US" sz="1200" dirty="0" smtClean="0">
                <a:latin typeface="+mn-ea"/>
              </a:rPr>
              <a:t>サプライ</a:t>
            </a:r>
            <a:endParaRPr lang="en-US" altLang="ja-JP" sz="1200" dirty="0" smtClean="0">
              <a:latin typeface="+mn-ea"/>
            </a:endParaRPr>
          </a:p>
          <a:p>
            <a:r>
              <a:rPr lang="ja-JP" altLang="en-US" sz="1200" dirty="0" smtClean="0">
                <a:latin typeface="+mn-ea"/>
              </a:rPr>
              <a:t>チェーン上</a:t>
            </a:r>
            <a:r>
              <a:rPr lang="ja-JP" altLang="en-US" sz="1200" dirty="0">
                <a:latin typeface="+mn-ea"/>
              </a:rPr>
              <a:t>の重要物を含む。</a:t>
            </a:r>
            <a:r>
              <a:rPr lang="ja-JP" altLang="en-US" sz="1200" dirty="0" smtClean="0">
                <a:latin typeface="+mn-ea"/>
              </a:rPr>
              <a:t>）を製造しているもの、また、</a:t>
            </a:r>
            <a:r>
              <a:rPr lang="ja-JP" altLang="en-US" sz="1200" dirty="0">
                <a:latin typeface="+mn-ea"/>
              </a:rPr>
              <a:t>医療、国民生活・国民経済維持の業務を支援する事業者</a:t>
            </a:r>
            <a:r>
              <a:rPr lang="ja-JP" altLang="en-US" sz="1200" dirty="0" smtClean="0">
                <a:latin typeface="+mn-ea"/>
              </a:rPr>
              <a:t>等</a:t>
            </a:r>
            <a:endParaRPr lang="en-US" altLang="ja-JP" sz="1200" dirty="0" smtClean="0">
              <a:latin typeface="+mn-ea"/>
            </a:endParaRPr>
          </a:p>
          <a:p>
            <a:r>
              <a:rPr lang="ja-JP" altLang="en-US" sz="1200" dirty="0" smtClean="0">
                <a:latin typeface="+mn-ea"/>
              </a:rPr>
              <a:t>学校等</a:t>
            </a:r>
            <a:endParaRPr lang="ja-JP" altLang="en-US" sz="1200" dirty="0">
              <a:latin typeface="+mn-ea"/>
            </a:endParaRPr>
          </a:p>
        </p:txBody>
      </p:sp>
      <p:sp>
        <p:nvSpPr>
          <p:cNvPr id="2" name="テキスト ボックス 1"/>
          <p:cNvSpPr txBox="1"/>
          <p:nvPr/>
        </p:nvSpPr>
        <p:spPr>
          <a:xfrm>
            <a:off x="11060430" y="46166"/>
            <a:ext cx="1131570" cy="276999"/>
          </a:xfrm>
          <a:prstGeom prst="rect">
            <a:avLst/>
          </a:prstGeom>
          <a:noFill/>
        </p:spPr>
        <p:txBody>
          <a:bodyPr wrap="square" rtlCol="0">
            <a:spAutoFit/>
          </a:bodyPr>
          <a:lstStyle/>
          <a:p>
            <a:r>
              <a:rPr kumimoji="1" lang="en-US" altLang="ja-JP" sz="1200" b="1" dirty="0" smtClean="0">
                <a:solidFill>
                  <a:schemeClr val="bg1"/>
                </a:solidFill>
              </a:rPr>
              <a:t>R.4.1.19</a:t>
            </a:r>
            <a:r>
              <a:rPr kumimoji="1" lang="ja-JP" altLang="en-US" sz="1200" b="1" dirty="0" smtClean="0">
                <a:solidFill>
                  <a:schemeClr val="bg1"/>
                </a:solidFill>
              </a:rPr>
              <a:t>時点</a:t>
            </a:r>
            <a:endParaRPr kumimoji="1" lang="ja-JP" altLang="en-US" sz="1200" b="1" dirty="0">
              <a:solidFill>
                <a:schemeClr val="bg1"/>
              </a:solidFill>
            </a:endParaRPr>
          </a:p>
        </p:txBody>
      </p:sp>
      <p:sp>
        <p:nvSpPr>
          <p:cNvPr id="5" name="スライド番号プレースホルダー 4"/>
          <p:cNvSpPr>
            <a:spLocks noGrp="1"/>
          </p:cNvSpPr>
          <p:nvPr>
            <p:ph type="sldNum" sz="quarter" idx="12"/>
          </p:nvPr>
        </p:nvSpPr>
        <p:spPr>
          <a:xfrm>
            <a:off x="9274910" y="6423394"/>
            <a:ext cx="2743200" cy="365125"/>
          </a:xfrm>
        </p:spPr>
        <p:txBody>
          <a:bodyPr/>
          <a:lstStyle/>
          <a:p>
            <a:fld id="{61F068B9-49BE-41DE-954D-F536681B1476}" type="slidenum">
              <a:rPr kumimoji="1" lang="ja-JP" altLang="en-US" smtClean="0"/>
              <a:t>2</a:t>
            </a:fld>
            <a:endParaRPr kumimoji="1" lang="ja-JP" altLang="en-US" dirty="0"/>
          </a:p>
        </p:txBody>
      </p:sp>
    </p:spTree>
    <p:extLst>
      <p:ext uri="{BB962C8B-B14F-4D97-AF65-F5344CB8AC3E}">
        <p14:creationId xmlns:p14="http://schemas.microsoft.com/office/powerpoint/2010/main" val="23683807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1073</Words>
  <PresentationFormat>ワイド画面</PresentationFormat>
  <Paragraphs>59</Paragraphs>
  <Slides>2</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2022-01-19T12:39:24Z</dcterms:created>
  <dcterms:modified xsi:type="dcterms:W3CDTF">2022-01-20T13:04:02Z</dcterms:modified>
</cp:coreProperties>
</file>