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124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FD57EDC-E86C-4552-A8C5-E6C534F33433}" type="datetimeFigureOut">
              <a:rPr kumimoji="1" lang="ja-JP" altLang="en-US" smtClean="0"/>
              <a:t>2022/1/21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D3A8BF6-0995-4A8C-9C18-8C345634C65C}" type="slidenum">
              <a:rPr kumimoji="1" lang="ja-JP" altLang="en-US" smtClean="0"/>
              <a:t>‹#›</a:t>
            </a:fld>
            <a:endParaRPr kumimoji="1" lang="ja-JP" altLang="en-US"/>
          </a:p>
        </p:txBody>
      </p:sp>
    </p:spTree>
    <p:extLst>
      <p:ext uri="{BB962C8B-B14F-4D97-AF65-F5344CB8AC3E}">
        <p14:creationId xmlns:p14="http://schemas.microsoft.com/office/powerpoint/2010/main" val="91271507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86916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8217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090771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681816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E6EEB16-25A6-460D-84C9-03CF74374F30}"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832990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278122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E6EEB16-25A6-460D-84C9-03CF74374F30}" type="datetimeFigureOut">
              <a:rPr kumimoji="1" lang="ja-JP" altLang="en-US" smtClean="0"/>
              <a:t>2022/1/21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629522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E6EEB16-25A6-460D-84C9-03CF74374F30}" type="datetimeFigureOut">
              <a:rPr kumimoji="1" lang="ja-JP" altLang="en-US" smtClean="0"/>
              <a:t>2022/1/21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427477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6EEB16-25A6-460D-84C9-03CF74374F30}" type="datetimeFigureOut">
              <a:rPr kumimoji="1" lang="ja-JP" altLang="en-US" smtClean="0"/>
              <a:t>2022/1/21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700436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036287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E6EEB16-25A6-460D-84C9-03CF74374F30}"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3610716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6EEB16-25A6-460D-84C9-03CF74374F30}" type="datetimeFigureOut">
              <a:rPr kumimoji="1" lang="ja-JP" altLang="en-US" smtClean="0"/>
              <a:t>2022/1/21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793340-158A-410C-911E-537333BD4B4E}" type="slidenum">
              <a:rPr kumimoji="1" lang="ja-JP" altLang="en-US" smtClean="0"/>
              <a:t>‹#›</a:t>
            </a:fld>
            <a:endParaRPr kumimoji="1" lang="ja-JP" altLang="en-US"/>
          </a:p>
        </p:txBody>
      </p:sp>
    </p:spTree>
    <p:extLst>
      <p:ext uri="{BB962C8B-B14F-4D97-AF65-F5344CB8AC3E}">
        <p14:creationId xmlns:p14="http://schemas.microsoft.com/office/powerpoint/2010/main" val="1293457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78001" y="4440363"/>
            <a:ext cx="9697709" cy="825364"/>
          </a:xfrm>
          <a:prstGeom prst="roundRect">
            <a:avLst/>
          </a:prstGeom>
          <a:solidFill>
            <a:schemeClr val="accent1">
              <a:lumMod val="40000"/>
              <a:lumOff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271343" y="2208450"/>
            <a:ext cx="9478541" cy="228617"/>
          </a:xfrm>
          <a:prstGeom prst="roundRect">
            <a:avLst/>
          </a:prstGeom>
          <a:solidFill>
            <a:schemeClr val="accent4">
              <a:lumMod val="60000"/>
              <a:lumOff val="4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1"/>
          <p:cNvSpPr/>
          <p:nvPr/>
        </p:nvSpPr>
        <p:spPr>
          <a:xfrm>
            <a:off x="52175" y="3326800"/>
            <a:ext cx="9697709" cy="736566"/>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サブタイトル 2"/>
          <p:cNvSpPr txBox="1">
            <a:spLocks/>
          </p:cNvSpPr>
          <p:nvPr/>
        </p:nvSpPr>
        <p:spPr>
          <a:xfrm>
            <a:off x="-17592" y="-1261"/>
            <a:ext cx="9923592" cy="434059"/>
          </a:xfrm>
          <a:prstGeom prst="rect">
            <a:avLst/>
          </a:prstGeom>
          <a:solidFill>
            <a:srgbClr val="0070C0"/>
          </a:solidFill>
        </p:spPr>
        <p:txBody>
          <a:bodyPr vert="horz" lIns="74295" tIns="37148" rIns="74295" bIns="37148"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950" b="1" dirty="0" smtClean="0">
                <a:solidFill>
                  <a:schemeClr val="bg1"/>
                </a:solidFill>
              </a:rPr>
              <a:t>まん延防止等重点措置に</a:t>
            </a:r>
            <a:r>
              <a:rPr lang="ja-JP" altLang="en-US" sz="1950" b="1" dirty="0">
                <a:solidFill>
                  <a:schemeClr val="bg1"/>
                </a:solidFill>
              </a:rPr>
              <a:t>関する国への</a:t>
            </a:r>
            <a:r>
              <a:rPr lang="ja-JP" altLang="en-US" sz="1950" b="1" dirty="0" smtClean="0">
                <a:solidFill>
                  <a:schemeClr val="bg1"/>
                </a:solidFill>
              </a:rPr>
              <a:t>要請について</a:t>
            </a:r>
            <a:endParaRPr lang="ja-JP" altLang="en-US" sz="1950" b="1" dirty="0">
              <a:solidFill>
                <a:schemeClr val="bg1"/>
              </a:solidFill>
            </a:endParaRPr>
          </a:p>
        </p:txBody>
      </p:sp>
      <p:sp>
        <p:nvSpPr>
          <p:cNvPr id="12" name="サブタイトル 2"/>
          <p:cNvSpPr txBox="1">
            <a:spLocks/>
          </p:cNvSpPr>
          <p:nvPr/>
        </p:nvSpPr>
        <p:spPr>
          <a:xfrm>
            <a:off x="0" y="5438348"/>
            <a:ext cx="9820626" cy="1310117"/>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1300"/>
              </a:lnSpc>
              <a:spcBef>
                <a:spcPts val="0"/>
              </a:spcBef>
            </a:pPr>
            <a:r>
              <a:rPr lang="ja-JP" altLang="en-US" sz="1400" b="1" dirty="0" smtClean="0"/>
              <a:t>（参考）まん延防止等重点措置の実施の考え方</a:t>
            </a:r>
            <a:r>
              <a:rPr lang="ja-JP" altLang="en-US" sz="1200" b="1" dirty="0" smtClean="0"/>
              <a:t>（</a:t>
            </a:r>
            <a:r>
              <a:rPr lang="ja-JP" altLang="en-US" sz="1200" b="1" dirty="0"/>
              <a:t>１</a:t>
            </a:r>
            <a:r>
              <a:rPr lang="en-US" altLang="ja-JP" sz="1200" b="1" dirty="0" smtClean="0"/>
              <a:t>/</a:t>
            </a:r>
            <a:r>
              <a:rPr lang="ja-JP" altLang="en-US" sz="1200" b="1" dirty="0"/>
              <a:t>１９　</a:t>
            </a:r>
            <a:r>
              <a:rPr lang="ja-JP" altLang="en-US" sz="1200" b="1" dirty="0" smtClean="0"/>
              <a:t>新型コロナウイルス感染症対策の基本的対処方針より抜粋）</a:t>
            </a:r>
            <a:r>
              <a:rPr lang="ja-JP" altLang="en-US" sz="1200" b="1" dirty="0"/>
              <a:t>　</a:t>
            </a:r>
            <a:r>
              <a:rPr lang="ja-JP" altLang="en-US" sz="1500" b="1" dirty="0" smtClean="0"/>
              <a:t>　　</a:t>
            </a:r>
            <a:r>
              <a:rPr lang="ja-JP" altLang="en-US" sz="1500" b="1" dirty="0"/>
              <a:t>　</a:t>
            </a:r>
            <a:r>
              <a:rPr lang="ja-JP" altLang="en-US" sz="1500" b="1" dirty="0" smtClean="0"/>
              <a:t>　　　　　　　　</a:t>
            </a:r>
            <a:r>
              <a:rPr lang="ja-JP" altLang="en-US" sz="1500" b="1" dirty="0"/>
              <a:t>　</a:t>
            </a:r>
            <a:r>
              <a:rPr lang="ja-JP" altLang="en-US" sz="1500" b="1" dirty="0" smtClean="0"/>
              <a:t>　　　　　　</a:t>
            </a:r>
            <a:r>
              <a:rPr lang="ja-JP" altLang="en-US" sz="1500" b="1" dirty="0"/>
              <a:t>　</a:t>
            </a:r>
            <a:r>
              <a:rPr lang="ja-JP" altLang="en-US" sz="1500" b="1" dirty="0" smtClean="0"/>
              <a:t>　　　</a:t>
            </a:r>
            <a:r>
              <a:rPr lang="ja-JP" altLang="en-US" sz="1050" spc="-40" dirty="0" smtClean="0"/>
              <a:t>都道府県の特定の区域において感染が拡大し、当該都道府県全域に感染が拡大するおそれがあり、</a:t>
            </a:r>
            <a:r>
              <a:rPr lang="ja-JP" altLang="en-US" sz="1050" spc="-40" dirty="0"/>
              <a:t>それ</a:t>
            </a:r>
            <a:r>
              <a:rPr lang="ja-JP" altLang="en-US" sz="1050" spc="-40" dirty="0" smtClean="0"/>
              <a:t>に伴い医療提供体制・公衆衛生体制に支障が生ずるおそれがあると認められる以下のような場合に、政府対策本部長が基本的対処方針分科会の意見を十分踏まえた上で、総合的に判断する。</a:t>
            </a:r>
            <a:endParaRPr lang="en-US" altLang="ja-JP" sz="1050" spc="-40" dirty="0"/>
          </a:p>
          <a:p>
            <a:pPr algn="l">
              <a:lnSpc>
                <a:spcPts val="1300"/>
              </a:lnSpc>
              <a:spcBef>
                <a:spcPts val="0"/>
              </a:spcBef>
            </a:pPr>
            <a:r>
              <a:rPr lang="ja-JP" altLang="en-US" sz="1050" dirty="0" smtClean="0"/>
              <a:t>　・　都道府県がレベル３相当の対策が必要な地域の状況になっている場合</a:t>
            </a:r>
            <a:endParaRPr lang="en-US" altLang="ja-JP" sz="1050" dirty="0" smtClean="0"/>
          </a:p>
          <a:p>
            <a:pPr algn="l">
              <a:lnSpc>
                <a:spcPts val="1300"/>
              </a:lnSpc>
              <a:spcBef>
                <a:spcPts val="0"/>
              </a:spcBef>
            </a:pPr>
            <a:r>
              <a:rPr lang="ja-JP" altLang="en-US" sz="1050" dirty="0"/>
              <a:t>　</a:t>
            </a:r>
            <a:r>
              <a:rPr lang="ja-JP" altLang="en-US" sz="1050" dirty="0" smtClean="0"/>
              <a:t>・　都道府県がレベル２相当の対策が必要な地域において、当該都道府県の特定の区域において感染が急速に拡大し、都道府県全域に感染が拡大する</a:t>
            </a:r>
            <a:endParaRPr lang="en-US" altLang="ja-JP" sz="1050" dirty="0" smtClean="0"/>
          </a:p>
          <a:p>
            <a:pPr algn="l">
              <a:lnSpc>
                <a:spcPts val="1300"/>
              </a:lnSpc>
              <a:spcBef>
                <a:spcPts val="0"/>
              </a:spcBef>
            </a:pPr>
            <a:r>
              <a:rPr lang="ja-JP" altLang="en-US" sz="1050" dirty="0" smtClean="0"/>
              <a:t>　　おそれがあると認められる場合</a:t>
            </a:r>
            <a:endParaRPr lang="en-US" altLang="ja-JP" sz="1050" dirty="0" smtClean="0"/>
          </a:p>
          <a:p>
            <a:pPr algn="l">
              <a:lnSpc>
                <a:spcPts val="1300"/>
              </a:lnSpc>
              <a:spcBef>
                <a:spcPts val="0"/>
              </a:spcBef>
            </a:pPr>
            <a:r>
              <a:rPr lang="ja-JP" altLang="en-US" sz="1050" dirty="0" smtClean="0"/>
              <a:t>　・　都道府県がレベル２相当の対策が必要な地域において、感染が減少傾向であっても、当該都道府県の特定の区域において感染水準が高い又は　　</a:t>
            </a:r>
            <a:endParaRPr lang="en-US" altLang="ja-JP" sz="1050" dirty="0" smtClean="0"/>
          </a:p>
          <a:p>
            <a:pPr algn="l">
              <a:lnSpc>
                <a:spcPts val="1300"/>
              </a:lnSpc>
              <a:spcBef>
                <a:spcPts val="0"/>
              </a:spcBef>
            </a:pPr>
            <a:r>
              <a:rPr lang="ja-JP" altLang="en-US" sz="1050" dirty="0" smtClean="0"/>
              <a:t>　　感染が拡大しているなど、感染の再拡大を防止する必要性が高い場合</a:t>
            </a:r>
            <a:endParaRPr lang="en-US" altLang="ja-JP" sz="1050" dirty="0"/>
          </a:p>
          <a:p>
            <a:pPr algn="l">
              <a:lnSpc>
                <a:spcPts val="1700"/>
              </a:lnSpc>
              <a:spcBef>
                <a:spcPts val="0"/>
              </a:spcBef>
            </a:pPr>
            <a:endParaRPr lang="en-US" altLang="ja-JP" sz="1200" dirty="0"/>
          </a:p>
        </p:txBody>
      </p:sp>
      <p:sp>
        <p:nvSpPr>
          <p:cNvPr id="14" name="サブタイトル 2"/>
          <p:cNvSpPr txBox="1">
            <a:spLocks/>
          </p:cNvSpPr>
          <p:nvPr/>
        </p:nvSpPr>
        <p:spPr>
          <a:xfrm>
            <a:off x="52175" y="2893584"/>
            <a:ext cx="9712415" cy="367874"/>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en-US" altLang="ja-JP" sz="1600" b="1" dirty="0" smtClean="0"/>
              <a:t>【</a:t>
            </a:r>
            <a:r>
              <a:rPr lang="ja-JP" altLang="en-US" sz="1600" b="1" dirty="0" smtClean="0"/>
              <a:t>まん延防止等重点措置に関する国</a:t>
            </a:r>
            <a:r>
              <a:rPr lang="ja-JP" altLang="en-US" sz="1600" b="1" dirty="0"/>
              <a:t>へ</a:t>
            </a:r>
            <a:r>
              <a:rPr lang="ja-JP" altLang="en-US" sz="1600" b="1" dirty="0" smtClean="0"/>
              <a:t>の要請の目安</a:t>
            </a:r>
            <a:r>
              <a:rPr lang="en-US" altLang="ja-JP" sz="1600" b="1" dirty="0" smtClean="0"/>
              <a:t>】</a:t>
            </a:r>
            <a:endParaRPr lang="en-US" altLang="ja-JP" sz="1600" b="1" dirty="0"/>
          </a:p>
        </p:txBody>
      </p:sp>
      <p:graphicFrame>
        <p:nvGraphicFramePr>
          <p:cNvPr id="15" name="表 14"/>
          <p:cNvGraphicFramePr>
            <a:graphicFrameLocks noGrp="1"/>
          </p:cNvGraphicFramePr>
          <p:nvPr>
            <p:extLst>
              <p:ext uri="{D42A27DB-BD31-4B8C-83A1-F6EECF244321}">
                <p14:modId xmlns:p14="http://schemas.microsoft.com/office/powerpoint/2010/main" val="3312000063"/>
              </p:ext>
            </p:extLst>
          </p:nvPr>
        </p:nvGraphicFramePr>
        <p:xfrm>
          <a:off x="271343" y="736414"/>
          <a:ext cx="9504366" cy="1372119"/>
        </p:xfrm>
        <a:graphic>
          <a:graphicData uri="http://schemas.openxmlformats.org/drawingml/2006/table">
            <a:tbl>
              <a:tblPr/>
              <a:tblGrid>
                <a:gridCol w="808404">
                  <a:extLst>
                    <a:ext uri="{9D8B030D-6E8A-4147-A177-3AD203B41FA5}">
                      <a16:colId xmlns:a16="http://schemas.microsoft.com/office/drawing/2014/main" val="4280665210"/>
                    </a:ext>
                  </a:extLst>
                </a:gridCol>
                <a:gridCol w="1712163">
                  <a:extLst>
                    <a:ext uri="{9D8B030D-6E8A-4147-A177-3AD203B41FA5}">
                      <a16:colId xmlns:a16="http://schemas.microsoft.com/office/drawing/2014/main" val="3680222287"/>
                    </a:ext>
                  </a:extLst>
                </a:gridCol>
                <a:gridCol w="1422361">
                  <a:extLst>
                    <a:ext uri="{9D8B030D-6E8A-4147-A177-3AD203B41FA5}">
                      <a16:colId xmlns:a16="http://schemas.microsoft.com/office/drawing/2014/main" val="3849342199"/>
                    </a:ext>
                  </a:extLst>
                </a:gridCol>
                <a:gridCol w="1396500">
                  <a:extLst>
                    <a:ext uri="{9D8B030D-6E8A-4147-A177-3AD203B41FA5}">
                      <a16:colId xmlns:a16="http://schemas.microsoft.com/office/drawing/2014/main" val="3561725803"/>
                    </a:ext>
                  </a:extLst>
                </a:gridCol>
                <a:gridCol w="633598">
                  <a:extLst>
                    <a:ext uri="{9D8B030D-6E8A-4147-A177-3AD203B41FA5}">
                      <a16:colId xmlns:a16="http://schemas.microsoft.com/office/drawing/2014/main" val="998678685"/>
                    </a:ext>
                  </a:extLst>
                </a:gridCol>
                <a:gridCol w="620667">
                  <a:extLst>
                    <a:ext uri="{9D8B030D-6E8A-4147-A177-3AD203B41FA5}">
                      <a16:colId xmlns:a16="http://schemas.microsoft.com/office/drawing/2014/main" val="3962294035"/>
                    </a:ext>
                  </a:extLst>
                </a:gridCol>
                <a:gridCol w="568945">
                  <a:extLst>
                    <a:ext uri="{9D8B030D-6E8A-4147-A177-3AD203B41FA5}">
                      <a16:colId xmlns:a16="http://schemas.microsoft.com/office/drawing/2014/main" val="4165155153"/>
                    </a:ext>
                  </a:extLst>
                </a:gridCol>
                <a:gridCol w="581875">
                  <a:extLst>
                    <a:ext uri="{9D8B030D-6E8A-4147-A177-3AD203B41FA5}">
                      <a16:colId xmlns:a16="http://schemas.microsoft.com/office/drawing/2014/main" val="2672365819"/>
                    </a:ext>
                  </a:extLst>
                </a:gridCol>
                <a:gridCol w="561474">
                  <a:extLst>
                    <a:ext uri="{9D8B030D-6E8A-4147-A177-3AD203B41FA5}">
                      <a16:colId xmlns:a16="http://schemas.microsoft.com/office/drawing/2014/main" val="4034367720"/>
                    </a:ext>
                  </a:extLst>
                </a:gridCol>
                <a:gridCol w="628786">
                  <a:extLst>
                    <a:ext uri="{9D8B030D-6E8A-4147-A177-3AD203B41FA5}">
                      <a16:colId xmlns:a16="http://schemas.microsoft.com/office/drawing/2014/main" val="4184248925"/>
                    </a:ext>
                  </a:extLst>
                </a:gridCol>
                <a:gridCol w="569593">
                  <a:extLst>
                    <a:ext uri="{9D8B030D-6E8A-4147-A177-3AD203B41FA5}">
                      <a16:colId xmlns:a16="http://schemas.microsoft.com/office/drawing/2014/main" val="3143476184"/>
                    </a:ext>
                  </a:extLst>
                </a:gridCol>
              </a:tblGrid>
              <a:tr h="401756">
                <a:tc gridSpan="2">
                  <a:txBody>
                    <a:bodyPr/>
                    <a:lstStyle/>
                    <a:p>
                      <a:pPr algn="ctr" fontAlgn="ctr"/>
                      <a:r>
                        <a:rPr lang="ja-JP" altLang="en-US" sz="1200" b="1" i="0" u="none" strike="noStrike" dirty="0" smtClean="0">
                          <a:solidFill>
                            <a:srgbClr val="FFFFFF"/>
                          </a:solidFill>
                          <a:effectLst/>
                          <a:latin typeface="+mn-ea"/>
                          <a:ea typeface="+mn-ea"/>
                        </a:rPr>
                        <a:t>大阪モデルのモニタリング指標</a:t>
                      </a:r>
                      <a:endParaRPr lang="ja-JP" altLang="en-US" sz="120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hMerge="1">
                  <a:txBody>
                    <a:bodyPr/>
                    <a:lstStyle/>
                    <a:p>
                      <a:endParaRPr kumimoji="1" lang="ja-JP" altLang="en-US"/>
                    </a:p>
                  </a:txBody>
                  <a:tcPr/>
                </a:tc>
                <a:tc>
                  <a:txBody>
                    <a:bodyPr/>
                    <a:lstStyle/>
                    <a:p>
                      <a:pPr algn="ctr" rtl="0" fontAlgn="ctr"/>
                      <a:r>
                        <a:rPr lang="ja-JP" altLang="en-US" sz="1100" b="1" i="0" u="none" strike="noStrike" dirty="0" smtClean="0">
                          <a:solidFill>
                            <a:schemeClr val="tx1"/>
                          </a:solidFill>
                          <a:effectLst/>
                          <a:latin typeface="+mn-ea"/>
                          <a:ea typeface="+mn-ea"/>
                        </a:rPr>
                        <a:t>警戒（黄）</a:t>
                      </a:r>
                      <a:endParaRPr lang="en-US" altLang="ja-JP" sz="1100" b="1" i="0" u="none" strike="noStrike" dirty="0" smtClean="0">
                        <a:solidFill>
                          <a:schemeClr val="tx1"/>
                        </a:solidFill>
                        <a:effectLst/>
                        <a:latin typeface="+mn-ea"/>
                        <a:ea typeface="+mn-ea"/>
                      </a:endParaRPr>
                    </a:p>
                    <a:p>
                      <a:pPr algn="ctr" rtl="0" fontAlgn="ctr"/>
                      <a:r>
                        <a:rPr lang="en-US" altLang="ja-JP" sz="1100" b="1" i="0" u="none" strike="noStrike" spc="-70" baseline="0" dirty="0" smtClean="0">
                          <a:solidFill>
                            <a:schemeClr val="tx1"/>
                          </a:solidFill>
                          <a:effectLst/>
                          <a:latin typeface="+mn-ea"/>
                          <a:ea typeface="+mn-ea"/>
                        </a:rPr>
                        <a:t>【</a:t>
                      </a:r>
                      <a:r>
                        <a:rPr lang="ja-JP" altLang="en-US" sz="1100" b="1" i="0" u="none" strike="noStrike" spc="-70" baseline="0" dirty="0" smtClean="0">
                          <a:solidFill>
                            <a:schemeClr val="tx1"/>
                          </a:solidFill>
                          <a:effectLst/>
                          <a:latin typeface="+mn-ea"/>
                          <a:ea typeface="+mn-ea"/>
                        </a:rPr>
                        <a:t>国のレベル２相当</a:t>
                      </a:r>
                      <a:r>
                        <a:rPr lang="en-US" altLang="ja-JP" sz="1100" b="1" i="0" u="none" strike="noStrike" spc="-70" baseline="0" dirty="0" smtClean="0">
                          <a:solidFill>
                            <a:schemeClr val="tx1"/>
                          </a:solidFill>
                          <a:effectLst/>
                          <a:latin typeface="+mn-ea"/>
                          <a:ea typeface="+mn-ea"/>
                        </a:rPr>
                        <a:t>】</a:t>
                      </a:r>
                      <a:endParaRPr lang="ja-JP" altLang="en-US" sz="1100" b="1" i="0" u="none" strike="noStrike" spc="-70" baseline="0" dirty="0">
                        <a:solidFill>
                          <a:schemeClr val="tx1"/>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ctr"/>
                      <a:r>
                        <a:rPr lang="ja-JP" altLang="en-US" sz="1100" b="1" i="0" u="none" strike="noStrike" dirty="0" smtClean="0">
                          <a:solidFill>
                            <a:schemeClr val="bg1"/>
                          </a:solidFill>
                          <a:effectLst/>
                          <a:latin typeface="+mn-ea"/>
                          <a:ea typeface="+mn-ea"/>
                        </a:rPr>
                        <a:t>非常事態（赤）</a:t>
                      </a:r>
                      <a:endParaRPr lang="en-US" altLang="ja-JP" sz="1100" b="1" i="0" u="none" strike="noStrike" dirty="0" smtClean="0">
                        <a:solidFill>
                          <a:schemeClr val="bg1"/>
                        </a:solidFill>
                        <a:effectLst/>
                        <a:latin typeface="+mn-ea"/>
                        <a:ea typeface="+mn-ea"/>
                      </a:endParaRPr>
                    </a:p>
                    <a:p>
                      <a:pPr algn="ctr" rtl="0" fontAlgn="ctr"/>
                      <a:r>
                        <a:rPr lang="en-US" altLang="ja-JP" sz="1100" b="1" i="0" u="none" strike="noStrike" spc="-70" baseline="0" dirty="0" smtClean="0">
                          <a:solidFill>
                            <a:schemeClr val="bg1"/>
                          </a:solidFill>
                          <a:effectLst/>
                          <a:latin typeface="+mn-ea"/>
                          <a:ea typeface="+mn-ea"/>
                        </a:rPr>
                        <a:t>【</a:t>
                      </a:r>
                      <a:r>
                        <a:rPr lang="ja-JP" altLang="en-US" sz="1100" b="1" i="0" u="none" strike="noStrike" spc="-70" baseline="0" dirty="0" smtClean="0">
                          <a:solidFill>
                            <a:schemeClr val="bg1"/>
                          </a:solidFill>
                          <a:effectLst/>
                          <a:latin typeface="+mn-ea"/>
                          <a:ea typeface="+mn-ea"/>
                        </a:rPr>
                        <a:t>国のレベル３相当</a:t>
                      </a:r>
                      <a:r>
                        <a:rPr lang="en-US" altLang="ja-JP" sz="1100" b="1" i="0" u="none" strike="noStrike" spc="-70" baseline="0" dirty="0" smtClean="0">
                          <a:solidFill>
                            <a:schemeClr val="bg1"/>
                          </a:solidFill>
                          <a:effectLst/>
                          <a:latin typeface="+mn-ea"/>
                          <a:ea typeface="+mn-ea"/>
                        </a:rPr>
                        <a:t>】</a:t>
                      </a: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rtl="0" fontAlgn="ctr"/>
                      <a:r>
                        <a:rPr lang="ja-JP" altLang="en-US" sz="1050" b="1" i="0" u="none" strike="noStrike" dirty="0" smtClean="0">
                          <a:solidFill>
                            <a:srgbClr val="FFFFFF"/>
                          </a:solidFill>
                          <a:effectLst/>
                          <a:latin typeface="+mn-ea"/>
                          <a:ea typeface="+mn-ea"/>
                        </a:rPr>
                        <a:t>１</a:t>
                      </a:r>
                      <a:r>
                        <a:rPr lang="en-US" altLang="ja-JP" sz="1050" b="1" i="0" u="none" strike="noStrike" dirty="0" smtClean="0">
                          <a:solidFill>
                            <a:srgbClr val="FFFFFF"/>
                          </a:solidFill>
                          <a:effectLst/>
                          <a:latin typeface="+mn-ea"/>
                          <a:ea typeface="+mn-ea"/>
                        </a:rPr>
                        <a:t>/14</a:t>
                      </a:r>
                      <a:r>
                        <a:rPr lang="ja-JP" altLang="en-US" sz="1050" b="1" i="0" u="none" strike="noStrike" dirty="0" smtClean="0">
                          <a:solidFill>
                            <a:srgbClr val="FFFFFF"/>
                          </a:solidFill>
                          <a:effectLst/>
                          <a:latin typeface="+mn-ea"/>
                          <a:ea typeface="+mn-ea"/>
                        </a:rPr>
                        <a:t>　</a:t>
                      </a:r>
                      <a:endParaRPr lang="ja-JP" altLang="en-US"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ja-JP" altLang="en-US" sz="1050" b="1" i="0" u="none" strike="noStrike" dirty="0" smtClean="0">
                          <a:solidFill>
                            <a:srgbClr val="FFFFFF"/>
                          </a:solidFill>
                          <a:effectLst/>
                          <a:latin typeface="+mn-ea"/>
                          <a:ea typeface="+mn-ea"/>
                        </a:rPr>
                        <a:t>１</a:t>
                      </a:r>
                      <a:r>
                        <a:rPr lang="en-US" altLang="ja-JP" sz="1050" b="1" i="0" u="none" strike="noStrike" dirty="0" smtClean="0">
                          <a:solidFill>
                            <a:srgbClr val="FFFFFF"/>
                          </a:solidFill>
                          <a:effectLst/>
                          <a:latin typeface="+mn-ea"/>
                          <a:ea typeface="+mn-ea"/>
                        </a:rPr>
                        <a:t>/15</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ja-JP" altLang="en-US" sz="1050" b="1" i="0" u="none" strike="noStrike" dirty="0" smtClean="0">
                          <a:solidFill>
                            <a:srgbClr val="FFFFFF"/>
                          </a:solidFill>
                          <a:effectLst/>
                          <a:latin typeface="+mn-ea"/>
                          <a:ea typeface="+mn-ea"/>
                        </a:rPr>
                        <a:t>１</a:t>
                      </a:r>
                      <a:r>
                        <a:rPr lang="en-US" altLang="ja-JP" sz="1050" b="1" i="0" u="none" strike="noStrike" dirty="0" smtClean="0">
                          <a:solidFill>
                            <a:srgbClr val="FFFFFF"/>
                          </a:solidFill>
                          <a:effectLst/>
                          <a:latin typeface="+mn-ea"/>
                          <a:ea typeface="+mn-ea"/>
                        </a:rPr>
                        <a:t>/16</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ja-JP" altLang="en-US" sz="1050" b="1" i="0" u="none" strike="noStrike" dirty="0" smtClean="0">
                          <a:solidFill>
                            <a:srgbClr val="FFFFFF"/>
                          </a:solidFill>
                          <a:effectLst/>
                          <a:latin typeface="+mn-ea"/>
                          <a:ea typeface="+mn-ea"/>
                        </a:rPr>
                        <a:t>１</a:t>
                      </a:r>
                      <a:r>
                        <a:rPr lang="en-US" altLang="ja-JP" sz="1050" b="1" i="0" u="none" strike="noStrike" dirty="0" smtClean="0">
                          <a:solidFill>
                            <a:srgbClr val="FFFFFF"/>
                          </a:solidFill>
                          <a:effectLst/>
                          <a:latin typeface="+mn-ea"/>
                          <a:ea typeface="+mn-ea"/>
                        </a:rPr>
                        <a:t>/17</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ja-JP" altLang="en-US" sz="1050" b="1" i="0" u="none" strike="noStrike" dirty="0" smtClean="0">
                          <a:solidFill>
                            <a:srgbClr val="FFFFFF"/>
                          </a:solidFill>
                          <a:effectLst/>
                          <a:latin typeface="+mn-ea"/>
                          <a:ea typeface="+mn-ea"/>
                        </a:rPr>
                        <a:t>１</a:t>
                      </a:r>
                      <a:r>
                        <a:rPr lang="en-US" altLang="ja-JP" sz="1050" b="1" i="0" u="none" strike="noStrike" dirty="0" smtClean="0">
                          <a:solidFill>
                            <a:srgbClr val="FFFFFF"/>
                          </a:solidFill>
                          <a:effectLst/>
                          <a:latin typeface="+mn-ea"/>
                          <a:ea typeface="+mn-ea"/>
                        </a:rPr>
                        <a:t>/18</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1/19</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tc>
                  <a:txBody>
                    <a:bodyPr/>
                    <a:lstStyle/>
                    <a:p>
                      <a:pPr algn="ctr" rtl="0" fontAlgn="ctr"/>
                      <a:r>
                        <a:rPr lang="en-US" altLang="ja-JP" sz="1050" b="1" i="0" u="none" strike="noStrike" dirty="0" smtClean="0">
                          <a:solidFill>
                            <a:srgbClr val="FFFFFF"/>
                          </a:solidFill>
                          <a:effectLst/>
                          <a:latin typeface="+mn-ea"/>
                          <a:ea typeface="+mn-ea"/>
                        </a:rPr>
                        <a:t>1/20</a:t>
                      </a:r>
                      <a:endParaRPr lang="en-US" altLang="ja-JP" sz="1050" b="1" i="0" u="none" strike="noStrike" dirty="0">
                        <a:solidFill>
                          <a:srgbClr val="FFFFFF"/>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B9BD5"/>
                    </a:solidFill>
                  </a:tcPr>
                </a:tc>
                <a:extLst>
                  <a:ext uri="{0D108BD9-81ED-4DB2-BD59-A6C34878D82A}">
                    <a16:rowId xmlns:a16="http://schemas.microsoft.com/office/drawing/2014/main" val="3249715003"/>
                  </a:ext>
                </a:extLst>
              </a:tr>
              <a:tr h="371813">
                <a:tc>
                  <a:txBody>
                    <a:bodyPr/>
                    <a:lstStyle/>
                    <a:p>
                      <a:pPr algn="ctr" rtl="0" fontAlgn="ctr"/>
                      <a:r>
                        <a:rPr lang="ja-JP" altLang="en-US" sz="900" b="1" i="0" u="none" strike="noStrike" dirty="0" smtClean="0">
                          <a:solidFill>
                            <a:srgbClr val="000000"/>
                          </a:solidFill>
                          <a:effectLst/>
                          <a:latin typeface="+mn-ea"/>
                          <a:ea typeface="+mn-ea"/>
                        </a:rPr>
                        <a:t>感染状況</a:t>
                      </a: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mn-ea"/>
                          <a:ea typeface="+mn-ea"/>
                        </a:rPr>
                        <a:t>直近１週間の</a:t>
                      </a:r>
                      <a:endParaRPr lang="en-US" altLang="ja-JP" sz="900" b="1" i="0" u="none" strike="noStrike" dirty="0" smtClean="0">
                        <a:solidFill>
                          <a:srgbClr val="000000"/>
                        </a:solidFill>
                        <a:effectLst/>
                        <a:latin typeface="+mn-ea"/>
                        <a:ea typeface="+mn-ea"/>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mn-ea"/>
                          <a:ea typeface="+mn-ea"/>
                        </a:rPr>
                        <a:t>人口</a:t>
                      </a:r>
                      <a:r>
                        <a:rPr lang="en-US" altLang="ja-JP" sz="900" b="1" i="0" u="none" strike="noStrike" dirty="0" smtClean="0">
                          <a:solidFill>
                            <a:srgbClr val="000000"/>
                          </a:solidFill>
                          <a:effectLst/>
                          <a:latin typeface="+mn-ea"/>
                          <a:ea typeface="+mn-ea"/>
                        </a:rPr>
                        <a:t>10</a:t>
                      </a:r>
                      <a:r>
                        <a:rPr lang="ja-JP" altLang="en-US" sz="900" b="1" i="0" u="none" strike="noStrike" dirty="0" smtClean="0">
                          <a:solidFill>
                            <a:srgbClr val="000000"/>
                          </a:solidFill>
                          <a:effectLst/>
                          <a:latin typeface="+mn-ea"/>
                          <a:ea typeface="+mn-ea"/>
                        </a:rPr>
                        <a:t>万人あたり新規陽性者数</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1100" b="1" i="0" u="none" strike="noStrike" dirty="0" smtClean="0">
                          <a:solidFill>
                            <a:schemeClr val="tx1"/>
                          </a:solidFill>
                          <a:effectLst/>
                          <a:latin typeface="+mn-ea"/>
                          <a:ea typeface="+mn-ea"/>
                        </a:rPr>
                        <a:t>35</a:t>
                      </a:r>
                      <a:r>
                        <a:rPr lang="ja-JP" altLang="en-US" sz="1100" b="1" i="0" u="none" strike="noStrike" dirty="0" smtClean="0">
                          <a:solidFill>
                            <a:schemeClr val="tx1"/>
                          </a:solidFill>
                          <a:effectLst/>
                          <a:latin typeface="+mn-ea"/>
                          <a:ea typeface="+mn-ea"/>
                        </a:rPr>
                        <a:t>人以上</a:t>
                      </a:r>
                      <a:endParaRPr lang="ja-JP" altLang="en-US" sz="1100" b="1" i="0" u="none" strike="noStrike" dirty="0">
                        <a:solidFill>
                          <a:schemeClr val="tx1"/>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ctr"/>
                      <a:r>
                        <a:rPr lang="ja-JP" altLang="en-US" sz="1100" b="1" i="0" u="none" strike="noStrike" dirty="0" err="1" smtClean="0">
                          <a:solidFill>
                            <a:schemeClr val="bg1"/>
                          </a:solidFill>
                          <a:effectLst/>
                          <a:latin typeface="+mn-ea"/>
                          <a:ea typeface="+mn-ea"/>
                        </a:rPr>
                        <a:t>ー</a:t>
                      </a:r>
                      <a:endParaRPr lang="ja-JP" altLang="en-US" sz="1100" b="1" i="0" u="none" strike="noStrike" dirty="0">
                        <a:solidFill>
                          <a:schemeClr val="bg1"/>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rtl="0" fontAlgn="ctr"/>
                      <a:r>
                        <a:rPr lang="en-US" altLang="ja-JP" sz="900" b="0" i="0" u="none" strike="noStrike" dirty="0" smtClean="0">
                          <a:solidFill>
                            <a:srgbClr val="000000"/>
                          </a:solidFill>
                          <a:effectLst/>
                          <a:latin typeface="+mn-ea"/>
                          <a:ea typeface="+mn-ea"/>
                        </a:rPr>
                        <a:t>111.94</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143.72</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176.44</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199.69</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253.95</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900" dirty="0" smtClean="0">
                          <a:latin typeface="+mn-ea"/>
                          <a:ea typeface="+mn-ea"/>
                        </a:rPr>
                        <a:t>303.73</a:t>
                      </a:r>
                      <a:endParaRPr lang="ja-JP" altLang="en-US" sz="900" dirty="0">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343.22</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080932"/>
                  </a:ext>
                </a:extLst>
              </a:tr>
              <a:tr h="299275">
                <a:tc rowSpan="2">
                  <a:txBody>
                    <a:bodyPr/>
                    <a:lstStyle/>
                    <a:p>
                      <a:pPr algn="ctr" rtl="0" fontAlgn="ctr"/>
                      <a:r>
                        <a:rPr lang="ja-JP" altLang="en-US" sz="900" b="1" i="0" u="none" strike="noStrike" dirty="0">
                          <a:solidFill>
                            <a:srgbClr val="000000"/>
                          </a:solidFill>
                          <a:effectLst/>
                          <a:latin typeface="+mn-ea"/>
                          <a:ea typeface="+mn-ea"/>
                        </a:rPr>
                        <a:t>医療</a:t>
                      </a:r>
                      <a:r>
                        <a:rPr lang="ja-JP" altLang="en-US" sz="900" b="1" i="0" u="none" strike="noStrike" dirty="0" smtClean="0">
                          <a:solidFill>
                            <a:srgbClr val="000000"/>
                          </a:solidFill>
                          <a:effectLst/>
                          <a:latin typeface="+mn-ea"/>
                          <a:ea typeface="+mn-ea"/>
                        </a:rPr>
                        <a:t>提供体制</a:t>
                      </a: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rgbClr val="000000"/>
                          </a:solidFill>
                          <a:effectLst/>
                          <a:latin typeface="+mn-ea"/>
                          <a:ea typeface="+mn-ea"/>
                        </a:rPr>
                        <a:t>確保病床の使用率</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1100" b="1" i="0" u="none" strike="noStrike" dirty="0" smtClean="0">
                          <a:solidFill>
                            <a:schemeClr val="tx1"/>
                          </a:solidFill>
                          <a:effectLst/>
                          <a:latin typeface="+mn-ea"/>
                          <a:ea typeface="+mn-ea"/>
                        </a:rPr>
                        <a:t>20%</a:t>
                      </a:r>
                      <a:r>
                        <a:rPr lang="ja-JP" altLang="en-US" sz="1100" b="1" i="0" u="none" strike="noStrike" dirty="0" smtClean="0">
                          <a:solidFill>
                            <a:schemeClr val="tx1"/>
                          </a:solidFill>
                          <a:effectLst/>
                          <a:latin typeface="+mn-ea"/>
                          <a:ea typeface="+mn-ea"/>
                        </a:rPr>
                        <a:t>以上</a:t>
                      </a:r>
                      <a:endParaRPr lang="ja-JP" altLang="en-US" sz="1100" b="1" i="0" u="none" strike="noStrike" dirty="0">
                        <a:solidFill>
                          <a:schemeClr val="tx1"/>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ctr"/>
                      <a:r>
                        <a:rPr lang="en-US" altLang="ja-JP" sz="1100" b="1" i="0" u="none" strike="noStrike" dirty="0" smtClean="0">
                          <a:solidFill>
                            <a:schemeClr val="bg1"/>
                          </a:solidFill>
                          <a:effectLst/>
                          <a:latin typeface="+mn-ea"/>
                          <a:ea typeface="+mn-ea"/>
                        </a:rPr>
                        <a:t>50</a:t>
                      </a:r>
                      <a:r>
                        <a:rPr lang="ja-JP" altLang="en-US" sz="1100" b="1" i="0" u="none" strike="noStrike" dirty="0" smtClean="0">
                          <a:solidFill>
                            <a:schemeClr val="bg1"/>
                          </a:solidFill>
                          <a:effectLst/>
                          <a:latin typeface="+mn-ea"/>
                          <a:ea typeface="+mn-ea"/>
                        </a:rPr>
                        <a:t>％以上</a:t>
                      </a:r>
                      <a:endParaRPr lang="ja-JP" altLang="en-US" sz="1100" b="1" i="0" u="none" strike="noStrike" dirty="0">
                        <a:solidFill>
                          <a:schemeClr val="bg1"/>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rtl="0" fontAlgn="ctr"/>
                      <a:r>
                        <a:rPr lang="en-US" altLang="ja-JP" sz="900" b="0" i="0" u="none" strike="noStrike" dirty="0" smtClean="0">
                          <a:solidFill>
                            <a:srgbClr val="000000"/>
                          </a:solidFill>
                          <a:effectLst/>
                          <a:latin typeface="+mn-ea"/>
                          <a:ea typeface="+mn-ea"/>
                        </a:rPr>
                        <a:t>21.5</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24.1</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27.1%</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28.9%</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29.0%</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900" dirty="0" smtClean="0">
                          <a:latin typeface="+mn-ea"/>
                          <a:ea typeface="+mn-ea"/>
                        </a:rPr>
                        <a:t>31.3%</a:t>
                      </a:r>
                      <a:endParaRPr lang="ja-JP" altLang="en-US" sz="900" dirty="0">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35.8%</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4160422"/>
                  </a:ext>
                </a:extLst>
              </a:tr>
              <a:tr h="299275">
                <a:tc vMerge="1">
                  <a:txBody>
                    <a:bodyPr/>
                    <a:lstStyle/>
                    <a:p>
                      <a:endParaRPr kumimoji="1" lang="ja-JP" altLang="en-US"/>
                    </a:p>
                  </a:txBody>
                  <a:tcPr/>
                </a:tc>
                <a:tc>
                  <a:txBody>
                    <a:bodyPr/>
                    <a:lstStyle/>
                    <a:p>
                      <a:pPr algn="ctr" rtl="0" fontAlgn="ctr"/>
                      <a:r>
                        <a:rPr lang="ja-JP" altLang="en-US" sz="900" b="1" i="0" u="none" strike="noStrike" dirty="0" smtClean="0">
                          <a:solidFill>
                            <a:srgbClr val="000000"/>
                          </a:solidFill>
                          <a:effectLst/>
                          <a:latin typeface="+mn-ea"/>
                          <a:ea typeface="+mn-ea"/>
                        </a:rPr>
                        <a:t>重症病床の使用率（府定義）</a:t>
                      </a:r>
                      <a:endParaRPr lang="ja-JP" altLang="en-US" sz="900" b="1"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1100" b="1" i="0" u="none" strike="noStrike" dirty="0" smtClean="0">
                          <a:solidFill>
                            <a:schemeClr val="tx1"/>
                          </a:solidFill>
                          <a:effectLst/>
                          <a:latin typeface="+mn-ea"/>
                          <a:ea typeface="+mn-ea"/>
                        </a:rPr>
                        <a:t>10</a:t>
                      </a:r>
                      <a:r>
                        <a:rPr lang="ja-JP" altLang="en-US" sz="1100" b="1" i="0" u="none" strike="noStrike" dirty="0" smtClean="0">
                          <a:solidFill>
                            <a:schemeClr val="tx1"/>
                          </a:solidFill>
                          <a:effectLst/>
                          <a:latin typeface="+mn-ea"/>
                          <a:ea typeface="+mn-ea"/>
                        </a:rPr>
                        <a:t>％以上</a:t>
                      </a:r>
                      <a:endParaRPr lang="ja-JP" altLang="en-US" sz="1100" b="1" i="0" u="none" strike="noStrike" dirty="0">
                        <a:solidFill>
                          <a:schemeClr val="tx1"/>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ctr"/>
                      <a:r>
                        <a:rPr lang="en-US" altLang="ja-JP" sz="1100" b="1" i="0" u="none" strike="noStrike" dirty="0" smtClean="0">
                          <a:solidFill>
                            <a:schemeClr val="bg1"/>
                          </a:solidFill>
                          <a:effectLst/>
                          <a:latin typeface="+mn-ea"/>
                          <a:ea typeface="+mn-ea"/>
                        </a:rPr>
                        <a:t>40</a:t>
                      </a:r>
                      <a:r>
                        <a:rPr lang="ja-JP" altLang="en-US" sz="1100" b="1" i="0" u="none" strike="noStrike" dirty="0" smtClean="0">
                          <a:solidFill>
                            <a:schemeClr val="bg1"/>
                          </a:solidFill>
                          <a:effectLst/>
                          <a:latin typeface="+mn-ea"/>
                          <a:ea typeface="+mn-ea"/>
                        </a:rPr>
                        <a:t>％以上</a:t>
                      </a:r>
                      <a:endParaRPr lang="ja-JP" altLang="en-US" sz="1100" b="1" i="0" u="none" strike="noStrike" dirty="0">
                        <a:solidFill>
                          <a:schemeClr val="bg1"/>
                        </a:solidFill>
                        <a:effectLst/>
                        <a:latin typeface="+mn-ea"/>
                        <a:ea typeface="+mn-ea"/>
                      </a:endParaRPr>
                    </a:p>
                  </a:txBody>
                  <a:tcPr marL="7840" marR="7840" marT="784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rtl="0" fontAlgn="ctr"/>
                      <a:r>
                        <a:rPr lang="en-US" altLang="ja-JP" sz="900" b="0" i="0" u="none" strike="noStrike" dirty="0" smtClean="0">
                          <a:solidFill>
                            <a:srgbClr val="000000"/>
                          </a:solidFill>
                          <a:effectLst/>
                          <a:latin typeface="+mn-ea"/>
                          <a:ea typeface="+mn-ea"/>
                        </a:rPr>
                        <a:t>1.1</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1.5</a:t>
                      </a:r>
                      <a:r>
                        <a:rPr lang="ja-JP" altLang="en-US" sz="900" b="0" i="0" u="none" strike="noStrike" dirty="0" smtClean="0">
                          <a:solidFill>
                            <a:srgbClr val="000000"/>
                          </a:solidFill>
                          <a:effectLst/>
                          <a:latin typeface="+mn-ea"/>
                          <a:ea typeface="+mn-ea"/>
                        </a:rPr>
                        <a:t>％</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 1.5%</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 1.8%</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2.3%</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ja-JP" sz="900" dirty="0" smtClean="0">
                          <a:latin typeface="+mn-ea"/>
                          <a:ea typeface="+mn-ea"/>
                        </a:rPr>
                        <a:t>2.1%</a:t>
                      </a: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n-ea"/>
                          <a:ea typeface="+mn-ea"/>
                        </a:rPr>
                        <a:t>2.8%</a:t>
                      </a:r>
                      <a:endParaRPr lang="en-US" altLang="ja-JP" sz="900" b="0" i="0" u="none" strike="noStrike" dirty="0">
                        <a:solidFill>
                          <a:srgbClr val="000000"/>
                        </a:solidFill>
                        <a:effectLst/>
                        <a:latin typeface="+mn-ea"/>
                        <a:ea typeface="+mn-ea"/>
                      </a:endParaRPr>
                    </a:p>
                  </a:txBody>
                  <a:tcPr marL="5890" marR="5890" marT="589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8666017"/>
                  </a:ext>
                </a:extLst>
              </a:tr>
            </a:tbl>
          </a:graphicData>
        </a:graphic>
      </p:graphicFrame>
      <p:sp>
        <p:nvSpPr>
          <p:cNvPr id="16" name="サブタイトル 2"/>
          <p:cNvSpPr txBox="1">
            <a:spLocks/>
          </p:cNvSpPr>
          <p:nvPr/>
        </p:nvSpPr>
        <p:spPr>
          <a:xfrm>
            <a:off x="63295" y="377473"/>
            <a:ext cx="4522228" cy="367874"/>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en-US" altLang="ja-JP" sz="1600" b="1" dirty="0" smtClean="0">
                <a:latin typeface="+mn-ea"/>
              </a:rPr>
              <a:t>【</a:t>
            </a:r>
            <a:r>
              <a:rPr lang="ja-JP" altLang="en-US" sz="1600" b="1" dirty="0" smtClean="0">
                <a:latin typeface="+mn-ea"/>
              </a:rPr>
              <a:t>現在の感染状況</a:t>
            </a:r>
            <a:r>
              <a:rPr lang="en-US" altLang="ja-JP" sz="1600" b="1" dirty="0" smtClean="0">
                <a:latin typeface="+mn-ea"/>
              </a:rPr>
              <a:t>】</a:t>
            </a:r>
            <a:endParaRPr lang="en-US" altLang="ja-JP" sz="1600" b="1" dirty="0">
              <a:latin typeface="+mn-ea"/>
            </a:endParaRPr>
          </a:p>
        </p:txBody>
      </p:sp>
      <p:sp>
        <p:nvSpPr>
          <p:cNvPr id="22" name="サブタイトル 2"/>
          <p:cNvSpPr txBox="1">
            <a:spLocks/>
          </p:cNvSpPr>
          <p:nvPr/>
        </p:nvSpPr>
        <p:spPr>
          <a:xfrm>
            <a:off x="3310840" y="2110735"/>
            <a:ext cx="3798296" cy="367874"/>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en-US" altLang="ja-JP" sz="1400" b="1" dirty="0" smtClean="0">
                <a:latin typeface="+mn-ea"/>
              </a:rPr>
              <a:t>1/8</a:t>
            </a:r>
            <a:r>
              <a:rPr lang="ja-JP" altLang="en-US" sz="1400" b="1" dirty="0" smtClean="0">
                <a:latin typeface="+mn-ea"/>
              </a:rPr>
              <a:t>以降、「警戒」に移行（黄信号を点灯）</a:t>
            </a:r>
            <a:endParaRPr lang="en-US" altLang="ja-JP" sz="1400" b="1" dirty="0">
              <a:latin typeface="+mn-ea"/>
            </a:endParaRPr>
          </a:p>
        </p:txBody>
      </p:sp>
      <p:sp>
        <p:nvSpPr>
          <p:cNvPr id="3" name="二等辺三角形 2"/>
          <p:cNvSpPr/>
          <p:nvPr/>
        </p:nvSpPr>
        <p:spPr>
          <a:xfrm rot="10800000">
            <a:off x="4257085" y="4152466"/>
            <a:ext cx="1287888" cy="175513"/>
          </a:xfrm>
          <a:prstGeom prst="triangl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17592" y="3640750"/>
            <a:ext cx="10074660" cy="422616"/>
          </a:xfrm>
          <a:prstGeom prst="rect">
            <a:avLst/>
          </a:prstGeom>
        </p:spPr>
        <p:txBody>
          <a:bodyPr wrap="square">
            <a:spAutoFit/>
          </a:bodyPr>
          <a:lstStyle/>
          <a:p>
            <a:pPr>
              <a:lnSpc>
                <a:spcPts val="2700"/>
              </a:lnSpc>
            </a:pPr>
            <a:r>
              <a:rPr lang="ja-JP" altLang="en-US" sz="2000" b="1" dirty="0" smtClean="0">
                <a:latin typeface="+mn-ea"/>
              </a:rPr>
              <a:t>「確保病床の使用率」が３５％</a:t>
            </a:r>
            <a:r>
              <a:rPr lang="ja-JP" altLang="en-US" sz="1600" b="1" dirty="0" smtClean="0">
                <a:latin typeface="+mn-ea"/>
              </a:rPr>
              <a:t>（レベル２：２０％とレベル３：５０％の中間）</a:t>
            </a:r>
            <a:r>
              <a:rPr lang="ja-JP" altLang="en-US" sz="2000" b="1" dirty="0" smtClean="0">
                <a:latin typeface="+mn-ea"/>
              </a:rPr>
              <a:t>に達した場合</a:t>
            </a:r>
            <a:endParaRPr lang="en-US" altLang="ja-JP" sz="2000" b="1" dirty="0"/>
          </a:p>
        </p:txBody>
      </p:sp>
      <p:sp>
        <p:nvSpPr>
          <p:cNvPr id="20" name="角丸四角形 19"/>
          <p:cNvSpPr/>
          <p:nvPr/>
        </p:nvSpPr>
        <p:spPr>
          <a:xfrm>
            <a:off x="271343" y="2557432"/>
            <a:ext cx="9478541" cy="291103"/>
          </a:xfrm>
          <a:prstGeom prst="roundRect">
            <a:avLst/>
          </a:prstGeom>
          <a:solidFill>
            <a:schemeClr val="accent4">
              <a:lumMod val="60000"/>
              <a:lumOff val="4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サブタイトル 2"/>
          <p:cNvSpPr txBox="1">
            <a:spLocks/>
          </p:cNvSpPr>
          <p:nvPr/>
        </p:nvSpPr>
        <p:spPr>
          <a:xfrm>
            <a:off x="271343" y="2498257"/>
            <a:ext cx="9478541" cy="367874"/>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ct val="150000"/>
              </a:lnSpc>
            </a:pPr>
            <a:r>
              <a:rPr lang="ja-JP" altLang="en-US" sz="1400" b="1" spc="-30" dirty="0" smtClean="0">
                <a:latin typeface="+mn-ea"/>
              </a:rPr>
              <a:t>「レベル２（警戒を強化すべきレベル）相当」</a:t>
            </a:r>
            <a:r>
              <a:rPr lang="ja-JP" altLang="en-US" sz="1400" b="1" spc="-30" dirty="0">
                <a:latin typeface="+mn-ea"/>
              </a:rPr>
              <a:t>であり、</a:t>
            </a:r>
            <a:r>
              <a:rPr lang="ja-JP" altLang="en-US" sz="1400" b="1" spc="-30" dirty="0" smtClean="0">
                <a:latin typeface="+mn-ea"/>
              </a:rPr>
              <a:t>府全域において感染が</a:t>
            </a:r>
            <a:r>
              <a:rPr lang="ja-JP" altLang="en-US" sz="1400" b="1" spc="-30" dirty="0">
                <a:latin typeface="+mn-ea"/>
              </a:rPr>
              <a:t>急拡大</a:t>
            </a:r>
            <a:r>
              <a:rPr lang="ja-JP" altLang="en-US" sz="1400" b="1" spc="-30" dirty="0" smtClean="0">
                <a:latin typeface="+mn-ea"/>
              </a:rPr>
              <a:t>し、保健所業務がひっ迫している</a:t>
            </a:r>
            <a:endParaRPr lang="en-US" altLang="ja-JP" sz="1400" b="1" spc="-30" dirty="0">
              <a:latin typeface="+mn-ea"/>
            </a:endParaRPr>
          </a:p>
        </p:txBody>
      </p:sp>
      <p:sp>
        <p:nvSpPr>
          <p:cNvPr id="24" name="サブタイトル 2"/>
          <p:cNvSpPr txBox="1">
            <a:spLocks/>
          </p:cNvSpPr>
          <p:nvPr/>
        </p:nvSpPr>
        <p:spPr>
          <a:xfrm>
            <a:off x="190458" y="3376137"/>
            <a:ext cx="9712415" cy="367874"/>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ts val="1700"/>
              </a:lnSpc>
              <a:spcBef>
                <a:spcPts val="0"/>
              </a:spcBef>
            </a:pPr>
            <a:r>
              <a:rPr lang="ja-JP" altLang="en-US" sz="1400" b="1" dirty="0" smtClean="0"/>
              <a:t>現時点では重症者は少ないものの、医療提供体制の負荷に着目し</a:t>
            </a:r>
            <a:endParaRPr lang="en-US" altLang="ja-JP" sz="1400" b="1" dirty="0" smtClean="0"/>
          </a:p>
        </p:txBody>
      </p:sp>
      <p:sp>
        <p:nvSpPr>
          <p:cNvPr id="6" name="テキスト ボックス 5"/>
          <p:cNvSpPr txBox="1"/>
          <p:nvPr/>
        </p:nvSpPr>
        <p:spPr>
          <a:xfrm>
            <a:off x="8212824" y="36979"/>
            <a:ext cx="1485613" cy="369332"/>
          </a:xfrm>
          <a:prstGeom prst="rect">
            <a:avLst/>
          </a:prstGeom>
          <a:solidFill>
            <a:schemeClr val="bg1"/>
          </a:solidFill>
        </p:spPr>
        <p:txBody>
          <a:bodyPr wrap="square" rtlCol="0">
            <a:spAutoFit/>
          </a:bodyPr>
          <a:lstStyle/>
          <a:p>
            <a:pPr algn="ctr"/>
            <a:r>
              <a:rPr kumimoji="1" lang="ja-JP" altLang="en-US" b="1" dirty="0" smtClean="0"/>
              <a:t>資料２</a:t>
            </a:r>
            <a:r>
              <a:rPr kumimoji="1" lang="en-US" altLang="ja-JP" b="1" dirty="0" smtClean="0"/>
              <a:t>―</a:t>
            </a:r>
            <a:r>
              <a:rPr kumimoji="1" lang="ja-JP" altLang="en-US" b="1" dirty="0" smtClean="0"/>
              <a:t>１</a:t>
            </a:r>
            <a:endParaRPr kumimoji="1" lang="ja-JP" altLang="en-US" b="1" dirty="0"/>
          </a:p>
        </p:txBody>
      </p:sp>
      <p:sp>
        <p:nvSpPr>
          <p:cNvPr id="17" name="サブタイトル 2"/>
          <p:cNvSpPr txBox="1">
            <a:spLocks/>
          </p:cNvSpPr>
          <p:nvPr/>
        </p:nvSpPr>
        <p:spPr>
          <a:xfrm>
            <a:off x="87996" y="4421437"/>
            <a:ext cx="9712415" cy="878216"/>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nSpc>
                <a:spcPts val="2100"/>
              </a:lnSpc>
              <a:spcBef>
                <a:spcPts val="0"/>
              </a:spcBef>
            </a:pPr>
            <a:r>
              <a:rPr lang="ja-JP" altLang="en-US" sz="1400" b="1" dirty="0" smtClean="0"/>
              <a:t>要請の目安に達したため（１月</a:t>
            </a:r>
            <a:r>
              <a:rPr lang="ja-JP" altLang="en-US" sz="1400" b="1" dirty="0"/>
              <a:t>２０</a:t>
            </a:r>
            <a:r>
              <a:rPr lang="ja-JP" altLang="en-US" sz="1400" b="1" dirty="0" smtClean="0"/>
              <a:t>日：</a:t>
            </a:r>
            <a:r>
              <a:rPr lang="ja-JP" altLang="en-US" sz="1400" b="1" dirty="0"/>
              <a:t>確保</a:t>
            </a:r>
            <a:r>
              <a:rPr lang="ja-JP" altLang="en-US" sz="1400" b="1" dirty="0" smtClean="0"/>
              <a:t>病床の使用率３５</a:t>
            </a:r>
            <a:r>
              <a:rPr lang="en-US" altLang="ja-JP" sz="1400" b="1" dirty="0" smtClean="0"/>
              <a:t>.</a:t>
            </a:r>
            <a:r>
              <a:rPr lang="ja-JP" altLang="en-US" sz="1400" b="1" dirty="0" smtClean="0"/>
              <a:t>８％）</a:t>
            </a:r>
            <a:endParaRPr lang="en-US" altLang="ja-JP" sz="1400" b="1" dirty="0" smtClean="0"/>
          </a:p>
          <a:p>
            <a:pPr>
              <a:lnSpc>
                <a:spcPts val="2100"/>
              </a:lnSpc>
              <a:spcBef>
                <a:spcPts val="0"/>
              </a:spcBef>
            </a:pPr>
            <a:r>
              <a:rPr lang="ja-JP" altLang="en-US" sz="1800" b="1" spc="-130" dirty="0" smtClean="0"/>
              <a:t>本日</a:t>
            </a:r>
            <a:r>
              <a:rPr lang="en-US" altLang="ja-JP" sz="1800" b="1" spc="-130" dirty="0" smtClean="0"/>
              <a:t>(</a:t>
            </a:r>
            <a:r>
              <a:rPr lang="ja-JP" altLang="en-US" sz="1800" b="1" spc="-130" dirty="0" smtClean="0"/>
              <a:t>１月２１日</a:t>
            </a:r>
            <a:r>
              <a:rPr lang="en-US" altLang="ja-JP" sz="1800" b="1" spc="-130" dirty="0" smtClean="0"/>
              <a:t>)</a:t>
            </a:r>
            <a:r>
              <a:rPr lang="ja-JP" altLang="en-US" sz="1800" b="1" spc="-130" dirty="0" smtClean="0"/>
              <a:t>国に、大阪府をまん延防止等重点措置を実施すべき区域として公示するよう要請</a:t>
            </a:r>
            <a:endParaRPr lang="en-US" altLang="ja-JP" sz="1800" b="1" spc="-130" dirty="0" smtClean="0"/>
          </a:p>
          <a:p>
            <a:pPr>
              <a:lnSpc>
                <a:spcPts val="2100"/>
              </a:lnSpc>
              <a:spcBef>
                <a:spcPts val="0"/>
              </a:spcBef>
            </a:pPr>
            <a:r>
              <a:rPr lang="ja-JP" altLang="en-US" sz="1600" b="1" dirty="0" smtClean="0"/>
              <a:t>（京都府・兵庫県と連携して要請）</a:t>
            </a:r>
            <a:endParaRPr lang="en-US" altLang="ja-JP" sz="1600" b="1" dirty="0" smtClean="0"/>
          </a:p>
        </p:txBody>
      </p:sp>
    </p:spTree>
    <p:extLst>
      <p:ext uri="{BB962C8B-B14F-4D97-AF65-F5344CB8AC3E}">
        <p14:creationId xmlns:p14="http://schemas.microsoft.com/office/powerpoint/2010/main" val="16660001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2299</TotalTime>
  <Words>543</Words>
  <Application>Microsoft Office PowerPoint</Application>
  <PresentationFormat>A4 210 x 297 mm</PresentationFormat>
  <Paragraphs>62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revision>153</cp:revision>
  <cp:lastPrinted>2022-01-20T10:11:15Z</cp:lastPrinted>
  <dcterms:created xsi:type="dcterms:W3CDTF">2021-02-01T12:24:21Z</dcterms:created>
  <dcterms:modified xsi:type="dcterms:W3CDTF">2022-01-21T02:38:33Z</dcterms:modified>
</cp:coreProperties>
</file>