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4"/>
  </p:sldMasterIdLst>
  <p:notesMasterIdLst>
    <p:notesMasterId r:id="rId7"/>
  </p:notesMasterIdLst>
  <p:sldIdLst>
    <p:sldId id="583" r:id="rId5"/>
    <p:sldId id="584" r:id="rId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583"/>
            <p14:sldId id="5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F7F"/>
    <a:srgbClr val="0070C0"/>
    <a:srgbClr val="5B9BD5"/>
    <a:srgbClr val="FF0000"/>
    <a:srgbClr val="0033CC"/>
    <a:srgbClr val="3366FF"/>
    <a:srgbClr val="0677D2"/>
    <a:srgbClr val="9DC3E6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155F70-5DCB-43E7-AD8E-EB307C0BCD8D}" v="1" dt="2021-05-30T01:59:11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5" autoAdjust="0"/>
    <p:restoredTop sz="93357" autoAdjust="0"/>
  </p:normalViewPr>
  <p:slideViewPr>
    <p:cSldViewPr snapToGrid="0">
      <p:cViewPr varScale="1">
        <p:scale>
          <a:sx n="74" d="100"/>
          <a:sy n="74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74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6" rIns="91410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2"/>
            <a:ext cx="5445125" cy="3913187"/>
          </a:xfrm>
          <a:prstGeom prst="rect">
            <a:avLst/>
          </a:prstGeom>
        </p:spPr>
        <p:txBody>
          <a:bodyPr vert="horz" lIns="91410" tIns="45706" rIns="91410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5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DBD0-F1EE-4590-9485-592CB684914C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86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1ABD-940D-43F0-A761-90799ED56192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84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8B96-6A4F-4C10-BEA6-6FF00A08BCAE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9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CFA0-0FAF-4CEA-A4BF-7CB8F1D67FBB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868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FD2D-D51A-4987-B805-AA63C08A77CA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55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CFA7-1E42-4D55-A07D-8479B46C07BF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35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615-8854-4C6C-9166-BC4A9A247E35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53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CD98B-57A3-40D4-957D-BC11683DC7A3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54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4277-FF2F-46AD-80BC-757EDC9D3F7B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45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1BD2-6C41-42C5-B3EA-4047DD381192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71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C3ED-C243-4E85-B02A-5E08EF596A9D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92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0746C-3B12-405A-A015-AC796D33CF33}" type="datetime1">
              <a:rPr kumimoji="1" lang="ja-JP" altLang="en-US" smtClean="0"/>
              <a:t>2022/1/8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98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23E7E146-7353-4807-AF58-E9FD1EFC575C}"/>
              </a:ext>
            </a:extLst>
          </p:cNvPr>
          <p:cNvCxnSpPr>
            <a:cxnSpLocks/>
          </p:cNvCxnSpPr>
          <p:nvPr/>
        </p:nvCxnSpPr>
        <p:spPr>
          <a:xfrm>
            <a:off x="9984518" y="3375623"/>
            <a:ext cx="291936" cy="0"/>
          </a:xfrm>
          <a:prstGeom prst="straightConnector1">
            <a:avLst/>
          </a:prstGeom>
          <a:ln w="3175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角丸四角形 28"/>
          <p:cNvSpPr/>
          <p:nvPr/>
        </p:nvSpPr>
        <p:spPr>
          <a:xfrm>
            <a:off x="10373451" y="5608677"/>
            <a:ext cx="1690208" cy="914400"/>
          </a:xfrm>
          <a:prstGeom prst="roundRect">
            <a:avLst>
              <a:gd name="adj" fmla="val 12189"/>
            </a:avLst>
          </a:prstGeom>
          <a:solidFill>
            <a:srgbClr val="FFC0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10414488" y="5806439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自宅療養者への</a:t>
            </a:r>
            <a:endParaRPr kumimoji="1" lang="en-US" altLang="ja-JP" sz="1600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支援強化</a:t>
            </a:r>
            <a:endParaRPr kumimoji="1" lang="en-US" altLang="ja-JP" sz="1600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10296624" y="3672964"/>
            <a:ext cx="1817266" cy="13245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009AE17-5333-469D-82D5-51AFEAAC4783}"/>
              </a:ext>
            </a:extLst>
          </p:cNvPr>
          <p:cNvSpPr txBox="1"/>
          <p:nvPr/>
        </p:nvSpPr>
        <p:spPr>
          <a:xfrm>
            <a:off x="0" y="-15162"/>
            <a:ext cx="12192000" cy="43088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オミクロン株の感染急拡大に伴う今後の医療・療養体制等について</a:t>
            </a:r>
            <a:endParaRPr lang="ja-JP" altLang="en-US" sz="2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8A3265F-C87E-48F2-973E-3942F3735A4D}"/>
              </a:ext>
            </a:extLst>
          </p:cNvPr>
          <p:cNvSpPr/>
          <p:nvPr/>
        </p:nvSpPr>
        <p:spPr>
          <a:xfrm>
            <a:off x="0" y="400893"/>
            <a:ext cx="12192000" cy="14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Ins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オミクロン株の感染急拡大を踏まえ、今後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、想定を上回る受入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病床・宿泊療養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施設のひっ迫が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想定されるため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、療養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体制の最適化を図り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患者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への治療機会を最大限確保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（大阪府新型コロナウイルス感染症対策協議会（書面開催）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同意（令和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４年１月７日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42C6F0C-9A10-4744-A694-A6022088586F}"/>
              </a:ext>
            </a:extLst>
          </p:cNvPr>
          <p:cNvGrpSpPr/>
          <p:nvPr/>
        </p:nvGrpSpPr>
        <p:grpSpPr>
          <a:xfrm>
            <a:off x="377445" y="947035"/>
            <a:ext cx="11702938" cy="830997"/>
            <a:chOff x="409183" y="1067881"/>
            <a:chExt cx="9660002" cy="830997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5C8208BD-03DB-4833-A10C-459BF18455A7}"/>
                </a:ext>
              </a:extLst>
            </p:cNvPr>
            <p:cNvSpPr txBox="1"/>
            <p:nvPr/>
          </p:nvSpPr>
          <p:spPr>
            <a:xfrm>
              <a:off x="409183" y="1067881"/>
              <a:ext cx="9660002" cy="83099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Ins="0" rtlCol="0">
              <a:spAutoFit/>
            </a:bodyPr>
            <a:lstStyle/>
            <a:p>
              <a:r>
                <a:rPr lang="ja-JP" altLang="en-US" sz="16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① オミクロン株の感染急拡大を踏まえ、入院・宿泊療養等の対象を見直し</a:t>
              </a:r>
              <a:endPara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6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② 中等症以上</a:t>
              </a:r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や</a:t>
              </a:r>
              <a:r>
                <a:rPr lang="ja-JP" altLang="en-US" sz="16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重症化リスクが高く症状のある方を入院治療の対象とし、コロナ治療を終えた患者</a:t>
              </a:r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は、宿泊療養</a:t>
              </a:r>
              <a:r>
                <a:rPr lang="ja-JP" altLang="en-US" sz="16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へ速やかに切</a:t>
              </a:r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替</a:t>
              </a:r>
            </a:p>
            <a:p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③ </a:t>
              </a:r>
              <a:r>
                <a:rPr lang="ja-JP" altLang="en-US" sz="16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宿泊療養については原則４０歳以上の患者を優先</a:t>
              </a:r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するとともに</a:t>
              </a:r>
              <a:r>
                <a:rPr lang="ja-JP" altLang="en-US" sz="16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、自宅における療養体制を強化</a:t>
              </a:r>
              <a:endParaRPr kumimoji="1" lang="ja-JP" altLang="en-US" sz="1600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2E53AD9-ADE2-4BFE-9A61-A06AA50F275C}"/>
                </a:ext>
              </a:extLst>
            </p:cNvPr>
            <p:cNvSpPr txBox="1"/>
            <p:nvPr/>
          </p:nvSpPr>
          <p:spPr>
            <a:xfrm>
              <a:off x="409183" y="1095175"/>
              <a:ext cx="330834" cy="73866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eaVert" wrap="square" lIns="0" rIns="0" rtlCol="0" anchor="ctr">
              <a:noAutofit/>
            </a:bodyPr>
            <a:lstStyle/>
            <a:p>
              <a:pPr algn="ctr"/>
              <a:r>
                <a:rPr kumimoji="1" lang="ja-JP" altLang="en-US" sz="16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概要</a:t>
              </a: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>
            <a:off x="906881" y="2027283"/>
            <a:ext cx="10644066" cy="44216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府における入院・療養の考え方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第六波に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おける対応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（病床のフェーズ４以上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ja-JP" altLang="en-US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1C021DE6-D962-4BCD-874A-8FAE118EC521}"/>
              </a:ext>
            </a:extLst>
          </p:cNvPr>
          <p:cNvSpPr/>
          <p:nvPr/>
        </p:nvSpPr>
        <p:spPr>
          <a:xfrm>
            <a:off x="24478" y="2727623"/>
            <a:ext cx="9999033" cy="1476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endParaRPr lang="en-US" altLang="ja-JP" sz="10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F39E250B-CC46-478E-A60A-081C1DC7B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74" y="3143122"/>
            <a:ext cx="529842" cy="529842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A18FE65-92FA-4505-BDF8-88C0A42B6488}"/>
              </a:ext>
            </a:extLst>
          </p:cNvPr>
          <p:cNvSpPr/>
          <p:nvPr/>
        </p:nvSpPr>
        <p:spPr>
          <a:xfrm>
            <a:off x="24478" y="4269547"/>
            <a:ext cx="9999033" cy="1296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366EFAD4-06AA-43FF-859C-78D4F6B972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61" y="4777454"/>
            <a:ext cx="543062" cy="543062"/>
          </a:xfrm>
          <a:prstGeom prst="rect">
            <a:avLst/>
          </a:prstGeom>
        </p:spPr>
      </p:pic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E18B786-A6D4-4716-AA64-290E168D81A8}"/>
              </a:ext>
            </a:extLst>
          </p:cNvPr>
          <p:cNvSpPr/>
          <p:nvPr/>
        </p:nvSpPr>
        <p:spPr>
          <a:xfrm>
            <a:off x="24477" y="5623077"/>
            <a:ext cx="9999033" cy="900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tIns="36000" rIns="36000" bIns="36000" rtlCol="0" anchor="ctr" anchorCtr="0">
            <a:spAutoFit/>
          </a:bodyPr>
          <a:lstStyle/>
          <a:p>
            <a:endParaRPr lang="en-US" altLang="ja-JP" sz="12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C1043FC7-BF0F-4B7F-9E36-840D26EFE2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65" y="6008857"/>
            <a:ext cx="531890" cy="418698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-42960" y="2812899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　院</a:t>
            </a:r>
            <a:r>
              <a:rPr kumimoji="1"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-92916" y="4415210"/>
            <a:ext cx="1491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宿泊療養</a:t>
            </a:r>
            <a:r>
              <a:rPr kumimoji="1"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-71310" y="5670303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自宅療養</a:t>
            </a:r>
            <a:r>
              <a:rPr kumimoji="1"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97326" y="2763991"/>
            <a:ext cx="9074302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以下のいずれかに該当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・中等症</a:t>
            </a:r>
            <a:r>
              <a:rPr kumimoji="1"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Ⅰ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2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SpO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２が</a:t>
            </a:r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96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未満又は息切れや肺炎所見あり）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・中等症</a:t>
            </a:r>
            <a:r>
              <a:rPr kumimoji="1"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Ⅱ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SpO2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</a:t>
            </a:r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93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以下）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以上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65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歳以上及び重症化リスク（</a:t>
            </a:r>
            <a:r>
              <a:rPr kumimoji="1"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BMI30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以上や基礎疾患等）があり、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発熱が続くなどの症状がある患者</a:t>
            </a:r>
            <a:endParaRPr kumimoji="1" lang="en-US" altLang="ja-JP" sz="1600" b="1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（</a:t>
            </a:r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外来等で初期治療や経過観察</a:t>
            </a:r>
            <a:r>
              <a:rPr kumimoji="1"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が可能</a:t>
            </a:r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な患者を除く）</a:t>
            </a: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・中等度以上の基礎疾患</a:t>
            </a:r>
            <a:r>
              <a:rPr kumimoji="1"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合併症により入院を必要とする者や、保健所や入院</a:t>
            </a:r>
            <a:r>
              <a:rPr kumimoji="1" lang="en-US" altLang="ja-JP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FC</a:t>
            </a:r>
            <a:r>
              <a:rPr kumimoji="1"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が必要と判断した者</a:t>
            </a:r>
            <a:endParaRPr kumimoji="1"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518817" y="2450256"/>
            <a:ext cx="313098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ja-JP" sz="105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 </a:t>
            </a:r>
            <a:r>
              <a:rPr lang="ja-JP" altLang="en-US" sz="105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今後</a:t>
            </a:r>
            <a:r>
              <a:rPr lang="ja-JP" altLang="en-US" sz="1050" kern="100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の</a:t>
            </a:r>
            <a:r>
              <a:rPr lang="ja-JP" altLang="en-US" sz="105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状況</a:t>
            </a:r>
            <a:r>
              <a:rPr lang="ja-JP" altLang="en-US" sz="1050" kern="100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に</a:t>
            </a:r>
            <a:r>
              <a:rPr lang="ja-JP" altLang="en-US" sz="105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応じて随時運用を見直すこととする</a:t>
            </a:r>
            <a:endParaRPr lang="en-US" altLang="ja-JP" sz="1050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266304" y="3993813"/>
            <a:ext cx="45250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上記以外にも免疫低下や妊婦など、感染症</a:t>
            </a:r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法政省令に基づく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対象者あり</a:t>
            </a:r>
            <a:endParaRPr lang="en-US" altLang="ja-JP" sz="105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38626" y="4364310"/>
            <a:ext cx="868823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en-US" altLang="ja-JP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40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歳以上</a:t>
            </a:r>
            <a:r>
              <a:rPr kumimoji="1"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患者で入院を要しない者は</a:t>
            </a:r>
            <a:r>
              <a:rPr kumimoji="1"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原則宿泊療養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４０歳</a:t>
            </a:r>
            <a:r>
              <a:rPr kumimoji="1"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未満については、重症化リスクのある患者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BMI25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以上や基礎疾患等。無症状</a:t>
            </a:r>
            <a:r>
              <a:rPr kumimoji="1"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含む）や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、自宅</a:t>
            </a:r>
            <a:r>
              <a:rPr kumimoji="1"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において適切な感染対策が取れない患者等を優先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中和抗体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治療の対象と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なる患者や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重症化リスクのある患者は診療型宿泊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療養施設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優先</a:t>
            </a:r>
            <a:endParaRPr kumimoji="1"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6742BFE5-B89D-432E-A195-03CC36A9C85E}"/>
              </a:ext>
            </a:extLst>
          </p:cNvPr>
          <p:cNvCxnSpPr>
            <a:cxnSpLocks/>
          </p:cNvCxnSpPr>
          <p:nvPr/>
        </p:nvCxnSpPr>
        <p:spPr>
          <a:xfrm flipH="1">
            <a:off x="10264813" y="3375623"/>
            <a:ext cx="2976" cy="1621883"/>
          </a:xfrm>
          <a:prstGeom prst="straightConnector1">
            <a:avLst/>
          </a:prstGeom>
          <a:ln w="317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23E7E146-7353-4807-AF58-E9FD1EFC575C}"/>
              </a:ext>
            </a:extLst>
          </p:cNvPr>
          <p:cNvCxnSpPr>
            <a:cxnSpLocks/>
          </p:cNvCxnSpPr>
          <p:nvPr/>
        </p:nvCxnSpPr>
        <p:spPr>
          <a:xfrm flipH="1">
            <a:off x="9997285" y="4997506"/>
            <a:ext cx="272824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238626" y="5852605"/>
            <a:ext cx="639854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原則４０歳</a:t>
            </a:r>
            <a:r>
              <a:rPr kumimoji="1"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未満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重症化リスク</a:t>
            </a:r>
            <a:r>
              <a:rPr kumimoji="1" lang="ja-JP" altLang="en-US" sz="16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</a:t>
            </a:r>
            <a:r>
              <a:rPr kumimoji="1"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なく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、感染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管理対策が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可能な患者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・</a:t>
            </a:r>
            <a:r>
              <a:rPr kumimoji="1"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同居家族に高齢者、免疫不全等要配慮者</a:t>
            </a:r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、医療</a:t>
            </a:r>
            <a:r>
              <a:rPr kumimoji="1"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・介護</a:t>
            </a:r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従事者がいる場合は宿泊療養も可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342188" y="3850223"/>
            <a:ext cx="194476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b="1" u="sng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中和抗体治療など</a:t>
            </a:r>
            <a:endParaRPr kumimoji="1" lang="en-US" altLang="ja-JP" sz="1400" b="1" u="sng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b="1" u="sng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コロナ治療を終え</a:t>
            </a:r>
            <a:endParaRPr kumimoji="1" lang="en-US" altLang="ja-JP" sz="1400" b="1" u="sng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症状</a:t>
            </a:r>
            <a:r>
              <a:rPr kumimoji="1" lang="ja-JP" altLang="en-US" sz="1400" b="1" u="sng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が安定した患者は</a:t>
            </a:r>
            <a:endParaRPr kumimoji="1" lang="en-US" altLang="ja-JP" sz="1400" b="1" u="sng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b="1" u="sng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宿泊療養に切替え</a:t>
            </a:r>
            <a:endParaRPr kumimoji="1" lang="en-US" altLang="ja-JP" sz="1400" b="1" u="sng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二等辺三角形 50"/>
          <p:cNvSpPr/>
          <p:nvPr/>
        </p:nvSpPr>
        <p:spPr>
          <a:xfrm rot="16200000">
            <a:off x="9897520" y="5993441"/>
            <a:ext cx="557272" cy="183265"/>
          </a:xfrm>
          <a:prstGeom prst="triangle">
            <a:avLst>
              <a:gd name="adj" fmla="val 531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5"/>
          <p:cNvSpPr txBox="1"/>
          <p:nvPr/>
        </p:nvSpPr>
        <p:spPr>
          <a:xfrm>
            <a:off x="10388104" y="12454"/>
            <a:ext cx="16473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mtClean="0"/>
              <a:t>資料</a:t>
            </a:r>
            <a:r>
              <a:rPr lang="ja-JP" altLang="en-US" dirty="0"/>
              <a:t>３</a:t>
            </a:r>
            <a:r>
              <a:rPr lang="ja-JP" altLang="en-US" smtClean="0"/>
              <a:t>－ </a:t>
            </a:r>
            <a:r>
              <a:rPr lang="ja-JP" altLang="en-US" dirty="0"/>
              <a:t>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553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4999823-B1E7-48F1-866E-4B27CE3D5609}"/>
              </a:ext>
            </a:extLst>
          </p:cNvPr>
          <p:cNvCxnSpPr/>
          <p:nvPr/>
        </p:nvCxnSpPr>
        <p:spPr>
          <a:xfrm flipV="1">
            <a:off x="900820" y="2232502"/>
            <a:ext cx="1022542" cy="0"/>
          </a:xfrm>
          <a:prstGeom prst="straightConnector1">
            <a:avLst/>
          </a:prstGeom>
          <a:ln w="666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5194555" y="1535691"/>
            <a:ext cx="6942733" cy="47516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377896" y="1822716"/>
            <a:ext cx="6622406" cy="94254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64999823-B1E7-48F1-866E-4B27CE3D5609}"/>
              </a:ext>
            </a:extLst>
          </p:cNvPr>
          <p:cNvCxnSpPr/>
          <p:nvPr/>
        </p:nvCxnSpPr>
        <p:spPr>
          <a:xfrm>
            <a:off x="548702" y="5103755"/>
            <a:ext cx="1292906" cy="0"/>
          </a:xfrm>
          <a:prstGeom prst="straightConnector1">
            <a:avLst/>
          </a:prstGeom>
          <a:ln w="666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230244" y="1495756"/>
            <a:ext cx="766270" cy="479156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感染者（自宅療養者）</a:t>
            </a:r>
            <a:endParaRPr lang="ja-JP" altLang="ja-JP" sz="1400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537080" y="1554498"/>
            <a:ext cx="6811261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●抗体治療医療機関＜外来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機関、往診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機関＞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外来診療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療養解除までの治療）＜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49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機関＞（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往診医療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127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医療機関＞（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オンライン診療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514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医療機関、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1,770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薬局＞（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●経口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治療薬の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処方＜約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530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機関、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420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薬局＞（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●健康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観察＜保健所・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209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訪問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看護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ステーション＞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●健康相談＜保健所・自宅待機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SOS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●パルスオキシメーター・食事の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配送＜保健所・自宅待機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SOS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27482" y="2738845"/>
            <a:ext cx="2028860" cy="573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外来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診療病院について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近日中に掲載予定。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pic>
        <p:nvPicPr>
          <p:cNvPr id="102" name="Picture 8">
            <a:extLst>
              <a:ext uri="{FF2B5EF4-FFF2-40B4-BE49-F238E27FC236}">
                <a16:creationId xmlns:a16="http://schemas.microsoft.com/office/drawing/2014/main" id="{36731510-CA1B-45B2-93DA-7BACBAB94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17" y="1486750"/>
            <a:ext cx="630674" cy="67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009AE17-5333-469D-82D5-51AFEAAC4783}"/>
              </a:ext>
            </a:extLst>
          </p:cNvPr>
          <p:cNvSpPr txBox="1"/>
          <p:nvPr/>
        </p:nvSpPr>
        <p:spPr>
          <a:xfrm>
            <a:off x="0" y="-15162"/>
            <a:ext cx="12192000" cy="43088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自宅療養者への支援強化について</a:t>
            </a:r>
            <a:endParaRPr lang="ja-JP" altLang="en-US" sz="2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8A3265F-C87E-48F2-973E-3942F3735A4D}"/>
              </a:ext>
            </a:extLst>
          </p:cNvPr>
          <p:cNvSpPr/>
          <p:nvPr/>
        </p:nvSpPr>
        <p:spPr>
          <a:xfrm>
            <a:off x="0" y="415725"/>
            <a:ext cx="12192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Ins="0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オミクロン株の感染拡大を踏まえ、今後、増加することが見込まれる自宅療養者が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　　　　　　　　　　　　　　　　　　　　確実に治療療養にアクセスできるよう体制を確保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>
            <a:off x="6549270" y="1190389"/>
            <a:ext cx="3953854" cy="50807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自宅療養者向けの治療・療養メニュー</a:t>
            </a:r>
            <a:endParaRPr lang="ja-JP" altLang="en-US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64999823-B1E7-48F1-866E-4B27CE3D5609}"/>
              </a:ext>
            </a:extLst>
          </p:cNvPr>
          <p:cNvCxnSpPr/>
          <p:nvPr/>
        </p:nvCxnSpPr>
        <p:spPr>
          <a:xfrm>
            <a:off x="3790035" y="5044771"/>
            <a:ext cx="1842547" cy="5564"/>
          </a:xfrm>
          <a:prstGeom prst="straightConnector1">
            <a:avLst/>
          </a:prstGeom>
          <a:ln w="666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913168" y="4572822"/>
            <a:ext cx="914400" cy="36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55351" y="4558935"/>
            <a:ext cx="1911914" cy="36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案内</a:t>
            </a:r>
            <a:endParaRPr kumimoji="1" lang="en-US" altLang="ja-JP" sz="11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endParaRPr kumimoji="1" lang="en-US" altLang="ja-JP" sz="11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受診申込</a:t>
            </a:r>
            <a:endParaRPr kumimoji="1" lang="ja-JP" altLang="en-US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927208" y="1834161"/>
            <a:ext cx="914400" cy="36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閲覧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807226" y="1865174"/>
            <a:ext cx="1228146" cy="36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受診申込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64999823-B1E7-48F1-866E-4B27CE3D5609}"/>
              </a:ext>
            </a:extLst>
          </p:cNvPr>
          <p:cNvCxnSpPr/>
          <p:nvPr/>
        </p:nvCxnSpPr>
        <p:spPr>
          <a:xfrm>
            <a:off x="3708441" y="2232502"/>
            <a:ext cx="1937582" cy="0"/>
          </a:xfrm>
          <a:prstGeom prst="straightConnector1">
            <a:avLst/>
          </a:prstGeom>
          <a:ln w="666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5391824" y="2927543"/>
            <a:ext cx="6608478" cy="3147813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64999823-B1E7-48F1-866E-4B27CE3D5609}"/>
              </a:ext>
            </a:extLst>
          </p:cNvPr>
          <p:cNvCxnSpPr/>
          <p:nvPr/>
        </p:nvCxnSpPr>
        <p:spPr>
          <a:xfrm flipV="1">
            <a:off x="4038414" y="2438134"/>
            <a:ext cx="1559945" cy="2563350"/>
          </a:xfrm>
          <a:prstGeom prst="straightConnector1">
            <a:avLst/>
          </a:prstGeom>
          <a:ln w="666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1856260" y="4106396"/>
            <a:ext cx="2301347" cy="1968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en-US" altLang="ja-JP" sz="7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</a:t>
            </a:r>
            <a:endParaRPr lang="en-US" altLang="ja-JP" sz="16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9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9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9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9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9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9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9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23" y="3639621"/>
            <a:ext cx="578139" cy="578139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3640585" y="3092788"/>
            <a:ext cx="1911914" cy="36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案内・</a:t>
            </a:r>
            <a:endParaRPr kumimoji="1" lang="en-US" altLang="ja-JP" sz="11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受診申込</a:t>
            </a:r>
            <a:endParaRPr kumimoji="1" lang="ja-JP" altLang="en-US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034534" y="4233164"/>
            <a:ext cx="1987084" cy="277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　健　所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988414" y="4788417"/>
            <a:ext cx="2032257" cy="11238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自宅待機者等２４時間　</a:t>
            </a:r>
            <a:endParaRPr lang="en-US" altLang="ja-JP" sz="14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緊急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サポートセンター　　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（通称：自宅待機ＳＯＳ</a:t>
            </a:r>
            <a:r>
              <a:rPr lang="ja-JP" altLang="en-US" sz="12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☎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：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０５７０－０５５２２１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17378" y="5477842"/>
            <a:ext cx="1711290" cy="167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ココ二ツーワ（ン）</a:t>
            </a:r>
            <a:endParaRPr kumimoji="1" lang="ja-JP" altLang="en-US" sz="8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8905" y="5494773"/>
            <a:ext cx="775290" cy="792549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1891000" y="1862514"/>
            <a:ext cx="1935984" cy="826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kern="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府ホームページ</a:t>
            </a:r>
            <a:endParaRPr lang="en-US" altLang="ja-JP" kern="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（医療機関リスト掲載）</a:t>
            </a:r>
            <a:endParaRPr lang="en-US" altLang="ja-JP" sz="1400" kern="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203483" y="6287735"/>
            <a:ext cx="5883791" cy="573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上記のそれぞれの取組について、重複する医療機関・薬局あり。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8299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Props1.xml><?xml version="1.0" encoding="utf-8"?>
<ds:datastoreItem xmlns:ds="http://schemas.openxmlformats.org/officeDocument/2006/customXml" ds:itemID="{325EDF11-163C-4786-B1E0-E34637B74A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4A47BA-5569-4C78-9887-70C7189C9C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D7DAD6-A169-42C0-B81D-2AB8FFA5D2E8}">
  <ds:schemaRefs>
    <ds:schemaRef ds:uri="http://purl.org/dc/dcmitype/"/>
    <ds:schemaRef ds:uri="http://schemas.microsoft.com/office/2006/documentManagement/types"/>
    <ds:schemaRef ds:uri="37ef2d1b-1235-44d9-8c81-ea4e54386f8b"/>
    <ds:schemaRef ds:uri="http://schemas.microsoft.com/office/2006/metadata/properties"/>
    <ds:schemaRef ds:uri="http://schemas.microsoft.com/office/infopath/2007/PartnerControls"/>
    <ds:schemaRef ds:uri="http://purl.org/dc/terms/"/>
    <ds:schemaRef ds:uri="593365d6-ff8f-42ea-b041-1cf5a6bd90ad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19867</TotalTime>
  <Words>857</Words>
  <Application>Microsoft Office PowerPoint</Application>
  <PresentationFormat>ワイド画面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Meiryo UI</vt:lpstr>
      <vt:lpstr>UD デジタル 教科書体 N-B</vt:lpstr>
      <vt:lpstr>UD デジタル 教科書体 NK-B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Wingdings</vt:lpstr>
      <vt:lpstr>2_Office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敦子</dc:creator>
  <cp:lastModifiedBy>岡田　敦子</cp:lastModifiedBy>
  <cp:revision>1</cp:revision>
  <cp:lastPrinted>2022-01-05T03:51:30Z</cp:lastPrinted>
  <dcterms:created xsi:type="dcterms:W3CDTF">2019-04-25T08:31:09Z</dcterms:created>
  <dcterms:modified xsi:type="dcterms:W3CDTF">2022-01-08T09:30:18Z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