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5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01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0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47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66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24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73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0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80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36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59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A662C-084B-4D54-978A-CB176CEC1CC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5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E1BD58B-2CDE-485A-8E10-5E6FB430C5D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53427" y="430957"/>
            <a:ext cx="5939071" cy="374571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大阪モデル　「警戒」（黄色信号）の指標の状況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R3.11.26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より運用）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1875"/>
            <a:ext cx="12192000" cy="439910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「大阪モデル</a:t>
            </a:r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」警戒への移行（黄色信号点灯）について</a:t>
            </a:r>
            <a:endParaRPr lang="en-US" altLang="ja-JP" sz="20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3CADB41-AE8A-42B6-ABB5-8356F8570E82}"/>
              </a:ext>
            </a:extLst>
          </p:cNvPr>
          <p:cNvSpPr/>
          <p:nvPr/>
        </p:nvSpPr>
        <p:spPr>
          <a:xfrm>
            <a:off x="19988" y="3372555"/>
            <a:ext cx="12126077" cy="1559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chemeClr val="tx1"/>
              </a:buClr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ステージ移行については、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指標の目安の到達状況を踏まえつつ、感染状況や医療提供体制の状況、感染拡大の契機も十分に考慮し、専門家の意見を聴取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したうえ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で、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対策本部会議で決定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１）新規陽性者数が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人（注）に到達した時点における「直近１週間の人口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万人あたり新規陽性者数」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（ただし、前週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増加比２倍（過去の波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の感染拡大当初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の増加比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）を想定）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注）「次の感染拡大期における保健所業務の重点化について」（第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回対策本部会議資料４－２）におけるフェーズ２（感染拡大期）の新規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陽性者数に基づく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２）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感染拡大傾向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において、いずれかの指標が「警戒の目安」を満たした場合、即時に「警戒」にステージ移行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し、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対策本部長が府民等へ感染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リスクの高い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行動回避の呼びかけ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2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行う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。（感染拡大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傾向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ない場合には、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「警戒」へのステージ移行については、対策本部会議で決定）</a:t>
            </a:r>
            <a:endParaRPr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新規陽性者数の前週増加比が過去４日間連続で１を超過している場合と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ja-JP" altLang="en-US" sz="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まん延防止等重点措置又は緊急事態措置の要請については、感染拡大速度や規模、病床ひっ迫状況等を踏まえ、対策本部会議において決定する。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「まん延防止等重点措置」・「緊急事態措置」適用区域に指定・解除される場合は、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対策本部会議を開催し、ステージ移行の要否を決定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328857" y="25758"/>
            <a:ext cx="14295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資料２－１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7790" y="4956501"/>
            <a:ext cx="11926333" cy="15234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○１月８日・９日の２日間の新規陽性者数が合計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で約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1,450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を超過した場合、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「①直近１週間の人口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万人あたり新規陽性者数」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目安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人以上」を超過。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○現在、１月５日に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人、６日に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人、７日に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676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人と連日増加しており、１月７日時点の新規陽性者数の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前週増加比が過去最大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の約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5.8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なるなど感染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が急拡大中であ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ることから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数日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に上記目安に到達する可能性が極めて高い。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⇒１月８日より「警戒」に移行（黄色信号を点灯）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342694" y="6492874"/>
            <a:ext cx="9271789" cy="340519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「警戒」移行に伴い、高齢者施設等の従事者への定期検査を再開（１月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43967C98-1604-41FD-82B3-7AAE2BDBD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07835"/>
              </p:ext>
            </p:extLst>
          </p:nvPr>
        </p:nvGraphicFramePr>
        <p:xfrm>
          <a:off x="119861" y="797889"/>
          <a:ext cx="11926330" cy="200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7365">
                  <a:extLst>
                    <a:ext uri="{9D8B030D-6E8A-4147-A177-3AD203B41FA5}">
                      <a16:colId xmlns:a16="http://schemas.microsoft.com/office/drawing/2014/main" val="1061967930"/>
                    </a:ext>
                  </a:extLst>
                </a:gridCol>
                <a:gridCol w="1707238">
                  <a:extLst>
                    <a:ext uri="{9D8B030D-6E8A-4147-A177-3AD203B41FA5}">
                      <a16:colId xmlns:a16="http://schemas.microsoft.com/office/drawing/2014/main" val="3271101727"/>
                    </a:ext>
                  </a:extLst>
                </a:gridCol>
                <a:gridCol w="895961">
                  <a:extLst>
                    <a:ext uri="{9D8B030D-6E8A-4147-A177-3AD203B41FA5}">
                      <a16:colId xmlns:a16="http://schemas.microsoft.com/office/drawing/2014/main" val="2517868585"/>
                    </a:ext>
                  </a:extLst>
                </a:gridCol>
                <a:gridCol w="895961">
                  <a:extLst>
                    <a:ext uri="{9D8B030D-6E8A-4147-A177-3AD203B41FA5}">
                      <a16:colId xmlns:a16="http://schemas.microsoft.com/office/drawing/2014/main" val="2971460033"/>
                    </a:ext>
                  </a:extLst>
                </a:gridCol>
                <a:gridCol w="895961">
                  <a:extLst>
                    <a:ext uri="{9D8B030D-6E8A-4147-A177-3AD203B41FA5}">
                      <a16:colId xmlns:a16="http://schemas.microsoft.com/office/drawing/2014/main" val="4158445169"/>
                    </a:ext>
                  </a:extLst>
                </a:gridCol>
                <a:gridCol w="895961">
                  <a:extLst>
                    <a:ext uri="{9D8B030D-6E8A-4147-A177-3AD203B41FA5}">
                      <a16:colId xmlns:a16="http://schemas.microsoft.com/office/drawing/2014/main" val="888082698"/>
                    </a:ext>
                  </a:extLst>
                </a:gridCol>
                <a:gridCol w="895961">
                  <a:extLst>
                    <a:ext uri="{9D8B030D-6E8A-4147-A177-3AD203B41FA5}">
                      <a16:colId xmlns:a16="http://schemas.microsoft.com/office/drawing/2014/main" val="2306402689"/>
                    </a:ext>
                  </a:extLst>
                </a:gridCol>
                <a:gridCol w="895961">
                  <a:extLst>
                    <a:ext uri="{9D8B030D-6E8A-4147-A177-3AD203B41FA5}">
                      <a16:colId xmlns:a16="http://schemas.microsoft.com/office/drawing/2014/main" val="3859426073"/>
                    </a:ext>
                  </a:extLst>
                </a:gridCol>
                <a:gridCol w="895961">
                  <a:extLst>
                    <a:ext uri="{9D8B030D-6E8A-4147-A177-3AD203B41FA5}">
                      <a16:colId xmlns:a16="http://schemas.microsoft.com/office/drawing/2014/main" val="3568603134"/>
                    </a:ext>
                  </a:extLst>
                </a:gridCol>
              </a:tblGrid>
              <a:tr h="288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警戒の目安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月３日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月４日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１月５日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１月６日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253245"/>
                  </a:ext>
                </a:extLst>
              </a:tr>
              <a:tr h="7479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①直</a:t>
                      </a:r>
                      <a:r>
                        <a:rPr kumimoji="1" lang="ja-JP" altLang="en-US" sz="14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近１週間の人口</a:t>
                      </a:r>
                      <a:r>
                        <a:rPr kumimoji="1" lang="en-US" altLang="ja-JP" sz="14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万人あたり新規陽性者数</a:t>
                      </a:r>
                      <a:endParaRPr kumimoji="1" lang="en-US" altLang="ja-JP" sz="1400" b="0" baseline="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以上（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5.08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5.91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7.99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13.13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19.91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日間で新規陽性者数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が合計約</a:t>
                      </a: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1,450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人を超過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した場合、「</a:t>
                      </a: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」を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超過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29343"/>
                  </a:ext>
                </a:extLst>
              </a:tr>
              <a:tr h="450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②病床使用率</a:t>
                      </a:r>
                      <a:r>
                        <a:rPr kumimoji="1" lang="ja-JP" altLang="en-US" sz="11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1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重症・軽症中等症ともに確保病床数）</a:t>
                      </a:r>
                      <a:endParaRPr kumimoji="1" lang="en-US" altLang="ja-JP" sz="1100" b="0" baseline="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8.0%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9.1%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8.5%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9.8%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11.6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863985"/>
                  </a:ext>
                </a:extLst>
              </a:tr>
              <a:tr h="4263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③重症</a:t>
                      </a:r>
                      <a:r>
                        <a:rPr kumimoji="1" lang="ja-JP" altLang="en-US" sz="14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病床使用率（府定義</a:t>
                      </a:r>
                      <a:r>
                        <a:rPr kumimoji="1" lang="ja-JP" altLang="en-US" sz="14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400" b="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1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災害級非常事態の確保</a:t>
                      </a:r>
                      <a:r>
                        <a:rPr kumimoji="1" lang="ja-JP" altLang="en-US" sz="11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病床数）</a:t>
                      </a:r>
                      <a:endParaRPr kumimoji="1" lang="ja-JP" altLang="en-US" sz="1100" b="0" baseline="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7037429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43967C98-1604-41FD-82B3-7AAE2BDBD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088853"/>
              </p:ext>
            </p:extLst>
          </p:nvPr>
        </p:nvGraphicFramePr>
        <p:xfrm>
          <a:off x="117791" y="2893348"/>
          <a:ext cx="11926333" cy="466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9862">
                  <a:extLst>
                    <a:ext uri="{9D8B030D-6E8A-4147-A177-3AD203B41FA5}">
                      <a16:colId xmlns:a16="http://schemas.microsoft.com/office/drawing/2014/main" val="1061967930"/>
                    </a:ext>
                  </a:extLst>
                </a:gridCol>
                <a:gridCol w="1712798">
                  <a:extLst>
                    <a:ext uri="{9D8B030D-6E8A-4147-A177-3AD203B41FA5}">
                      <a16:colId xmlns:a16="http://schemas.microsoft.com/office/drawing/2014/main" val="3271101727"/>
                    </a:ext>
                  </a:extLst>
                </a:gridCol>
                <a:gridCol w="872811">
                  <a:extLst>
                    <a:ext uri="{9D8B030D-6E8A-4147-A177-3AD203B41FA5}">
                      <a16:colId xmlns:a16="http://schemas.microsoft.com/office/drawing/2014/main" val="3658892942"/>
                    </a:ext>
                  </a:extLst>
                </a:gridCol>
                <a:gridCol w="898477">
                  <a:extLst>
                    <a:ext uri="{9D8B030D-6E8A-4147-A177-3AD203B41FA5}">
                      <a16:colId xmlns:a16="http://schemas.microsoft.com/office/drawing/2014/main" val="1090781086"/>
                    </a:ext>
                  </a:extLst>
                </a:gridCol>
                <a:gridCol w="898477">
                  <a:extLst>
                    <a:ext uri="{9D8B030D-6E8A-4147-A177-3AD203B41FA5}">
                      <a16:colId xmlns:a16="http://schemas.microsoft.com/office/drawing/2014/main" val="4212121731"/>
                    </a:ext>
                  </a:extLst>
                </a:gridCol>
                <a:gridCol w="898477">
                  <a:extLst>
                    <a:ext uri="{9D8B030D-6E8A-4147-A177-3AD203B41FA5}">
                      <a16:colId xmlns:a16="http://schemas.microsoft.com/office/drawing/2014/main" val="2066610862"/>
                    </a:ext>
                  </a:extLst>
                </a:gridCol>
                <a:gridCol w="898477">
                  <a:extLst>
                    <a:ext uri="{9D8B030D-6E8A-4147-A177-3AD203B41FA5}">
                      <a16:colId xmlns:a16="http://schemas.microsoft.com/office/drawing/2014/main" val="154705021"/>
                    </a:ext>
                  </a:extLst>
                </a:gridCol>
                <a:gridCol w="898477">
                  <a:extLst>
                    <a:ext uri="{9D8B030D-6E8A-4147-A177-3AD203B41FA5}">
                      <a16:colId xmlns:a16="http://schemas.microsoft.com/office/drawing/2014/main" val="1934035258"/>
                    </a:ext>
                  </a:extLst>
                </a:gridCol>
                <a:gridCol w="898477">
                  <a:extLst>
                    <a:ext uri="{9D8B030D-6E8A-4147-A177-3AD203B41FA5}">
                      <a16:colId xmlns:a16="http://schemas.microsoft.com/office/drawing/2014/main" val="2871602556"/>
                    </a:ext>
                  </a:extLst>
                </a:gridCol>
              </a:tblGrid>
              <a:tr h="466189">
                <a:tc>
                  <a:txBody>
                    <a:bodyPr/>
                    <a:lstStyle/>
                    <a:p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④新規陽性者数の前週増加比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４日間連続で１を超過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2.59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2.64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3.01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4.57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5.75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29343"/>
                  </a:ext>
                </a:extLst>
              </a:tr>
            </a:tbl>
          </a:graphicData>
        </a:graphic>
      </p:graphicFrame>
      <p:sp>
        <p:nvSpPr>
          <p:cNvPr id="21" name="角丸四角形 20"/>
          <p:cNvSpPr/>
          <p:nvPr/>
        </p:nvSpPr>
        <p:spPr>
          <a:xfrm>
            <a:off x="10238705" y="1106731"/>
            <a:ext cx="1832502" cy="74618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1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679</Words>
  <PresentationFormat>ワイド画面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2022-01-07T08:23:25Z</cp:lastPrinted>
  <dcterms:created xsi:type="dcterms:W3CDTF">2022-01-06T01:57:36Z</dcterms:created>
  <dcterms:modified xsi:type="dcterms:W3CDTF">2022-01-07T08:23:35Z</dcterms:modified>
</cp:coreProperties>
</file>